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64592"/>
            <a:ext cx="11430000" cy="3657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/>
            <a:r>
              <a:rPr sz="1800" b="1" i="0">
                <a:solidFill>
                  <a:srgbClr val="1C2126"/>
                </a:solidFill>
                <a:latin typeface="Calibri"/>
              </a:rPr>
              <a:t>EEG Transformer Encoder —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" y="594360"/>
            <a:ext cx="45720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i="0">
                <a:solidFill>
                  <a:srgbClr val="1C2126"/>
                </a:solidFill>
                <a:latin typeface="Calibri"/>
              </a:rPr>
              <a:t>A.  Encoder forward pass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02919" y="1005840"/>
            <a:ext cx="4114800" cy="594360"/>
          </a:xfrm>
          <a:prstGeom prst="roundRect">
            <a:avLst>
              <a:gd name="adj" fmla="val 10000"/>
            </a:avLst>
          </a:prstGeom>
          <a:solidFill>
            <a:srgbClr val="CFD8DC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1100" b="1">
                <a:solidFill>
                  <a:srgbClr val="1C2126"/>
                </a:solidFill>
                <a:latin typeface="Calibri"/>
              </a:rPr>
              <a:t>Input EEG signal</a:t>
            </a:r>
          </a:p>
          <a:p>
            <a:pPr algn="ctr"/>
            <a:r>
              <a:rPr sz="800" i="0">
                <a:solidFill>
                  <a:srgbClr val="5B6770"/>
                </a:solidFill>
                <a:latin typeface="Calibri"/>
              </a:rPr>
              <a:t>channels × time   (variable channel count)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2560320" y="1618488"/>
            <a:ext cx="0" cy="393192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02919" y="1691640"/>
            <a:ext cx="4114800" cy="23774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" b="0" i="1">
                <a:solidFill>
                  <a:srgbClr val="5B6770"/>
                </a:solidFill>
                <a:latin typeface="Calibri"/>
              </a:rPr>
              <a:t>split time into patches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60119" y="2057400"/>
            <a:ext cx="3200400" cy="502920"/>
          </a:xfrm>
          <a:prstGeom prst="roundRect">
            <a:avLst>
              <a:gd name="adj" fmla="val 10000"/>
            </a:avLst>
          </a:prstGeom>
          <a:solidFill>
            <a:srgbClr val="CFD8DC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1000" b="1">
                <a:solidFill>
                  <a:srgbClr val="1C2126"/>
                </a:solidFill>
                <a:latin typeface="Calibri"/>
              </a:rPr>
              <a:t>Patches</a:t>
            </a:r>
          </a:p>
          <a:p>
            <a:pPr algn="ctr"/>
            <a:r>
              <a:rPr sz="800" i="0">
                <a:solidFill>
                  <a:srgbClr val="5B6770"/>
                </a:solidFill>
                <a:latin typeface="Calibri"/>
              </a:rPr>
              <a:t>patches × channels × patch length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2560320" y="2578608"/>
            <a:ext cx="0" cy="393192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2919" y="2651760"/>
            <a:ext cx="4114800" cy="23774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" b="0" i="1">
                <a:solidFill>
                  <a:srgbClr val="5B6770"/>
                </a:solidFill>
                <a:latin typeface="Calibri"/>
              </a:rPr>
              <a:t>spatial attention across electrodes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2919" y="3017520"/>
            <a:ext cx="4114800" cy="713232"/>
          </a:xfrm>
          <a:prstGeom prst="roundRect">
            <a:avLst>
              <a:gd name="adj" fmla="val 10000"/>
            </a:avLst>
          </a:prstGeom>
          <a:solidFill>
            <a:srgbClr val="B5D4C2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1000" b="1">
                <a:solidFill>
                  <a:srgbClr val="1C2126"/>
                </a:solidFill>
                <a:latin typeface="Calibri"/>
              </a:rPr>
              <a:t>Variable-Channel Spatial Patch Embedder</a:t>
            </a:r>
          </a:p>
          <a:p>
            <a:pPr algn="ctr"/>
            <a:r>
              <a:rPr sz="750" i="0">
                <a:solidFill>
                  <a:srgbClr val="5B6770"/>
                </a:solidFill>
                <a:latin typeface="Calibri"/>
              </a:rPr>
              <a:t>electrode tokens → spatial self-attention → masked-mean pool</a:t>
            </a:r>
          </a:p>
          <a:p>
            <a:pPr algn="ctr"/>
            <a:r>
              <a:rPr sz="750" i="0">
                <a:solidFill>
                  <a:srgbClr val="5B6770"/>
                </a:solidFill>
                <a:latin typeface="Calibri"/>
              </a:rPr>
              <a:t>2D-RoPE on scalp coordinates;  inactive channels masked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2560320" y="3749039"/>
            <a:ext cx="0" cy="393193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2919" y="3822192"/>
            <a:ext cx="4114800" cy="23774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" b="0" i="1">
                <a:solidFill>
                  <a:srgbClr val="5B6770"/>
                </a:solidFill>
                <a:latin typeface="Calibri"/>
              </a:rPr>
              <a:t>one patch token per time window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2919" y="4187952"/>
            <a:ext cx="4114800" cy="2286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000" b="1" i="0">
                <a:solidFill>
                  <a:srgbClr val="1C2126"/>
                </a:solidFill>
                <a:latin typeface="Calibri"/>
              </a:rPr>
              <a:t>Prepend learned prefix tokens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1206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3C7A0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exp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8638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E89E6B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cond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060704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3C7A0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eeg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33502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8E1C8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r1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60934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8E1C8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r2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88366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8E1C8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r3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15798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8E1C8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r4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43230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8E1C8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r5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70662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8E1C8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r6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98094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8E1C8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r7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25526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F8E1C8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r8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52958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A8C2E6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p₁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80390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A8C2E6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p₂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078223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A8C2E6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…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352544" y="4434840"/>
            <a:ext cx="256031" cy="274320"/>
          </a:xfrm>
          <a:prstGeom prst="roundRect">
            <a:avLst>
              <a:gd name="adj" fmla="val 10000"/>
            </a:avLst>
          </a:prstGeom>
          <a:solidFill>
            <a:srgbClr val="A8C2E6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700" b="1" i="0">
                <a:solidFill>
                  <a:srgbClr val="1C2126"/>
                </a:solidFill>
                <a:latin typeface="Calibri"/>
              </a:rPr>
              <a:t>pₙ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02919" y="4754879"/>
            <a:ext cx="822959" cy="164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00" b="0" i="1">
                <a:solidFill>
                  <a:srgbClr val="5B6770"/>
                </a:solidFill>
                <a:latin typeface="Calibri"/>
              </a:rPr>
              <a:t>modality / context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325879" y="4754879"/>
            <a:ext cx="2194560" cy="164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00" b="0" i="1">
                <a:solidFill>
                  <a:srgbClr val="5B6770"/>
                </a:solidFill>
                <a:latin typeface="Calibri"/>
              </a:rPr>
              <a:t>register tokens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20439" y="4754879"/>
            <a:ext cx="1097280" cy="164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00" b="0" i="1">
                <a:solidFill>
                  <a:srgbClr val="5B6770"/>
                </a:solidFill>
                <a:latin typeface="Calibri"/>
              </a:rPr>
              <a:t>patch tokens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02919" y="4937759"/>
            <a:ext cx="41148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00" b="0" i="1">
                <a:solidFill>
                  <a:srgbClr val="5B6770"/>
                </a:solidFill>
                <a:latin typeface="Calibri"/>
              </a:rPr>
              <a:t>condition cell = mean-pool of frozen LLM encoding of (dataset, recording state)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2560320" y="5166359"/>
            <a:ext cx="0" cy="411481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502919" y="5623559"/>
            <a:ext cx="4114800" cy="1005840"/>
          </a:xfrm>
          <a:prstGeom prst="roundRect">
            <a:avLst>
              <a:gd name="adj" fmla="val 10000"/>
            </a:avLst>
          </a:prstGeom>
          <a:solidFill>
            <a:srgbClr val="C9B6DD"/>
          </a:solidFill>
          <a:ln w="1270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/>
          <a:lstStyle/>
          <a:p/>
        </p:txBody>
      </p:sp>
      <p:sp>
        <p:nvSpPr>
          <p:cNvPr id="35" name="TextBox 34"/>
          <p:cNvSpPr txBox="1"/>
          <p:nvPr/>
        </p:nvSpPr>
        <p:spPr>
          <a:xfrm>
            <a:off x="502919" y="5660136"/>
            <a:ext cx="4114800" cy="274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100" b="1" i="0">
                <a:solidFill>
                  <a:srgbClr val="1C2126"/>
                </a:solidFill>
                <a:latin typeface="Calibri"/>
              </a:rPr>
              <a:t>Transformer Encoder Stack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02919" y="5916168"/>
            <a:ext cx="41148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50" b="0" i="1">
                <a:solidFill>
                  <a:srgbClr val="5B6770"/>
                </a:solidFill>
                <a:latin typeface="Calibri"/>
              </a:rPr>
              <a:t>N identical pre-norm blocks  •  causal self-attention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868679" y="6126479"/>
            <a:ext cx="2651760" cy="91440"/>
          </a:xfrm>
          <a:prstGeom prst="roundRect">
            <a:avLst>
              <a:gd name="adj" fmla="val 10000"/>
            </a:avLst>
          </a:prstGeom>
          <a:solidFill>
            <a:srgbClr val="E6DCEF"/>
          </a:solidFill>
          <a:ln w="508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650" b="0" i="0">
                <a:solidFill>
                  <a:srgbClr val="1C2126"/>
                </a:solidFill>
                <a:latin typeface="Calibri"/>
              </a:rPr>
              <a:t>block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868679" y="6254495"/>
            <a:ext cx="2651760" cy="91440"/>
          </a:xfrm>
          <a:prstGeom prst="roundRect">
            <a:avLst>
              <a:gd name="adj" fmla="val 10000"/>
            </a:avLst>
          </a:prstGeom>
          <a:solidFill>
            <a:srgbClr val="E6DCEF"/>
          </a:solidFill>
          <a:ln w="508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650" b="0" i="0">
                <a:solidFill>
                  <a:srgbClr val="1C2126"/>
                </a:solidFill>
                <a:latin typeface="Calibri"/>
              </a:rPr>
              <a:t>block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868679" y="6382512"/>
            <a:ext cx="2651760" cy="91440"/>
          </a:xfrm>
          <a:prstGeom prst="roundRect">
            <a:avLst>
              <a:gd name="adj" fmla="val 10000"/>
            </a:avLst>
          </a:prstGeom>
          <a:solidFill>
            <a:srgbClr val="E6DCEF"/>
          </a:solidFill>
          <a:ln w="508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650" b="0" i="0">
                <a:solidFill>
                  <a:srgbClr val="1C2126"/>
                </a:solidFill>
                <a:latin typeface="Calibri"/>
              </a:rPr>
              <a:t>block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868679" y="6510527"/>
            <a:ext cx="2651760" cy="91440"/>
          </a:xfrm>
          <a:prstGeom prst="roundRect">
            <a:avLst>
              <a:gd name="adj" fmla="val 10000"/>
            </a:avLst>
          </a:prstGeom>
          <a:solidFill>
            <a:srgbClr val="E6DCEF"/>
          </a:solidFill>
          <a:ln w="508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650" b="0" i="0">
                <a:solidFill>
                  <a:srgbClr val="1C2126"/>
                </a:solidFill>
                <a:latin typeface="Calibri"/>
              </a:rPr>
              <a:t>block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8679" y="6601968"/>
            <a:ext cx="2651760" cy="11887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000" b="0" i="0">
                <a:solidFill>
                  <a:srgbClr val="1C2126"/>
                </a:solidFill>
                <a:latin typeface="Calibri"/>
              </a:rPr>
              <a:t>⋮</a:t>
            </a:r>
          </a:p>
        </p:txBody>
      </p:sp>
      <p:cxnSp>
        <p:nvCxnSpPr>
          <p:cNvPr id="42" name="Connector 41"/>
          <p:cNvCxnSpPr/>
          <p:nvPr/>
        </p:nvCxnSpPr>
        <p:spPr>
          <a:xfrm>
            <a:off x="2560320" y="6647688"/>
            <a:ext cx="0" cy="365760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02919" y="6711696"/>
            <a:ext cx="4114800" cy="23774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800" b="0" i="1">
                <a:solidFill>
                  <a:srgbClr val="5B6770"/>
                </a:solidFill>
                <a:latin typeface="Calibri"/>
              </a:rPr>
              <a:t>strip prefix tokens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868679" y="7050024"/>
            <a:ext cx="3383280" cy="457200"/>
          </a:xfrm>
          <a:prstGeom prst="roundRect">
            <a:avLst>
              <a:gd name="adj" fmla="val 10000"/>
            </a:avLst>
          </a:prstGeom>
          <a:solidFill>
            <a:srgbClr val="A8C2E6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1000" b="1">
                <a:solidFill>
                  <a:srgbClr val="1C2126"/>
                </a:solidFill>
                <a:latin typeface="Calibri"/>
              </a:rPr>
              <a:t>Per-patch hidden states</a:t>
            </a:r>
          </a:p>
          <a:p>
            <a:pPr algn="ctr"/>
            <a:r>
              <a:rPr sz="750" i="0">
                <a:solidFill>
                  <a:srgbClr val="5B6770"/>
                </a:solidFill>
                <a:latin typeface="Calibri"/>
              </a:rPr>
              <a:t>one vector per time window</a:t>
            </a:r>
          </a:p>
        </p:txBody>
      </p:sp>
      <p:cxnSp>
        <p:nvCxnSpPr>
          <p:cNvPr id="45" name="Connector 44"/>
          <p:cNvCxnSpPr/>
          <p:nvPr/>
        </p:nvCxnSpPr>
        <p:spPr>
          <a:xfrm flipH="1">
            <a:off x="1485899" y="7525512"/>
            <a:ext cx="982980" cy="466344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ctor 45"/>
          <p:cNvCxnSpPr/>
          <p:nvPr/>
        </p:nvCxnSpPr>
        <p:spPr>
          <a:xfrm>
            <a:off x="2651760" y="7525512"/>
            <a:ext cx="982979" cy="466344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594359" y="8010144"/>
            <a:ext cx="1783080" cy="685800"/>
          </a:xfrm>
          <a:prstGeom prst="roundRect">
            <a:avLst>
              <a:gd name="adj" fmla="val 10000"/>
            </a:avLst>
          </a:prstGeom>
          <a:solidFill>
            <a:srgbClr val="E6A4A4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950" b="1">
                <a:solidFill>
                  <a:srgbClr val="1C2126"/>
                </a:solidFill>
                <a:latin typeface="Calibri"/>
              </a:rPr>
              <a:t>Next-patch head</a:t>
            </a:r>
          </a:p>
          <a:p>
            <a:pPr algn="ctr"/>
            <a:r>
              <a:rPr sz="750" i="0">
                <a:solidFill>
                  <a:srgbClr val="5B6770"/>
                </a:solidFill>
                <a:latin typeface="Calibri"/>
              </a:rPr>
              <a:t>SwiGLU + linear</a:t>
            </a:r>
          </a:p>
          <a:p>
            <a:pPr algn="ctr"/>
            <a:r>
              <a:rPr sz="750" i="0">
                <a:solidFill>
                  <a:srgbClr val="5B6770"/>
                </a:solidFill>
                <a:latin typeface="Calibri"/>
              </a:rPr>
              <a:t>predict the next raw patch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2743199" y="8010144"/>
            <a:ext cx="1783080" cy="685800"/>
          </a:xfrm>
          <a:prstGeom prst="roundRect">
            <a:avLst>
              <a:gd name="adj" fmla="val 10000"/>
            </a:avLst>
          </a:prstGeom>
          <a:solidFill>
            <a:srgbClr val="DFA9BF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950" b="1">
                <a:solidFill>
                  <a:srgbClr val="1C2126"/>
                </a:solidFill>
                <a:latin typeface="Calibri"/>
              </a:rPr>
              <a:t>Feature head</a:t>
            </a:r>
          </a:p>
          <a:p>
            <a:pPr algn="ctr"/>
            <a:r>
              <a:rPr sz="750" i="0">
                <a:solidFill>
                  <a:srgbClr val="5B6770"/>
                </a:solidFill>
                <a:latin typeface="Calibri"/>
              </a:rPr>
              <a:t>SwiGLU + linear</a:t>
            </a:r>
          </a:p>
          <a:p>
            <a:pPr algn="ctr"/>
            <a:r>
              <a:rPr sz="750" i="0">
                <a:solidFill>
                  <a:srgbClr val="5B6770"/>
                </a:solidFill>
                <a:latin typeface="Calibri"/>
              </a:rPr>
              <a:t>predict spectral features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94359" y="8723376"/>
            <a:ext cx="178308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00" b="0" i="1">
                <a:solidFill>
                  <a:srgbClr val="5B6770"/>
                </a:solidFill>
                <a:latin typeface="Calibri"/>
              </a:rPr>
              <a:t>mean-squared error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743199" y="8723376"/>
            <a:ext cx="178308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00" b="0" i="1">
                <a:solidFill>
                  <a:srgbClr val="5B6770"/>
                </a:solidFill>
                <a:latin typeface="Calibri"/>
              </a:rPr>
              <a:t>smooth-L1 error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74320" y="8970264"/>
            <a:ext cx="45720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800" b="0" i="1">
                <a:solidFill>
                  <a:srgbClr val="5B6770"/>
                </a:solidFill>
                <a:latin typeface="Calibri"/>
              </a:rPr>
              <a:t>self-supervised pre-training objective (training only)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029200" y="594360"/>
            <a:ext cx="45720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i="0">
                <a:solidFill>
                  <a:srgbClr val="1C2126"/>
                </a:solidFill>
                <a:latin typeface="Calibri"/>
              </a:rPr>
              <a:t>B.  One transformer block (pre-norm)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6629400" y="1051560"/>
            <a:ext cx="1371600" cy="365760"/>
          </a:xfrm>
          <a:prstGeom prst="roundRect">
            <a:avLst>
              <a:gd name="adj" fmla="val 10000"/>
            </a:avLst>
          </a:prstGeom>
          <a:solidFill>
            <a:srgbClr val="CFD8DC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1000" b="1" i="0">
                <a:solidFill>
                  <a:srgbClr val="1C2126"/>
                </a:solidFill>
                <a:latin typeface="Calibri"/>
              </a:rPr>
              <a:t>Input  x</a:t>
            </a:r>
          </a:p>
        </p:txBody>
      </p:sp>
      <p:cxnSp>
        <p:nvCxnSpPr>
          <p:cNvPr id="54" name="Connector 53"/>
          <p:cNvCxnSpPr/>
          <p:nvPr/>
        </p:nvCxnSpPr>
        <p:spPr>
          <a:xfrm>
            <a:off x="7315200" y="1435607"/>
            <a:ext cx="0" cy="256032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4"/>
          <p:cNvSpPr/>
          <p:nvPr/>
        </p:nvSpPr>
        <p:spPr>
          <a:xfrm>
            <a:off x="6172200" y="1709928"/>
            <a:ext cx="2286000" cy="292608"/>
          </a:xfrm>
          <a:prstGeom prst="roundRect">
            <a:avLst>
              <a:gd name="adj" fmla="val 10000"/>
            </a:avLst>
          </a:prstGeom>
          <a:solidFill>
            <a:srgbClr val="E6DCEF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900" b="1" i="0">
                <a:solidFill>
                  <a:srgbClr val="1C2126"/>
                </a:solidFill>
                <a:latin typeface="Calibri"/>
              </a:rPr>
              <a:t>RMSNorm</a:t>
            </a:r>
          </a:p>
        </p:txBody>
      </p:sp>
      <p:cxnSp>
        <p:nvCxnSpPr>
          <p:cNvPr id="56" name="Connector 55"/>
          <p:cNvCxnSpPr/>
          <p:nvPr/>
        </p:nvCxnSpPr>
        <p:spPr>
          <a:xfrm>
            <a:off x="7315200" y="2020824"/>
            <a:ext cx="0" cy="182880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ounded Rectangle 56"/>
          <p:cNvSpPr/>
          <p:nvPr/>
        </p:nvSpPr>
        <p:spPr>
          <a:xfrm>
            <a:off x="5715000" y="2221992"/>
            <a:ext cx="3200400" cy="594360"/>
          </a:xfrm>
          <a:prstGeom prst="roundRect">
            <a:avLst>
              <a:gd name="adj" fmla="val 10000"/>
            </a:avLst>
          </a:prstGeom>
          <a:solidFill>
            <a:srgbClr val="9D7FC4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1000" b="1">
                <a:solidFill>
                  <a:srgbClr val="1C2126"/>
                </a:solidFill>
                <a:latin typeface="Calibri"/>
              </a:rPr>
              <a:t>Grouped-Query Attention</a:t>
            </a:r>
          </a:p>
          <a:p>
            <a:pPr algn="ctr"/>
            <a:r>
              <a:rPr sz="750" i="0">
                <a:solidFill>
                  <a:srgbClr val="5B6770"/>
                </a:solidFill>
                <a:latin typeface="Calibri"/>
              </a:rPr>
              <a:t>Q heads ≫ KV heads  •  causal mask  •  time-RoPE</a:t>
            </a:r>
          </a:p>
        </p:txBody>
      </p:sp>
      <p:cxnSp>
        <p:nvCxnSpPr>
          <p:cNvPr id="58" name="Connector 57"/>
          <p:cNvCxnSpPr/>
          <p:nvPr/>
        </p:nvCxnSpPr>
        <p:spPr>
          <a:xfrm>
            <a:off x="9006840" y="1600199"/>
            <a:ext cx="0" cy="1307593"/>
          </a:xfrm>
          <a:prstGeom prst="line">
            <a:avLst/>
          </a:prstGeom>
          <a:ln w="19050">
            <a:solidFill>
              <a:srgbClr val="37474F"/>
            </a:solidFill>
            <a:prstDash val="dash"/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ctor 58"/>
          <p:cNvCxnSpPr/>
          <p:nvPr/>
        </p:nvCxnSpPr>
        <p:spPr>
          <a:xfrm flipH="1">
            <a:off x="7360920" y="2907792"/>
            <a:ext cx="1645920" cy="0"/>
          </a:xfrm>
          <a:prstGeom prst="line">
            <a:avLst/>
          </a:prstGeom>
          <a:ln w="19050">
            <a:solidFill>
              <a:srgbClr val="37474F"/>
            </a:solidFill>
            <a:prstDash val="dash"/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Connector 59"/>
          <p:cNvCxnSpPr/>
          <p:nvPr/>
        </p:nvCxnSpPr>
        <p:spPr>
          <a:xfrm>
            <a:off x="7315200" y="2862072"/>
            <a:ext cx="0" cy="320040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8915400" y="1618487"/>
            <a:ext cx="914400" cy="164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700" b="0" i="1">
                <a:solidFill>
                  <a:srgbClr val="5B6770"/>
                </a:solidFill>
                <a:latin typeface="Calibri"/>
              </a:rPr>
              <a:t>residual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6172200" y="3182112"/>
            <a:ext cx="2286000" cy="292608"/>
          </a:xfrm>
          <a:prstGeom prst="roundRect">
            <a:avLst>
              <a:gd name="adj" fmla="val 10000"/>
            </a:avLst>
          </a:prstGeom>
          <a:solidFill>
            <a:srgbClr val="E6DCEF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900" b="1" i="0">
                <a:solidFill>
                  <a:srgbClr val="1C2126"/>
                </a:solidFill>
                <a:latin typeface="Calibri"/>
              </a:rPr>
              <a:t>RMSNorm</a:t>
            </a:r>
          </a:p>
        </p:txBody>
      </p:sp>
      <p:cxnSp>
        <p:nvCxnSpPr>
          <p:cNvPr id="63" name="Connector 62"/>
          <p:cNvCxnSpPr/>
          <p:nvPr/>
        </p:nvCxnSpPr>
        <p:spPr>
          <a:xfrm>
            <a:off x="7315200" y="3493008"/>
            <a:ext cx="0" cy="182879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63"/>
          <p:cNvSpPr/>
          <p:nvPr/>
        </p:nvSpPr>
        <p:spPr>
          <a:xfrm>
            <a:off x="5715000" y="3694176"/>
            <a:ext cx="3200400" cy="548640"/>
          </a:xfrm>
          <a:prstGeom prst="roundRect">
            <a:avLst>
              <a:gd name="adj" fmla="val 10000"/>
            </a:avLst>
          </a:prstGeom>
          <a:solidFill>
            <a:srgbClr val="BEA4D6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1000" b="1">
                <a:solidFill>
                  <a:srgbClr val="1C2126"/>
                </a:solidFill>
                <a:latin typeface="Calibri"/>
              </a:rPr>
              <a:t>SwiGLU Feed-Forward</a:t>
            </a:r>
          </a:p>
          <a:p>
            <a:pPr algn="ctr"/>
            <a:r>
              <a:rPr sz="750" i="0">
                <a:solidFill>
                  <a:srgbClr val="5B6770"/>
                </a:solidFill>
                <a:latin typeface="Calibri"/>
              </a:rPr>
              <a:t>gated linear unit  •  expand &amp; project</a:t>
            </a:r>
          </a:p>
        </p:txBody>
      </p:sp>
      <p:cxnSp>
        <p:nvCxnSpPr>
          <p:cNvPr id="65" name="Connector 64"/>
          <p:cNvCxnSpPr/>
          <p:nvPr/>
        </p:nvCxnSpPr>
        <p:spPr>
          <a:xfrm>
            <a:off x="9006840" y="3675887"/>
            <a:ext cx="0" cy="658368"/>
          </a:xfrm>
          <a:prstGeom prst="line">
            <a:avLst/>
          </a:prstGeom>
          <a:ln w="19050">
            <a:solidFill>
              <a:srgbClr val="37474F"/>
            </a:solidFill>
            <a:prstDash val="dash"/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or 65"/>
          <p:cNvCxnSpPr/>
          <p:nvPr/>
        </p:nvCxnSpPr>
        <p:spPr>
          <a:xfrm flipH="1">
            <a:off x="7360920" y="4334255"/>
            <a:ext cx="1645920" cy="0"/>
          </a:xfrm>
          <a:prstGeom prst="line">
            <a:avLst/>
          </a:prstGeom>
          <a:ln w="19050">
            <a:solidFill>
              <a:srgbClr val="37474F"/>
            </a:solidFill>
            <a:prstDash val="dash"/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ctor 66"/>
          <p:cNvCxnSpPr/>
          <p:nvPr/>
        </p:nvCxnSpPr>
        <p:spPr>
          <a:xfrm>
            <a:off x="7315200" y="4288536"/>
            <a:ext cx="0" cy="320040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8915400" y="3712463"/>
            <a:ext cx="914400" cy="164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700" b="0" i="1">
                <a:solidFill>
                  <a:srgbClr val="5B6770"/>
                </a:solidFill>
                <a:latin typeface="Calibri"/>
              </a:rPr>
              <a:t>residual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6629400" y="4608576"/>
            <a:ext cx="1371600" cy="365760"/>
          </a:xfrm>
          <a:prstGeom prst="roundRect">
            <a:avLst>
              <a:gd name="adj" fmla="val 10000"/>
            </a:avLst>
          </a:prstGeom>
          <a:solidFill>
            <a:srgbClr val="CFD8DC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1000" b="1" i="0">
                <a:solidFill>
                  <a:srgbClr val="1C2126"/>
                </a:solidFill>
                <a:latin typeface="Calibri"/>
              </a:rPr>
              <a:t>Output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1051560"/>
            <a:ext cx="914400" cy="41148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900" b="0" i="1">
                <a:solidFill>
                  <a:srgbClr val="5B6770"/>
                </a:solidFill>
                <a:latin typeface="Calibri"/>
              </a:rPr>
              <a:t>×</a:t>
            </a:r>
          </a:p>
          <a:p>
            <a:pPr algn="ctr"/>
            <a:r>
              <a:rPr sz="900" b="0" i="1">
                <a:solidFill>
                  <a:srgbClr val="5B6770"/>
                </a:solidFill>
                <a:latin typeface="Calibri"/>
              </a:rPr>
              <a:t>repeated</a:t>
            </a:r>
          </a:p>
          <a:p>
            <a:pPr algn="ctr"/>
            <a:r>
              <a:rPr sz="900" b="0" i="1">
                <a:solidFill>
                  <a:srgbClr val="5B6770"/>
                </a:solidFill>
                <a:latin typeface="Calibri"/>
              </a:rPr>
              <a:t>N times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029200" y="5111496"/>
            <a:ext cx="45720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50" b="0" i="1">
                <a:solidFill>
                  <a:srgbClr val="5B6770"/>
                </a:solidFill>
                <a:latin typeface="Calibri"/>
              </a:rPr>
              <a:t>solid arrow = forward path     dashed arrow = residual skip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029200" y="4023360"/>
            <a:ext cx="5943600" cy="320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i="0">
                <a:solidFill>
                  <a:srgbClr val="1C2126"/>
                </a:solidFill>
                <a:latin typeface="Calibri"/>
              </a:rPr>
              <a:t>C.  Inside the spatial patch embedder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029200" y="4297680"/>
            <a:ext cx="594360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800" b="0" i="1">
                <a:solidFill>
                  <a:srgbClr val="5B6770"/>
                </a:solidFill>
                <a:latin typeface="Calibri"/>
              </a:rPr>
              <a:t>one time-patch processed independently  •  attention runs across electrodes</a:t>
            </a:r>
          </a:p>
        </p:txBody>
      </p:sp>
      <p:sp>
        <p:nvSpPr>
          <p:cNvPr id="74" name="Oval 73"/>
          <p:cNvSpPr/>
          <p:nvPr/>
        </p:nvSpPr>
        <p:spPr>
          <a:xfrm>
            <a:off x="5440680" y="4754880"/>
            <a:ext cx="1920240" cy="192024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Isosceles Triangle 74"/>
          <p:cNvSpPr/>
          <p:nvPr/>
        </p:nvSpPr>
        <p:spPr>
          <a:xfrm>
            <a:off x="6309360" y="4590288"/>
            <a:ext cx="182880" cy="182880"/>
          </a:xfrm>
          <a:prstGeom prst="triangle">
            <a:avLst/>
          </a:prstGeom>
          <a:solidFill>
            <a:srgbClr val="FFFFFF"/>
          </a:solidFill>
          <a:ln w="1016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Oval 75"/>
          <p:cNvSpPr/>
          <p:nvPr/>
        </p:nvSpPr>
        <p:spPr>
          <a:xfrm>
            <a:off x="6091961" y="4957305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Oval 76"/>
          <p:cNvSpPr/>
          <p:nvPr/>
        </p:nvSpPr>
        <p:spPr>
          <a:xfrm>
            <a:off x="6581622" y="4957305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Oval 77"/>
          <p:cNvSpPr/>
          <p:nvPr/>
        </p:nvSpPr>
        <p:spPr>
          <a:xfrm>
            <a:off x="5806325" y="5202135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Oval 78"/>
          <p:cNvSpPr/>
          <p:nvPr/>
        </p:nvSpPr>
        <p:spPr>
          <a:xfrm>
            <a:off x="6010351" y="5283746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Oval 79"/>
          <p:cNvSpPr/>
          <p:nvPr/>
        </p:nvSpPr>
        <p:spPr>
          <a:xfrm>
            <a:off x="6336792" y="5283746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Oval 80"/>
          <p:cNvSpPr/>
          <p:nvPr/>
        </p:nvSpPr>
        <p:spPr>
          <a:xfrm>
            <a:off x="6663232" y="5283746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Oval 81"/>
          <p:cNvSpPr/>
          <p:nvPr/>
        </p:nvSpPr>
        <p:spPr>
          <a:xfrm>
            <a:off x="6867258" y="5202135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Oval 82"/>
          <p:cNvSpPr/>
          <p:nvPr/>
        </p:nvSpPr>
        <p:spPr>
          <a:xfrm>
            <a:off x="5643105" y="5650992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Oval 83"/>
          <p:cNvSpPr/>
          <p:nvPr/>
        </p:nvSpPr>
        <p:spPr>
          <a:xfrm>
            <a:off x="5969546" y="5650992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Oval 84"/>
          <p:cNvSpPr/>
          <p:nvPr/>
        </p:nvSpPr>
        <p:spPr>
          <a:xfrm>
            <a:off x="6336792" y="5650992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Oval 85"/>
          <p:cNvSpPr/>
          <p:nvPr/>
        </p:nvSpPr>
        <p:spPr>
          <a:xfrm>
            <a:off x="6704037" y="5650992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Oval 86"/>
          <p:cNvSpPr/>
          <p:nvPr/>
        </p:nvSpPr>
        <p:spPr>
          <a:xfrm>
            <a:off x="7030478" y="5650992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Oval 87"/>
          <p:cNvSpPr/>
          <p:nvPr/>
        </p:nvSpPr>
        <p:spPr>
          <a:xfrm>
            <a:off x="5806325" y="6099848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Oval 88"/>
          <p:cNvSpPr/>
          <p:nvPr/>
        </p:nvSpPr>
        <p:spPr>
          <a:xfrm>
            <a:off x="6010351" y="6018237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Oval 89"/>
          <p:cNvSpPr/>
          <p:nvPr/>
        </p:nvSpPr>
        <p:spPr>
          <a:xfrm>
            <a:off x="6336792" y="6018237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Oval 90"/>
          <p:cNvSpPr/>
          <p:nvPr/>
        </p:nvSpPr>
        <p:spPr>
          <a:xfrm>
            <a:off x="6663232" y="6018237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Oval 91"/>
          <p:cNvSpPr/>
          <p:nvPr/>
        </p:nvSpPr>
        <p:spPr>
          <a:xfrm>
            <a:off x="6867258" y="6099848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Oval 92"/>
          <p:cNvSpPr/>
          <p:nvPr/>
        </p:nvSpPr>
        <p:spPr>
          <a:xfrm>
            <a:off x="6091961" y="6344678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Oval 93"/>
          <p:cNvSpPr/>
          <p:nvPr/>
        </p:nvSpPr>
        <p:spPr>
          <a:xfrm>
            <a:off x="6581622" y="6344678"/>
            <a:ext cx="128016" cy="128016"/>
          </a:xfrm>
          <a:prstGeom prst="ellipse">
            <a:avLst/>
          </a:prstGeom>
          <a:solidFill>
            <a:srgbClr val="B5D4C2"/>
          </a:solidFill>
          <a:ln w="635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5394960" y="6766559"/>
            <a:ext cx="201168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800" b="0" i="1">
                <a:solidFill>
                  <a:srgbClr val="5B6770"/>
                </a:solidFill>
                <a:latin typeface="Calibri"/>
              </a:rPr>
              <a:t>electrodes  =  query / key / value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394960" y="6949440"/>
            <a:ext cx="2011680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50" b="0" i="1">
                <a:solidFill>
                  <a:srgbClr val="5B6770"/>
                </a:solidFill>
                <a:latin typeface="Calibri"/>
              </a:rPr>
              <a:t>2D-RoPE injects scalp coordinates</a:t>
            </a:r>
          </a:p>
        </p:txBody>
      </p:sp>
      <p:cxnSp>
        <p:nvCxnSpPr>
          <p:cNvPr id="97" name="Connector 96"/>
          <p:cNvCxnSpPr/>
          <p:nvPr/>
        </p:nvCxnSpPr>
        <p:spPr>
          <a:xfrm>
            <a:off x="7543800" y="5715000"/>
            <a:ext cx="777240" cy="0"/>
          </a:xfrm>
          <a:prstGeom prst="line">
            <a:avLst/>
          </a:prstGeom>
          <a:ln w="19050">
            <a:solidFill>
              <a:srgbClr val="37474F"/>
            </a:solidFill>
            <a:tailEnd type="triangle" w="med" h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7498079" y="5440680"/>
            <a:ext cx="868679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800" b="0" i="1">
                <a:solidFill>
                  <a:srgbClr val="5B6770"/>
                </a:solidFill>
                <a:latin typeface="Calibri"/>
              </a:rPr>
              <a:t>masked-mean pool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7498079" y="5806440"/>
            <a:ext cx="868679" cy="1828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00" b="0" i="1">
                <a:solidFill>
                  <a:srgbClr val="5B6770"/>
                </a:solidFill>
                <a:latin typeface="Calibri"/>
              </a:rPr>
              <a:t>(active channels only)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8366760" y="5440680"/>
            <a:ext cx="1005840" cy="548640"/>
          </a:xfrm>
          <a:prstGeom prst="roundRect">
            <a:avLst>
              <a:gd name="adj" fmla="val 10000"/>
            </a:avLst>
          </a:prstGeom>
          <a:solidFill>
            <a:srgbClr val="A8C2E6"/>
          </a:solidFill>
          <a:ln w="9525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50000" rIns="50000" tIns="20000" bIns="20000" wrap="square"/>
          <a:lstStyle/>
          <a:p>
            <a:pPr algn="ctr"/>
            <a:r>
              <a:rPr sz="1000" b="1" i="0">
                <a:solidFill>
                  <a:srgbClr val="1C2126"/>
                </a:solidFill>
                <a:latin typeface="Calibri"/>
              </a:rPr>
              <a:t>patch</a:t>
            </a:r>
          </a:p>
          <a:p>
            <a:pPr algn="ctr"/>
            <a:r>
              <a:rPr sz="1000" b="1" i="0">
                <a:solidFill>
                  <a:srgbClr val="1C2126"/>
                </a:solidFill>
                <a:latin typeface="Calibri"/>
              </a:rPr>
              <a:t>token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9646920" y="4526280"/>
            <a:ext cx="1554480" cy="201168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850" b="1" i="0">
                <a:solidFill>
                  <a:srgbClr val="1C2126"/>
                </a:solidFill>
                <a:latin typeface="Calibri"/>
              </a:rPr>
              <a:t>Same module handles</a:t>
            </a:r>
          </a:p>
          <a:p>
            <a:pPr algn="ctr"/>
            <a:r>
              <a:rPr sz="850" b="1" i="0">
                <a:solidFill>
                  <a:srgbClr val="1C2126"/>
                </a:solidFill>
                <a:latin typeface="Calibri"/>
              </a:rPr>
              <a:t>any electrode set</a:t>
            </a:r>
          </a:p>
        </p:txBody>
      </p:sp>
      <p:sp>
        <p:nvSpPr>
          <p:cNvPr id="102" name="Oval 101"/>
          <p:cNvSpPr/>
          <p:nvPr/>
        </p:nvSpPr>
        <p:spPr>
          <a:xfrm>
            <a:off x="10094976" y="4983480"/>
            <a:ext cx="658368" cy="658368"/>
          </a:xfrm>
          <a:prstGeom prst="ellipse">
            <a:avLst/>
          </a:prstGeom>
          <a:solidFill>
            <a:srgbClr val="FFFFFF"/>
          </a:solidFill>
          <a:ln w="889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Oval 102"/>
          <p:cNvSpPr/>
          <p:nvPr/>
        </p:nvSpPr>
        <p:spPr>
          <a:xfrm>
            <a:off x="10317358" y="505196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Oval 103"/>
          <p:cNvSpPr/>
          <p:nvPr/>
        </p:nvSpPr>
        <p:spPr>
          <a:xfrm>
            <a:off x="10485241" y="505196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Oval 104"/>
          <p:cNvSpPr/>
          <p:nvPr/>
        </p:nvSpPr>
        <p:spPr>
          <a:xfrm>
            <a:off x="10219425" y="5135910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Oval 105"/>
          <p:cNvSpPr/>
          <p:nvPr/>
        </p:nvSpPr>
        <p:spPr>
          <a:xfrm>
            <a:off x="10583174" y="5135910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Oval 106"/>
          <p:cNvSpPr/>
          <p:nvPr/>
        </p:nvSpPr>
        <p:spPr>
          <a:xfrm>
            <a:off x="10401300" y="516389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9646920" y="5678424"/>
            <a:ext cx="1554480" cy="164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50" b="0" i="1">
                <a:solidFill>
                  <a:srgbClr val="5B6770"/>
                </a:solidFill>
                <a:latin typeface="Calibri"/>
              </a:rPr>
              <a:t>few electrodes</a:t>
            </a:r>
          </a:p>
        </p:txBody>
      </p:sp>
      <p:sp>
        <p:nvSpPr>
          <p:cNvPr id="109" name="Oval 108"/>
          <p:cNvSpPr/>
          <p:nvPr/>
        </p:nvSpPr>
        <p:spPr>
          <a:xfrm>
            <a:off x="10094976" y="5852160"/>
            <a:ext cx="658368" cy="658368"/>
          </a:xfrm>
          <a:prstGeom prst="ellipse">
            <a:avLst/>
          </a:prstGeom>
          <a:solidFill>
            <a:srgbClr val="FFFFFF"/>
          </a:solidFill>
          <a:ln w="889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Oval 109"/>
          <p:cNvSpPr/>
          <p:nvPr/>
        </p:nvSpPr>
        <p:spPr>
          <a:xfrm>
            <a:off x="10317358" y="592064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Oval 110"/>
          <p:cNvSpPr/>
          <p:nvPr/>
        </p:nvSpPr>
        <p:spPr>
          <a:xfrm>
            <a:off x="10485241" y="592064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Oval 111"/>
          <p:cNvSpPr/>
          <p:nvPr/>
        </p:nvSpPr>
        <p:spPr>
          <a:xfrm>
            <a:off x="10219425" y="6004590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Oval 112"/>
          <p:cNvSpPr/>
          <p:nvPr/>
        </p:nvSpPr>
        <p:spPr>
          <a:xfrm>
            <a:off x="10289377" y="603257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Oval 113"/>
          <p:cNvSpPr/>
          <p:nvPr/>
        </p:nvSpPr>
        <p:spPr>
          <a:xfrm>
            <a:off x="10401300" y="603257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Oval 114"/>
          <p:cNvSpPr/>
          <p:nvPr/>
        </p:nvSpPr>
        <p:spPr>
          <a:xfrm>
            <a:off x="10513222" y="603257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Oval 115"/>
          <p:cNvSpPr/>
          <p:nvPr/>
        </p:nvSpPr>
        <p:spPr>
          <a:xfrm>
            <a:off x="10583174" y="6004590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Oval 116"/>
          <p:cNvSpPr/>
          <p:nvPr/>
        </p:nvSpPr>
        <p:spPr>
          <a:xfrm>
            <a:off x="10163464" y="615848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Oval 117"/>
          <p:cNvSpPr/>
          <p:nvPr/>
        </p:nvSpPr>
        <p:spPr>
          <a:xfrm>
            <a:off x="10275387" y="615848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Oval 118"/>
          <p:cNvSpPr/>
          <p:nvPr/>
        </p:nvSpPr>
        <p:spPr>
          <a:xfrm>
            <a:off x="10401300" y="615848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Oval 119"/>
          <p:cNvSpPr/>
          <p:nvPr/>
        </p:nvSpPr>
        <p:spPr>
          <a:xfrm>
            <a:off x="10527212" y="615848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Oval 120"/>
          <p:cNvSpPr/>
          <p:nvPr/>
        </p:nvSpPr>
        <p:spPr>
          <a:xfrm>
            <a:off x="10639135" y="615848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Oval 121"/>
          <p:cNvSpPr/>
          <p:nvPr/>
        </p:nvSpPr>
        <p:spPr>
          <a:xfrm>
            <a:off x="10219425" y="6312377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Oval 122"/>
          <p:cNvSpPr/>
          <p:nvPr/>
        </p:nvSpPr>
        <p:spPr>
          <a:xfrm>
            <a:off x="10289377" y="628439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Oval 123"/>
          <p:cNvSpPr/>
          <p:nvPr/>
        </p:nvSpPr>
        <p:spPr>
          <a:xfrm>
            <a:off x="10401300" y="628439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Oval 124"/>
          <p:cNvSpPr/>
          <p:nvPr/>
        </p:nvSpPr>
        <p:spPr>
          <a:xfrm>
            <a:off x="10513222" y="628439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Oval 125"/>
          <p:cNvSpPr/>
          <p:nvPr/>
        </p:nvSpPr>
        <p:spPr>
          <a:xfrm>
            <a:off x="10583174" y="6312377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Oval 126"/>
          <p:cNvSpPr/>
          <p:nvPr/>
        </p:nvSpPr>
        <p:spPr>
          <a:xfrm>
            <a:off x="10317358" y="639631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Oval 127"/>
          <p:cNvSpPr/>
          <p:nvPr/>
        </p:nvSpPr>
        <p:spPr>
          <a:xfrm>
            <a:off x="10485241" y="639631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TextBox 128"/>
          <p:cNvSpPr txBox="1"/>
          <p:nvPr/>
        </p:nvSpPr>
        <p:spPr>
          <a:xfrm>
            <a:off x="9646920" y="6547104"/>
            <a:ext cx="1554480" cy="164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50" b="0" i="1">
                <a:solidFill>
                  <a:srgbClr val="5B6770"/>
                </a:solidFill>
                <a:latin typeface="Calibri"/>
              </a:rPr>
              <a:t>standard 10-20 set</a:t>
            </a:r>
          </a:p>
        </p:txBody>
      </p:sp>
      <p:sp>
        <p:nvSpPr>
          <p:cNvPr id="130" name="Oval 129"/>
          <p:cNvSpPr/>
          <p:nvPr/>
        </p:nvSpPr>
        <p:spPr>
          <a:xfrm>
            <a:off x="10094976" y="6720840"/>
            <a:ext cx="658368" cy="658368"/>
          </a:xfrm>
          <a:prstGeom prst="ellipse">
            <a:avLst/>
          </a:prstGeom>
          <a:solidFill>
            <a:srgbClr val="FFFFFF"/>
          </a:solidFill>
          <a:ln w="889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Oval 130"/>
          <p:cNvSpPr/>
          <p:nvPr/>
        </p:nvSpPr>
        <p:spPr>
          <a:xfrm>
            <a:off x="10442799" y="703343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Oval 131"/>
          <p:cNvSpPr/>
          <p:nvPr/>
        </p:nvSpPr>
        <p:spPr>
          <a:xfrm>
            <a:off x="10416618" y="706623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Oval 132"/>
          <p:cNvSpPr/>
          <p:nvPr/>
        </p:nvSpPr>
        <p:spPr>
          <a:xfrm>
            <a:off x="10375118" y="7059967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Oval 133"/>
          <p:cNvSpPr/>
          <p:nvPr/>
        </p:nvSpPr>
        <p:spPr>
          <a:xfrm>
            <a:off x="10359800" y="702089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Oval 134"/>
          <p:cNvSpPr/>
          <p:nvPr/>
        </p:nvSpPr>
        <p:spPr>
          <a:xfrm>
            <a:off x="10385981" y="698808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Oval 135"/>
          <p:cNvSpPr/>
          <p:nvPr/>
        </p:nvSpPr>
        <p:spPr>
          <a:xfrm>
            <a:off x="10427481" y="6994360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Oval 136"/>
          <p:cNvSpPr/>
          <p:nvPr/>
        </p:nvSpPr>
        <p:spPr>
          <a:xfrm>
            <a:off x="10493294" y="706074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Oval 137"/>
          <p:cNvSpPr/>
          <p:nvPr/>
        </p:nvSpPr>
        <p:spPr>
          <a:xfrm>
            <a:off x="10455987" y="710840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Oval 138"/>
          <p:cNvSpPr/>
          <p:nvPr/>
        </p:nvSpPr>
        <p:spPr>
          <a:xfrm>
            <a:off x="10397790" y="7125033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Oval 139"/>
          <p:cNvSpPr/>
          <p:nvPr/>
        </p:nvSpPr>
        <p:spPr>
          <a:xfrm>
            <a:off x="10340934" y="710427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Oval 140"/>
          <p:cNvSpPr/>
          <p:nvPr/>
        </p:nvSpPr>
        <p:spPr>
          <a:xfrm>
            <a:off x="10307136" y="705406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Oval 141"/>
          <p:cNvSpPr/>
          <p:nvPr/>
        </p:nvSpPr>
        <p:spPr>
          <a:xfrm>
            <a:off x="10309305" y="6993583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Oval 142"/>
          <p:cNvSpPr/>
          <p:nvPr/>
        </p:nvSpPr>
        <p:spPr>
          <a:xfrm>
            <a:off x="10346612" y="6945923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Oval 143"/>
          <p:cNvSpPr/>
          <p:nvPr/>
        </p:nvSpPr>
        <p:spPr>
          <a:xfrm>
            <a:off x="10404809" y="692929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Oval 144"/>
          <p:cNvSpPr/>
          <p:nvPr/>
        </p:nvSpPr>
        <p:spPr>
          <a:xfrm>
            <a:off x="10461665" y="695004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Oval 145"/>
          <p:cNvSpPr/>
          <p:nvPr/>
        </p:nvSpPr>
        <p:spPr>
          <a:xfrm>
            <a:off x="10495463" y="700025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Oval 146"/>
          <p:cNvSpPr/>
          <p:nvPr/>
        </p:nvSpPr>
        <p:spPr>
          <a:xfrm>
            <a:off x="10532497" y="7107602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Oval 147"/>
          <p:cNvSpPr/>
          <p:nvPr/>
        </p:nvSpPr>
        <p:spPr>
          <a:xfrm>
            <a:off x="10484604" y="7156560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Oval 148"/>
          <p:cNvSpPr/>
          <p:nvPr/>
        </p:nvSpPr>
        <p:spPr>
          <a:xfrm>
            <a:off x="10420211" y="717989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Oval 149"/>
          <p:cNvSpPr/>
          <p:nvPr/>
        </p:nvSpPr>
        <p:spPr>
          <a:xfrm>
            <a:off x="10352072" y="717297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Oval 150"/>
          <p:cNvSpPr/>
          <p:nvPr/>
        </p:nvSpPr>
        <p:spPr>
          <a:xfrm>
            <a:off x="10293684" y="7137173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Oval 151"/>
          <p:cNvSpPr/>
          <p:nvPr/>
        </p:nvSpPr>
        <p:spPr>
          <a:xfrm>
            <a:off x="10256610" y="707958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Oval 152"/>
          <p:cNvSpPr/>
          <p:nvPr/>
        </p:nvSpPr>
        <p:spPr>
          <a:xfrm>
            <a:off x="10248193" y="701161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Oval 153"/>
          <p:cNvSpPr/>
          <p:nvPr/>
        </p:nvSpPr>
        <p:spPr>
          <a:xfrm>
            <a:off x="10270102" y="6946725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Oval 154"/>
          <p:cNvSpPr/>
          <p:nvPr/>
        </p:nvSpPr>
        <p:spPr>
          <a:xfrm>
            <a:off x="10317995" y="6897767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Oval 155"/>
          <p:cNvSpPr/>
          <p:nvPr/>
        </p:nvSpPr>
        <p:spPr>
          <a:xfrm>
            <a:off x="10382388" y="687443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Oval 156"/>
          <p:cNvSpPr/>
          <p:nvPr/>
        </p:nvSpPr>
        <p:spPr>
          <a:xfrm>
            <a:off x="10450527" y="688135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Oval 157"/>
          <p:cNvSpPr/>
          <p:nvPr/>
        </p:nvSpPr>
        <p:spPr>
          <a:xfrm>
            <a:off x="10508915" y="691715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Oval 158"/>
          <p:cNvSpPr/>
          <p:nvPr/>
        </p:nvSpPr>
        <p:spPr>
          <a:xfrm>
            <a:off x="10545989" y="697474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Oval 159"/>
          <p:cNvSpPr/>
          <p:nvPr/>
        </p:nvSpPr>
        <p:spPr>
          <a:xfrm>
            <a:off x="10554406" y="704271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Oval 160"/>
          <p:cNvSpPr/>
          <p:nvPr/>
        </p:nvSpPr>
        <p:spPr>
          <a:xfrm>
            <a:off x="10554848" y="717020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Oval 161"/>
          <p:cNvSpPr/>
          <p:nvPr/>
        </p:nvSpPr>
        <p:spPr>
          <a:xfrm>
            <a:off x="10496663" y="721409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Oval 162"/>
          <p:cNvSpPr/>
          <p:nvPr/>
        </p:nvSpPr>
        <p:spPr>
          <a:xfrm>
            <a:off x="10426977" y="723544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Oval 163"/>
          <p:cNvSpPr/>
          <p:nvPr/>
        </p:nvSpPr>
        <p:spPr>
          <a:xfrm>
            <a:off x="10354193" y="7231663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Oval 164"/>
          <p:cNvSpPr/>
          <p:nvPr/>
        </p:nvSpPr>
        <p:spPr>
          <a:xfrm>
            <a:off x="10287091" y="720321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Oval 165"/>
          <p:cNvSpPr/>
          <p:nvPr/>
        </p:nvSpPr>
        <p:spPr>
          <a:xfrm>
            <a:off x="10233764" y="7153540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Oval 166"/>
          <p:cNvSpPr/>
          <p:nvPr/>
        </p:nvSpPr>
        <p:spPr>
          <a:xfrm>
            <a:off x="10200645" y="708861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Oval 167"/>
          <p:cNvSpPr/>
          <p:nvPr/>
        </p:nvSpPr>
        <p:spPr>
          <a:xfrm>
            <a:off x="10191727" y="701628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Oval 168"/>
          <p:cNvSpPr/>
          <p:nvPr/>
        </p:nvSpPr>
        <p:spPr>
          <a:xfrm>
            <a:off x="10208087" y="6945262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Oval 169"/>
          <p:cNvSpPr/>
          <p:nvPr/>
        </p:nvSpPr>
        <p:spPr>
          <a:xfrm>
            <a:off x="10247751" y="688411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Oval 170"/>
          <p:cNvSpPr/>
          <p:nvPr/>
        </p:nvSpPr>
        <p:spPr>
          <a:xfrm>
            <a:off x="10305936" y="684022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Oval 171"/>
          <p:cNvSpPr/>
          <p:nvPr/>
        </p:nvSpPr>
        <p:spPr>
          <a:xfrm>
            <a:off x="10375622" y="681888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Oval 172"/>
          <p:cNvSpPr/>
          <p:nvPr/>
        </p:nvSpPr>
        <p:spPr>
          <a:xfrm>
            <a:off x="10448406" y="682266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Oval 173"/>
          <p:cNvSpPr/>
          <p:nvPr/>
        </p:nvSpPr>
        <p:spPr>
          <a:xfrm>
            <a:off x="10515508" y="685110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Oval 174"/>
          <p:cNvSpPr/>
          <p:nvPr/>
        </p:nvSpPr>
        <p:spPr>
          <a:xfrm>
            <a:off x="10568835" y="6900787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Oval 175"/>
          <p:cNvSpPr/>
          <p:nvPr/>
        </p:nvSpPr>
        <p:spPr>
          <a:xfrm>
            <a:off x="10601954" y="696570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Oval 176"/>
          <p:cNvSpPr/>
          <p:nvPr/>
        </p:nvSpPr>
        <p:spPr>
          <a:xfrm>
            <a:off x="10610872" y="7038043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Oval 177"/>
          <p:cNvSpPr/>
          <p:nvPr/>
        </p:nvSpPr>
        <p:spPr>
          <a:xfrm>
            <a:off x="10594512" y="7109065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Oval 178"/>
          <p:cNvSpPr/>
          <p:nvPr/>
        </p:nvSpPr>
        <p:spPr>
          <a:xfrm>
            <a:off x="10555920" y="7243382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Oval 179"/>
          <p:cNvSpPr/>
          <p:nvPr/>
        </p:nvSpPr>
        <p:spPr>
          <a:xfrm>
            <a:off x="10461407" y="7286095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Oval 180"/>
          <p:cNvSpPr/>
          <p:nvPr/>
        </p:nvSpPr>
        <p:spPr>
          <a:xfrm>
            <a:off x="10357743" y="7289387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Oval 181"/>
          <p:cNvSpPr/>
          <p:nvPr/>
        </p:nvSpPr>
        <p:spPr>
          <a:xfrm>
            <a:off x="10260710" y="7252758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Oval 182"/>
          <p:cNvSpPr/>
          <p:nvPr/>
        </p:nvSpPr>
        <p:spPr>
          <a:xfrm>
            <a:off x="10185081" y="718178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Oval 183"/>
          <p:cNvSpPr/>
          <p:nvPr/>
        </p:nvSpPr>
        <p:spPr>
          <a:xfrm>
            <a:off x="10142368" y="7087271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Oval 184"/>
          <p:cNvSpPr/>
          <p:nvPr/>
        </p:nvSpPr>
        <p:spPr>
          <a:xfrm>
            <a:off x="10139076" y="6983607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Oval 185"/>
          <p:cNvSpPr/>
          <p:nvPr/>
        </p:nvSpPr>
        <p:spPr>
          <a:xfrm>
            <a:off x="10175705" y="6886574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Oval 186"/>
          <p:cNvSpPr/>
          <p:nvPr/>
        </p:nvSpPr>
        <p:spPr>
          <a:xfrm>
            <a:off x="10246679" y="6810945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Oval 187"/>
          <p:cNvSpPr/>
          <p:nvPr/>
        </p:nvSpPr>
        <p:spPr>
          <a:xfrm>
            <a:off x="10341192" y="6768232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Oval 188"/>
          <p:cNvSpPr/>
          <p:nvPr/>
        </p:nvSpPr>
        <p:spPr>
          <a:xfrm>
            <a:off x="10444856" y="6764940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Oval 189"/>
          <p:cNvSpPr/>
          <p:nvPr/>
        </p:nvSpPr>
        <p:spPr>
          <a:xfrm>
            <a:off x="10541889" y="6801569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Oval 190"/>
          <p:cNvSpPr/>
          <p:nvPr/>
        </p:nvSpPr>
        <p:spPr>
          <a:xfrm>
            <a:off x="10617518" y="6872543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Oval 191"/>
          <p:cNvSpPr/>
          <p:nvPr/>
        </p:nvSpPr>
        <p:spPr>
          <a:xfrm>
            <a:off x="10660231" y="6967056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Oval 192"/>
          <p:cNvSpPr/>
          <p:nvPr/>
        </p:nvSpPr>
        <p:spPr>
          <a:xfrm>
            <a:off x="10663523" y="7070720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Oval 193"/>
          <p:cNvSpPr/>
          <p:nvPr/>
        </p:nvSpPr>
        <p:spPr>
          <a:xfrm>
            <a:off x="10626894" y="7167753"/>
            <a:ext cx="45720" cy="45720"/>
          </a:xfrm>
          <a:prstGeom prst="ellipse">
            <a:avLst/>
          </a:prstGeom>
          <a:solidFill>
            <a:srgbClr val="B5D4C2"/>
          </a:solidFill>
          <a:ln w="3810">
            <a:solidFill>
              <a:srgbClr val="3747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9646920" y="7415783"/>
            <a:ext cx="1554480" cy="164592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750" b="0" i="1">
                <a:solidFill>
                  <a:srgbClr val="5B6770"/>
                </a:solidFill>
                <a:latin typeface="Calibri"/>
              </a:rPr>
              <a:t>high-density set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