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slideLayout" Target="../slideLayouts/slideLayout6.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We pretrain on ~2.7k hours of EEG from ~5.5k people</a:t>
            </a:r>
          </a:p>
        </p:txBody>
      </p:sp>
      <p:sp>
        <p:nvSpPr>
          <p:cNvPr id="3" name="TextBox 2"/>
          <p:cNvSpPr txBox="1"/>
          <p:nvPr/>
        </p:nvSpPr>
        <p:spPr>
          <a:xfrm>
            <a:off x="457200" y="768210"/>
            <a:ext cx="11247120" cy="200939"/>
          </a:xfrm>
          <a:prstGeom prst="rect">
            <a:avLst/>
          </a:prstGeom>
          <a:noFill/>
        </p:spPr>
        <p:txBody>
          <a:bodyPr wrap="square" anchor="t" lIns="0" tIns="0" rIns="0" bIns="0">
            <a:noAutofit/>
          </a:bodyPr>
          <a:lstStyle/>
          <a:p>
            <a:pPr algn="l"/>
            <a:r>
              <a:rPr sz="1350" b="0">
                <a:solidFill>
                  <a:srgbClr val="52514E"/>
                </a:solidFill>
                <a:latin typeface="Roboto"/>
              </a:rPr>
              <a:t>17 datasets. 54% of the hours are child and adolescent EEG; neurodegeneration, psychiatry, injury and migraine cohorts are 16%.</a:t>
            </a:r>
          </a:p>
        </p:txBody>
      </p:sp>
      <p:sp>
        <p:nvSpPr>
          <p:cNvPr id="4" name="Rounded Rectangle 3"/>
          <p:cNvSpPr/>
          <p:nvPr/>
        </p:nvSpPr>
        <p:spPr>
          <a:xfrm>
            <a:off x="457200" y="1280160"/>
            <a:ext cx="3611880" cy="1463040"/>
          </a:xfrm>
          <a:prstGeom prst="roundRect">
            <a:avLst>
              <a:gd name="adj" fmla="val 5000"/>
            </a:avLst>
          </a:prstGeom>
          <a:solidFill>
            <a:srgbClr val="FFFFFF"/>
          </a:solidFill>
          <a:ln w="10160">
            <a:solidFill>
              <a:srgbClr val="C3C2B7"/>
            </a:solidFill>
          </a:ln>
        </p:spPr>
        <p:txBody>
          <a:bodyPr rtlCol="0" anchor="ctr" wrap="square" lIns="256032">
            <a:noAutofit/>
          </a:bodyPr>
          <a:lstStyle/>
          <a:p>
            <a:pPr algn="l"/>
            <a:r>
              <a:rPr sz="4600" b="1">
                <a:solidFill>
                  <a:srgbClr val="0B0B0B"/>
                </a:solidFill>
                <a:latin typeface="Roboto"/>
              </a:rPr>
              <a:t>2.7k</a:t>
            </a:r>
            <a:r>
              <a:rPr sz="1800" b="0">
                <a:solidFill>
                  <a:srgbClr val="52514E"/>
                </a:solidFill>
                <a:latin typeface="Roboto"/>
              </a:rPr>
              <a:t>  hours</a:t>
            </a:r>
          </a:p>
          <a:p>
            <a:pPr algn="l"/>
            <a:r>
              <a:rPr sz="1150" b="0">
                <a:solidFill>
                  <a:srgbClr val="0B0B0B"/>
                </a:solidFill>
                <a:latin typeface="Roboto"/>
              </a:rPr>
              <a:t>pretraining set (train + validation)</a:t>
            </a:r>
          </a:p>
          <a:p>
            <a:pPr algn="l"/>
            <a:r>
              <a:rPr sz="1050" b="0">
                <a:solidFill>
                  <a:srgbClr val="52514E"/>
                </a:solidFill>
                <a:latin typeface="Roboto"/>
              </a:rPr>
              <a:t>3.3k hours in the full corpus</a:t>
            </a:r>
          </a:p>
        </p:txBody>
      </p:sp>
      <p:sp>
        <p:nvSpPr>
          <p:cNvPr id="5" name="Rounded Rectangle 4"/>
          <p:cNvSpPr/>
          <p:nvPr/>
        </p:nvSpPr>
        <p:spPr>
          <a:xfrm>
            <a:off x="4279392" y="1280160"/>
            <a:ext cx="3611880" cy="1463040"/>
          </a:xfrm>
          <a:prstGeom prst="roundRect">
            <a:avLst>
              <a:gd name="adj" fmla="val 5000"/>
            </a:avLst>
          </a:prstGeom>
          <a:solidFill>
            <a:srgbClr val="FFFFFF"/>
          </a:solidFill>
          <a:ln w="10160">
            <a:solidFill>
              <a:srgbClr val="C3C2B7"/>
            </a:solidFill>
          </a:ln>
        </p:spPr>
        <p:txBody>
          <a:bodyPr rtlCol="0" anchor="ctr" wrap="square" lIns="256032">
            <a:noAutofit/>
          </a:bodyPr>
          <a:lstStyle/>
          <a:p>
            <a:pPr algn="l"/>
            <a:r>
              <a:rPr sz="4600" b="1">
                <a:solidFill>
                  <a:srgbClr val="0B0B0B"/>
                </a:solidFill>
                <a:latin typeface="Roboto"/>
              </a:rPr>
              <a:t>5.5k</a:t>
            </a:r>
            <a:r>
              <a:rPr sz="1800" b="0">
                <a:solidFill>
                  <a:srgbClr val="52514E"/>
                </a:solidFill>
                <a:latin typeface="Roboto"/>
              </a:rPr>
              <a:t>  people</a:t>
            </a:r>
          </a:p>
          <a:p>
            <a:pPr algn="l"/>
            <a:r>
              <a:rPr sz="1150" b="0">
                <a:solidFill>
                  <a:srgbClr val="0B0B0B"/>
                </a:solidFill>
                <a:latin typeface="Roboto"/>
              </a:rPr>
              <a:t>participants in the pretraining set</a:t>
            </a:r>
          </a:p>
          <a:p>
            <a:pPr algn="l"/>
            <a:r>
              <a:rPr sz="1050" b="0">
                <a:solidFill>
                  <a:srgbClr val="52514E"/>
                </a:solidFill>
                <a:latin typeface="Roboto"/>
              </a:rPr>
              <a:t>6.7k in the full corpus</a:t>
            </a:r>
          </a:p>
        </p:txBody>
      </p:sp>
      <p:sp>
        <p:nvSpPr>
          <p:cNvPr id="6" name="Rounded Rectangle 5"/>
          <p:cNvSpPr/>
          <p:nvPr/>
        </p:nvSpPr>
        <p:spPr>
          <a:xfrm>
            <a:off x="8101583" y="1280160"/>
            <a:ext cx="3611880" cy="1463040"/>
          </a:xfrm>
          <a:prstGeom prst="roundRect">
            <a:avLst>
              <a:gd name="adj" fmla="val 5000"/>
            </a:avLst>
          </a:prstGeom>
          <a:solidFill>
            <a:srgbClr val="FFFFFF"/>
          </a:solidFill>
          <a:ln w="10160">
            <a:solidFill>
              <a:srgbClr val="C3C2B7"/>
            </a:solidFill>
          </a:ln>
        </p:spPr>
        <p:txBody>
          <a:bodyPr rtlCol="0" anchor="ctr" wrap="square" lIns="256032">
            <a:noAutofit/>
          </a:bodyPr>
          <a:lstStyle/>
          <a:p>
            <a:pPr algn="l"/>
            <a:r>
              <a:rPr sz="4600" b="1">
                <a:solidFill>
                  <a:srgbClr val="0B0B0B"/>
                </a:solidFill>
                <a:latin typeface="Roboto"/>
              </a:rPr>
              <a:t>17</a:t>
            </a:r>
            <a:r>
              <a:rPr sz="1800" b="0">
                <a:solidFill>
                  <a:srgbClr val="52514E"/>
                </a:solidFill>
                <a:latin typeface="Roboto"/>
              </a:rPr>
              <a:t>  datasets</a:t>
            </a:r>
          </a:p>
          <a:p>
            <a:pPr algn="l"/>
            <a:r>
              <a:rPr sz="1150" b="0">
                <a:solidFill>
                  <a:srgbClr val="0B0B0B"/>
                </a:solidFill>
                <a:latin typeface="Roboto"/>
              </a:rPr>
              <a:t>child development, epilepsy, healthy adults,</a:t>
            </a:r>
          </a:p>
          <a:p>
            <a:pPr algn="l"/>
            <a:r>
              <a:rPr sz="1050" b="0">
                <a:solidFill>
                  <a:srgbClr val="52514E"/>
                </a:solidFill>
                <a:latin typeface="Roboto"/>
              </a:rPr>
              <a:t>neurodegeneration, psychiatry, injury</a:t>
            </a:r>
          </a:p>
        </p:txBody>
      </p:sp>
      <p:sp>
        <p:nvSpPr>
          <p:cNvPr id="7" name="TextBox 6"/>
          <p:cNvSpPr txBox="1"/>
          <p:nvPr/>
        </p:nvSpPr>
        <p:spPr>
          <a:xfrm>
            <a:off x="457200" y="3006090"/>
            <a:ext cx="3485035" cy="205739"/>
          </a:xfrm>
          <a:prstGeom prst="rect">
            <a:avLst/>
          </a:prstGeom>
          <a:noFill/>
        </p:spPr>
        <p:txBody>
          <a:bodyPr wrap="none" anchor="t" lIns="0" tIns="0" rIns="0" bIns="0">
            <a:noAutofit/>
          </a:bodyPr>
          <a:lstStyle/>
          <a:p>
            <a:pPr algn="l"/>
            <a:r>
              <a:rPr sz="1350" b="1">
                <a:solidFill>
                  <a:srgbClr val="0B0B0B"/>
                </a:solidFill>
                <a:latin typeface="Roboto"/>
              </a:rPr>
              <a:t>Corpus size by encoder generation</a:t>
            </a:r>
          </a:p>
        </p:txBody>
      </p:sp>
      <p:sp>
        <p:nvSpPr>
          <p:cNvPr id="8" name="TextBox 7"/>
          <p:cNvSpPr txBox="1"/>
          <p:nvPr/>
        </p:nvSpPr>
        <p:spPr>
          <a:xfrm>
            <a:off x="457200" y="3284982"/>
            <a:ext cx="2809882" cy="160020"/>
          </a:xfrm>
          <a:prstGeom prst="rect">
            <a:avLst/>
          </a:prstGeom>
          <a:noFill/>
        </p:spPr>
        <p:txBody>
          <a:bodyPr wrap="none" anchor="t" lIns="0" tIns="0" rIns="0" bIns="0">
            <a:noAutofit/>
          </a:bodyPr>
          <a:lstStyle/>
          <a:p>
            <a:pPr algn="l"/>
            <a:r>
              <a:rPr sz="1050" b="0">
                <a:solidFill>
                  <a:srgbClr val="52514E"/>
                </a:solidFill>
                <a:latin typeface="Roboto"/>
              </a:rPr>
              <a:t>hours of EEG in the converted corpus</a:t>
            </a:r>
          </a:p>
        </p:txBody>
      </p:sp>
      <p:sp>
        <p:nvSpPr>
          <p:cNvPr id="9" name="Rectangle 8"/>
          <p:cNvSpPr/>
          <p:nvPr/>
        </p:nvSpPr>
        <p:spPr>
          <a:xfrm>
            <a:off x="1003268" y="5396093"/>
            <a:ext cx="588073" cy="364626"/>
          </a:xfrm>
          <a:prstGeom prst="rect">
            <a:avLst/>
          </a:prstGeom>
          <a:solidFill>
            <a:srgbClr val="2A78D6"/>
          </a:solidFill>
          <a:ln>
            <a:noFill/>
          </a:ln>
        </p:spPr>
        <p:txBody>
          <a:bodyPr rtlCol="0" anchor="ctr"/>
          <a:lstStyle/>
          <a:p>
            <a:pPr algn="ctr"/>
          </a:p>
        </p:txBody>
      </p:sp>
      <p:sp>
        <p:nvSpPr>
          <p:cNvPr id="10" name="TextBox 9"/>
          <p:cNvSpPr txBox="1"/>
          <p:nvPr/>
        </p:nvSpPr>
        <p:spPr>
          <a:xfrm>
            <a:off x="1008094" y="5137013"/>
            <a:ext cx="578421" cy="213360"/>
          </a:xfrm>
          <a:prstGeom prst="rect">
            <a:avLst/>
          </a:prstGeom>
          <a:noFill/>
        </p:spPr>
        <p:txBody>
          <a:bodyPr wrap="none" anchor="t" lIns="0" tIns="0" rIns="0" bIns="0">
            <a:noAutofit/>
          </a:bodyPr>
          <a:lstStyle/>
          <a:p>
            <a:pPr algn="ctr"/>
            <a:r>
              <a:rPr sz="1400" b="1">
                <a:solidFill>
                  <a:srgbClr val="0B0B0B"/>
                </a:solidFill>
                <a:latin typeface="Roboto"/>
              </a:rPr>
              <a:t>0.66k</a:t>
            </a:r>
          </a:p>
        </p:txBody>
      </p:sp>
      <p:sp>
        <p:nvSpPr>
          <p:cNvPr id="11" name="TextBox 10"/>
          <p:cNvSpPr txBox="1"/>
          <p:nvPr/>
        </p:nvSpPr>
        <p:spPr>
          <a:xfrm>
            <a:off x="651721" y="5824728"/>
            <a:ext cx="1291167" cy="289560"/>
          </a:xfrm>
          <a:prstGeom prst="rect">
            <a:avLst/>
          </a:prstGeom>
          <a:noFill/>
        </p:spPr>
        <p:txBody>
          <a:bodyPr wrap="none" anchor="t" lIns="0" tIns="0" rIns="0" bIns="0">
            <a:noAutofit/>
          </a:bodyPr>
          <a:lstStyle/>
          <a:p>
            <a:pPr algn="ctr"/>
            <a:r>
              <a:rPr sz="950" b="0">
                <a:solidFill>
                  <a:srgbClr val="52514E"/>
                </a:solidFill>
                <a:latin typeface="Roboto"/>
              </a:rPr>
              <a:t>v6_r3 · (Mar 2026)</a:t>
            </a:r>
          </a:p>
          <a:p>
            <a:pPr algn="ctr"/>
            <a:r>
              <a:rPr sz="950" b="0">
                <a:solidFill>
                  <a:srgbClr val="52514E"/>
                </a:solidFill>
                <a:latin typeface="Roboto"/>
              </a:rPr>
              <a:t>10 datasets</a:t>
            </a:r>
          </a:p>
        </p:txBody>
      </p:sp>
      <p:sp>
        <p:nvSpPr>
          <p:cNvPr id="12" name="Rectangle 11"/>
          <p:cNvSpPr/>
          <p:nvPr/>
        </p:nvSpPr>
        <p:spPr>
          <a:xfrm>
            <a:off x="2403443" y="4403055"/>
            <a:ext cx="588073" cy="1357664"/>
          </a:xfrm>
          <a:prstGeom prst="rect">
            <a:avLst/>
          </a:prstGeom>
          <a:solidFill>
            <a:srgbClr val="2A78D6"/>
          </a:solidFill>
          <a:ln>
            <a:noFill/>
          </a:ln>
        </p:spPr>
        <p:txBody>
          <a:bodyPr rtlCol="0" anchor="ctr"/>
          <a:lstStyle/>
          <a:p>
            <a:pPr algn="ctr"/>
          </a:p>
        </p:txBody>
      </p:sp>
      <p:sp>
        <p:nvSpPr>
          <p:cNvPr id="13" name="TextBox 12"/>
          <p:cNvSpPr txBox="1"/>
          <p:nvPr/>
        </p:nvSpPr>
        <p:spPr>
          <a:xfrm>
            <a:off x="2462453" y="4143975"/>
            <a:ext cx="470052" cy="213360"/>
          </a:xfrm>
          <a:prstGeom prst="rect">
            <a:avLst/>
          </a:prstGeom>
          <a:noFill/>
        </p:spPr>
        <p:txBody>
          <a:bodyPr wrap="none" anchor="t" lIns="0" tIns="0" rIns="0" bIns="0">
            <a:noAutofit/>
          </a:bodyPr>
          <a:lstStyle/>
          <a:p>
            <a:pPr algn="ctr"/>
            <a:r>
              <a:rPr sz="1400" b="1">
                <a:solidFill>
                  <a:srgbClr val="0B0B0B"/>
                </a:solidFill>
                <a:latin typeface="Roboto"/>
              </a:rPr>
              <a:t>2.5k</a:t>
            </a:r>
          </a:p>
        </p:txBody>
      </p:sp>
      <p:sp>
        <p:nvSpPr>
          <p:cNvPr id="14" name="TextBox 13"/>
          <p:cNvSpPr txBox="1"/>
          <p:nvPr/>
        </p:nvSpPr>
        <p:spPr>
          <a:xfrm>
            <a:off x="2156445" y="5824728"/>
            <a:ext cx="1082068" cy="289560"/>
          </a:xfrm>
          <a:prstGeom prst="rect">
            <a:avLst/>
          </a:prstGeom>
          <a:noFill/>
        </p:spPr>
        <p:txBody>
          <a:bodyPr wrap="none" anchor="t" lIns="0" tIns="0" rIns="0" bIns="0">
            <a:noAutofit/>
          </a:bodyPr>
          <a:lstStyle/>
          <a:p>
            <a:pPr algn="ctr"/>
            <a:r>
              <a:rPr sz="950" b="0">
                <a:solidFill>
                  <a:srgbClr val="52514E"/>
                </a:solidFill>
                <a:latin typeface="Roboto"/>
              </a:rPr>
              <a:t>v7 · (May 2026)</a:t>
            </a:r>
          </a:p>
          <a:p>
            <a:pPr algn="ctr"/>
            <a:r>
              <a:rPr sz="950" b="0">
                <a:solidFill>
                  <a:srgbClr val="52514E"/>
                </a:solidFill>
                <a:latin typeface="Roboto"/>
              </a:rPr>
              <a:t>12 datasets</a:t>
            </a:r>
          </a:p>
        </p:txBody>
      </p:sp>
      <p:sp>
        <p:nvSpPr>
          <p:cNvPr id="15" name="Rectangle 14"/>
          <p:cNvSpPr/>
          <p:nvPr/>
        </p:nvSpPr>
        <p:spPr>
          <a:xfrm>
            <a:off x="3803618" y="3971385"/>
            <a:ext cx="588073" cy="1789334"/>
          </a:xfrm>
          <a:prstGeom prst="rect">
            <a:avLst/>
          </a:prstGeom>
          <a:solidFill>
            <a:srgbClr val="2A78D6"/>
          </a:solidFill>
          <a:ln>
            <a:noFill/>
          </a:ln>
        </p:spPr>
        <p:txBody>
          <a:bodyPr rtlCol="0" anchor="ctr"/>
          <a:lstStyle/>
          <a:p>
            <a:pPr algn="ctr"/>
          </a:p>
        </p:txBody>
      </p:sp>
      <p:sp>
        <p:nvSpPr>
          <p:cNvPr id="16" name="TextBox 15"/>
          <p:cNvSpPr txBox="1"/>
          <p:nvPr/>
        </p:nvSpPr>
        <p:spPr>
          <a:xfrm>
            <a:off x="3862628" y="3712305"/>
            <a:ext cx="470052" cy="213360"/>
          </a:xfrm>
          <a:prstGeom prst="rect">
            <a:avLst/>
          </a:prstGeom>
          <a:noFill/>
        </p:spPr>
        <p:txBody>
          <a:bodyPr wrap="none" anchor="t" lIns="0" tIns="0" rIns="0" bIns="0">
            <a:noAutofit/>
          </a:bodyPr>
          <a:lstStyle/>
          <a:p>
            <a:pPr algn="ctr"/>
            <a:r>
              <a:rPr sz="1400" b="1">
                <a:solidFill>
                  <a:srgbClr val="0B0B0B"/>
                </a:solidFill>
                <a:latin typeface="Roboto"/>
              </a:rPr>
              <a:t>3.3k</a:t>
            </a:r>
          </a:p>
        </p:txBody>
      </p:sp>
      <p:sp>
        <p:nvSpPr>
          <p:cNvPr id="17" name="TextBox 16"/>
          <p:cNvSpPr txBox="1"/>
          <p:nvPr/>
        </p:nvSpPr>
        <p:spPr>
          <a:xfrm>
            <a:off x="3068724" y="5824728"/>
            <a:ext cx="2057861" cy="289560"/>
          </a:xfrm>
          <a:prstGeom prst="rect">
            <a:avLst/>
          </a:prstGeom>
          <a:noFill/>
        </p:spPr>
        <p:txBody>
          <a:bodyPr wrap="none" anchor="t" lIns="0" tIns="0" rIns="0" bIns="0">
            <a:noAutofit/>
          </a:bodyPr>
          <a:lstStyle/>
          <a:p>
            <a:pPr algn="ctr"/>
            <a:r>
              <a:rPr sz="950" b="0">
                <a:solidFill>
                  <a:srgbClr val="52514E"/>
                </a:solidFill>
                <a:latin typeface="Roboto"/>
              </a:rPr>
              <a:t>d10 (production) · (May 2026)</a:t>
            </a:r>
          </a:p>
          <a:p>
            <a:pPr algn="ctr"/>
            <a:r>
              <a:rPr sz="950" b="0">
                <a:solidFill>
                  <a:srgbClr val="52514E"/>
                </a:solidFill>
                <a:latin typeface="Roboto"/>
              </a:rPr>
              <a:t>17 datasets</a:t>
            </a:r>
          </a:p>
        </p:txBody>
      </p:sp>
      <p:cxnSp>
        <p:nvCxnSpPr>
          <p:cNvPr id="18" name="Connector 17"/>
          <p:cNvCxnSpPr/>
          <p:nvPr/>
        </p:nvCxnSpPr>
        <p:spPr>
          <a:xfrm>
            <a:off x="457200" y="5760720"/>
            <a:ext cx="4480560" cy="0"/>
          </a:xfrm>
          <a:prstGeom prst="line">
            <a:avLst/>
          </a:prstGeom>
          <a:ln w="12700">
            <a:solidFill>
              <a:srgbClr val="C3C2B7"/>
            </a:solidFill>
          </a:ln>
        </p:spPr>
      </p:cxnSp>
      <p:sp>
        <p:nvSpPr>
          <p:cNvPr id="19" name="TextBox 18"/>
          <p:cNvSpPr txBox="1"/>
          <p:nvPr/>
        </p:nvSpPr>
        <p:spPr>
          <a:xfrm>
            <a:off x="548640" y="3729228"/>
            <a:ext cx="2538421" cy="167640"/>
          </a:xfrm>
          <a:prstGeom prst="rect">
            <a:avLst/>
          </a:prstGeom>
          <a:noFill/>
        </p:spPr>
        <p:txBody>
          <a:bodyPr wrap="none" anchor="t" lIns="0" tIns="0" rIns="0" bIns="0">
            <a:noAutofit/>
          </a:bodyPr>
          <a:lstStyle/>
          <a:p>
            <a:pPr algn="l"/>
            <a:r>
              <a:rPr sz="1100" b="0">
                <a:solidFill>
                  <a:srgbClr val="52514E"/>
                </a:solidFill>
                <a:latin typeface="Roboto"/>
              </a:rPr>
              <a:t>d10 has 4.9× the hours of v6_r3</a:t>
            </a:r>
          </a:p>
        </p:txBody>
      </p:sp>
      <p:sp>
        <p:nvSpPr>
          <p:cNvPr id="20" name="TextBox 19"/>
          <p:cNvSpPr txBox="1"/>
          <p:nvPr/>
        </p:nvSpPr>
        <p:spPr>
          <a:xfrm>
            <a:off x="5577840" y="3006090"/>
            <a:ext cx="2649045" cy="205739"/>
          </a:xfrm>
          <a:prstGeom prst="rect">
            <a:avLst/>
          </a:prstGeom>
          <a:noFill/>
        </p:spPr>
        <p:txBody>
          <a:bodyPr wrap="none" anchor="t" lIns="0" tIns="0" rIns="0" bIns="0">
            <a:noAutofit/>
          </a:bodyPr>
          <a:lstStyle/>
          <a:p>
            <a:pPr algn="l"/>
            <a:r>
              <a:rPr sz="1350" b="1">
                <a:solidFill>
                  <a:srgbClr val="0B0B0B"/>
                </a:solidFill>
                <a:latin typeface="Roboto"/>
              </a:rPr>
              <a:t>Pretraining hours by area</a:t>
            </a:r>
          </a:p>
        </p:txBody>
      </p:sp>
      <p:sp>
        <p:nvSpPr>
          <p:cNvPr id="21" name="TextBox 20"/>
          <p:cNvSpPr txBox="1"/>
          <p:nvPr/>
        </p:nvSpPr>
        <p:spPr>
          <a:xfrm>
            <a:off x="5577840" y="3284982"/>
            <a:ext cx="1962483" cy="160020"/>
          </a:xfrm>
          <a:prstGeom prst="rect">
            <a:avLst/>
          </a:prstGeom>
          <a:noFill/>
        </p:spPr>
        <p:txBody>
          <a:bodyPr wrap="none" anchor="t" lIns="0" tIns="0" rIns="0" bIns="0">
            <a:noAutofit/>
          </a:bodyPr>
          <a:lstStyle/>
          <a:p>
            <a:pPr algn="l"/>
            <a:r>
              <a:rPr sz="1050" b="0">
                <a:solidFill>
                  <a:srgbClr val="52514E"/>
                </a:solidFill>
                <a:latin typeface="Roboto"/>
              </a:rPr>
              <a:t>what the encoder has seen</a:t>
            </a:r>
          </a:p>
        </p:txBody>
      </p:sp>
      <p:sp>
        <p:nvSpPr>
          <p:cNvPr id="22" name="Rectangle 21"/>
          <p:cNvSpPr/>
          <p:nvPr/>
        </p:nvSpPr>
        <p:spPr>
          <a:xfrm>
            <a:off x="5577840" y="3566160"/>
            <a:ext cx="3017520" cy="548640"/>
          </a:xfrm>
          <a:prstGeom prst="rect">
            <a:avLst/>
          </a:prstGeom>
          <a:noFill/>
          <a:ln>
            <a:noFill/>
          </a:ln>
        </p:spPr>
        <p:txBody>
          <a:bodyPr rtlCol="0" anchor="t" wrap="square" lIns="0" tIns="0" rIns="0" bIns="0">
            <a:noAutofit/>
          </a:bodyPr>
          <a:lstStyle/>
          <a:p>
            <a:pPr algn="l"/>
            <a:r>
              <a:rPr sz="1100" b="1">
                <a:solidFill>
                  <a:srgbClr val="0B0B0B"/>
                </a:solidFill>
                <a:latin typeface="Roboto"/>
              </a:rPr>
              <a:t>Child development</a:t>
            </a:r>
          </a:p>
          <a:p>
            <a:pPr algn="l"/>
            <a:r>
              <a:rPr sz="819" b="0">
                <a:solidFill>
                  <a:srgbClr val="52514E"/>
                </a:solidFill>
                <a:latin typeface="Roboto"/>
              </a:rPr>
              <a:t>HBN</a:t>
            </a:r>
          </a:p>
        </p:txBody>
      </p:sp>
      <p:sp>
        <p:nvSpPr>
          <p:cNvPr id="23" name="Rectangle 22"/>
          <p:cNvSpPr/>
          <p:nvPr/>
        </p:nvSpPr>
        <p:spPr>
          <a:xfrm>
            <a:off x="8732520" y="3621024"/>
            <a:ext cx="2011680" cy="219456"/>
          </a:xfrm>
          <a:prstGeom prst="rect">
            <a:avLst/>
          </a:prstGeom>
          <a:solidFill>
            <a:srgbClr val="2A78D6"/>
          </a:solidFill>
          <a:ln>
            <a:noFill/>
          </a:ln>
        </p:spPr>
        <p:txBody>
          <a:bodyPr rtlCol="0" anchor="ctr"/>
          <a:lstStyle/>
          <a:p>
            <a:pPr algn="ctr"/>
          </a:p>
        </p:txBody>
      </p:sp>
      <p:sp>
        <p:nvSpPr>
          <p:cNvPr id="24" name="TextBox 23"/>
          <p:cNvSpPr txBox="1"/>
          <p:nvPr/>
        </p:nvSpPr>
        <p:spPr>
          <a:xfrm>
            <a:off x="10817352" y="3650742"/>
            <a:ext cx="1093174" cy="160020"/>
          </a:xfrm>
          <a:prstGeom prst="rect">
            <a:avLst/>
          </a:prstGeom>
          <a:noFill/>
        </p:spPr>
        <p:txBody>
          <a:bodyPr wrap="none" anchor="t" lIns="0" tIns="0" rIns="0" bIns="0">
            <a:noAutofit/>
          </a:bodyPr>
          <a:lstStyle/>
          <a:p>
            <a:pPr algn="l"/>
            <a:r>
              <a:rPr sz="1050" b="1">
                <a:solidFill>
                  <a:srgbClr val="0B0B0B"/>
                </a:solidFill>
                <a:latin typeface="Roboto"/>
              </a:rPr>
              <a:t>1,455 h · 54%</a:t>
            </a:r>
          </a:p>
        </p:txBody>
      </p:sp>
      <p:sp>
        <p:nvSpPr>
          <p:cNvPr id="25" name="Rectangle 24"/>
          <p:cNvSpPr/>
          <p:nvPr/>
        </p:nvSpPr>
        <p:spPr>
          <a:xfrm>
            <a:off x="5577840" y="4114800"/>
            <a:ext cx="3017520" cy="548640"/>
          </a:xfrm>
          <a:prstGeom prst="rect">
            <a:avLst/>
          </a:prstGeom>
          <a:noFill/>
          <a:ln>
            <a:noFill/>
          </a:ln>
        </p:spPr>
        <p:txBody>
          <a:bodyPr rtlCol="0" anchor="t" wrap="square" lIns="0" tIns="0" rIns="0" bIns="0">
            <a:noAutofit/>
          </a:bodyPr>
          <a:lstStyle/>
          <a:p>
            <a:pPr algn="l"/>
            <a:r>
              <a:rPr sz="1100" b="1">
                <a:solidFill>
                  <a:srgbClr val="0B0B0B"/>
                </a:solidFill>
                <a:latin typeface="Roboto"/>
              </a:rPr>
              <a:t>Epilepsy</a:t>
            </a:r>
          </a:p>
          <a:p>
            <a:pPr algn="l"/>
            <a:r>
              <a:rPr sz="819" b="0">
                <a:solidFill>
                  <a:srgbClr val="52514E"/>
                </a:solidFill>
                <a:latin typeface="Roboto"/>
              </a:rPr>
              <a:t>CHB-MIT, SIENA</a:t>
            </a:r>
          </a:p>
        </p:txBody>
      </p:sp>
      <p:sp>
        <p:nvSpPr>
          <p:cNvPr id="26" name="Rectangle 25"/>
          <p:cNvSpPr/>
          <p:nvPr/>
        </p:nvSpPr>
        <p:spPr>
          <a:xfrm>
            <a:off x="8732520" y="4169664"/>
            <a:ext cx="758250" cy="219456"/>
          </a:xfrm>
          <a:prstGeom prst="rect">
            <a:avLst/>
          </a:prstGeom>
          <a:solidFill>
            <a:srgbClr val="EB6834"/>
          </a:solidFill>
          <a:ln>
            <a:noFill/>
          </a:ln>
        </p:spPr>
        <p:txBody>
          <a:bodyPr rtlCol="0" anchor="ctr"/>
          <a:lstStyle/>
          <a:p>
            <a:pPr algn="ctr"/>
          </a:p>
        </p:txBody>
      </p:sp>
      <p:sp>
        <p:nvSpPr>
          <p:cNvPr id="27" name="TextBox 26"/>
          <p:cNvSpPr txBox="1"/>
          <p:nvPr/>
        </p:nvSpPr>
        <p:spPr>
          <a:xfrm>
            <a:off x="9563922" y="4199382"/>
            <a:ext cx="930621" cy="160020"/>
          </a:xfrm>
          <a:prstGeom prst="rect">
            <a:avLst/>
          </a:prstGeom>
          <a:noFill/>
        </p:spPr>
        <p:txBody>
          <a:bodyPr wrap="none" anchor="t" lIns="0" tIns="0" rIns="0" bIns="0">
            <a:noAutofit/>
          </a:bodyPr>
          <a:lstStyle/>
          <a:p>
            <a:pPr algn="l"/>
            <a:r>
              <a:rPr sz="1050" b="1">
                <a:solidFill>
                  <a:srgbClr val="0B0B0B"/>
                </a:solidFill>
                <a:latin typeface="Roboto"/>
              </a:rPr>
              <a:t>548 h · 21%</a:t>
            </a:r>
          </a:p>
        </p:txBody>
      </p:sp>
      <p:sp>
        <p:nvSpPr>
          <p:cNvPr id="28" name="Rectangle 27"/>
          <p:cNvSpPr/>
          <p:nvPr/>
        </p:nvSpPr>
        <p:spPr>
          <a:xfrm>
            <a:off x="5577840" y="4663440"/>
            <a:ext cx="3017520" cy="548640"/>
          </a:xfrm>
          <a:prstGeom prst="rect">
            <a:avLst/>
          </a:prstGeom>
          <a:noFill/>
          <a:ln>
            <a:noFill/>
          </a:ln>
        </p:spPr>
        <p:txBody>
          <a:bodyPr rtlCol="0" anchor="t" wrap="square" lIns="0" tIns="0" rIns="0" bIns="0">
            <a:noAutofit/>
          </a:bodyPr>
          <a:lstStyle/>
          <a:p>
            <a:pPr algn="l"/>
            <a:r>
              <a:rPr sz="1100" b="1">
                <a:solidFill>
                  <a:srgbClr val="0B0B0B"/>
                </a:solidFill>
                <a:latin typeface="Roboto"/>
              </a:rPr>
              <a:t>Psychiatry, injury, migraine</a:t>
            </a:r>
          </a:p>
          <a:p>
            <a:pPr algn="l"/>
            <a:r>
              <a:rPr sz="819" b="0">
                <a:solidFill>
                  <a:srgbClr val="52514E"/>
                </a:solidFill>
                <a:latin typeface="Roboto"/>
              </a:rPr>
              <a:t>TD-BRAIN, READTBI, DEPRESSION, CMU migraine, MUMTAZ</a:t>
            </a:r>
          </a:p>
        </p:txBody>
      </p:sp>
      <p:sp>
        <p:nvSpPr>
          <p:cNvPr id="29" name="Rectangle 28"/>
          <p:cNvSpPr/>
          <p:nvPr/>
        </p:nvSpPr>
        <p:spPr>
          <a:xfrm>
            <a:off x="8732520" y="4718304"/>
            <a:ext cx="396751" cy="219456"/>
          </a:xfrm>
          <a:prstGeom prst="rect">
            <a:avLst/>
          </a:prstGeom>
          <a:solidFill>
            <a:srgbClr val="E87BA4"/>
          </a:solidFill>
          <a:ln>
            <a:noFill/>
          </a:ln>
        </p:spPr>
        <p:txBody>
          <a:bodyPr rtlCol="0" anchor="ctr"/>
          <a:lstStyle/>
          <a:p>
            <a:pPr algn="ctr"/>
          </a:p>
        </p:txBody>
      </p:sp>
      <p:sp>
        <p:nvSpPr>
          <p:cNvPr id="30" name="TextBox 29"/>
          <p:cNvSpPr txBox="1"/>
          <p:nvPr/>
        </p:nvSpPr>
        <p:spPr>
          <a:xfrm>
            <a:off x="9202423" y="4748022"/>
            <a:ext cx="930621" cy="160020"/>
          </a:xfrm>
          <a:prstGeom prst="rect">
            <a:avLst/>
          </a:prstGeom>
          <a:noFill/>
        </p:spPr>
        <p:txBody>
          <a:bodyPr wrap="none" anchor="t" lIns="0" tIns="0" rIns="0" bIns="0">
            <a:noAutofit/>
          </a:bodyPr>
          <a:lstStyle/>
          <a:p>
            <a:pPr algn="l"/>
            <a:r>
              <a:rPr sz="1050" b="1">
                <a:solidFill>
                  <a:srgbClr val="0B0B0B"/>
                </a:solidFill>
                <a:latin typeface="Roboto"/>
              </a:rPr>
              <a:t>287 h · 11%</a:t>
            </a:r>
          </a:p>
        </p:txBody>
      </p:sp>
      <p:sp>
        <p:nvSpPr>
          <p:cNvPr id="31" name="Rectangle 30"/>
          <p:cNvSpPr/>
          <p:nvPr/>
        </p:nvSpPr>
        <p:spPr>
          <a:xfrm>
            <a:off x="5577840" y="5212080"/>
            <a:ext cx="3017520" cy="548640"/>
          </a:xfrm>
          <a:prstGeom prst="rect">
            <a:avLst/>
          </a:prstGeom>
          <a:noFill/>
          <a:ln>
            <a:noFill/>
          </a:ln>
        </p:spPr>
        <p:txBody>
          <a:bodyPr rtlCol="0" anchor="t" wrap="square" lIns="0" tIns="0" rIns="0" bIns="0">
            <a:noAutofit/>
          </a:bodyPr>
          <a:lstStyle/>
          <a:p>
            <a:pPr algn="l"/>
            <a:r>
              <a:rPr sz="1100" b="1">
                <a:solidFill>
                  <a:srgbClr val="0B0B0B"/>
                </a:solidFill>
                <a:latin typeface="Roboto"/>
              </a:rPr>
              <a:t>Healthy adults &amp; cognition</a:t>
            </a:r>
          </a:p>
          <a:p>
            <a:pPr algn="l"/>
            <a:r>
              <a:rPr sz="819" b="0">
                <a:solidFill>
                  <a:srgbClr val="52514E"/>
                </a:solidFill>
                <a:latin typeface="Roboto"/>
              </a:rPr>
              <a:t>DORTMUND, LEMON, PhysioNet MMI, ERP CORE, SRM</a:t>
            </a:r>
          </a:p>
        </p:txBody>
      </p:sp>
      <p:sp>
        <p:nvSpPr>
          <p:cNvPr id="32" name="Rectangle 31"/>
          <p:cNvSpPr/>
          <p:nvPr/>
        </p:nvSpPr>
        <p:spPr>
          <a:xfrm>
            <a:off x="8732520" y="5266944"/>
            <a:ext cx="338966" cy="219456"/>
          </a:xfrm>
          <a:prstGeom prst="rect">
            <a:avLst/>
          </a:prstGeom>
          <a:solidFill>
            <a:srgbClr val="1BAF7A"/>
          </a:solidFill>
          <a:ln>
            <a:noFill/>
          </a:ln>
        </p:spPr>
        <p:txBody>
          <a:bodyPr rtlCol="0" anchor="ctr"/>
          <a:lstStyle/>
          <a:p>
            <a:pPr algn="ctr"/>
          </a:p>
        </p:txBody>
      </p:sp>
      <p:sp>
        <p:nvSpPr>
          <p:cNvPr id="33" name="TextBox 32"/>
          <p:cNvSpPr txBox="1"/>
          <p:nvPr/>
        </p:nvSpPr>
        <p:spPr>
          <a:xfrm>
            <a:off x="9144638" y="5296662"/>
            <a:ext cx="849344" cy="160020"/>
          </a:xfrm>
          <a:prstGeom prst="rect">
            <a:avLst/>
          </a:prstGeom>
          <a:noFill/>
        </p:spPr>
        <p:txBody>
          <a:bodyPr wrap="none" anchor="t" lIns="0" tIns="0" rIns="0" bIns="0">
            <a:noAutofit/>
          </a:bodyPr>
          <a:lstStyle/>
          <a:p>
            <a:pPr algn="l"/>
            <a:r>
              <a:rPr sz="1050" b="1">
                <a:solidFill>
                  <a:srgbClr val="0B0B0B"/>
                </a:solidFill>
                <a:latin typeface="Roboto"/>
              </a:rPr>
              <a:t>245 h · 9%</a:t>
            </a:r>
          </a:p>
        </p:txBody>
      </p:sp>
      <p:sp>
        <p:nvSpPr>
          <p:cNvPr id="34" name="Rectangle 33"/>
          <p:cNvSpPr/>
          <p:nvPr/>
        </p:nvSpPr>
        <p:spPr>
          <a:xfrm>
            <a:off x="5577840" y="5760720"/>
            <a:ext cx="3017520" cy="548640"/>
          </a:xfrm>
          <a:prstGeom prst="rect">
            <a:avLst/>
          </a:prstGeom>
          <a:noFill/>
          <a:ln>
            <a:noFill/>
          </a:ln>
        </p:spPr>
        <p:txBody>
          <a:bodyPr rtlCol="0" anchor="t" wrap="square" lIns="0" tIns="0" rIns="0" bIns="0">
            <a:noAutofit/>
          </a:bodyPr>
          <a:lstStyle/>
          <a:p>
            <a:pPr algn="l"/>
            <a:r>
              <a:rPr sz="1100" b="1">
                <a:solidFill>
                  <a:srgbClr val="0B0B0B"/>
                </a:solidFill>
                <a:latin typeface="Roboto"/>
              </a:rPr>
              <a:t>Neurodegeneration &amp; aging</a:t>
            </a:r>
          </a:p>
          <a:p>
            <a:pPr algn="l"/>
            <a:r>
              <a:rPr sz="819" b="0">
                <a:solidFill>
                  <a:srgbClr val="52514E"/>
                </a:solidFill>
                <a:latin typeface="Roboto"/>
              </a:rPr>
              <a:t>CAUEEG, PEARL, DS004504, PARKINSON-UCSD</a:t>
            </a:r>
          </a:p>
        </p:txBody>
      </p:sp>
      <p:sp>
        <p:nvSpPr>
          <p:cNvPr id="35" name="Rectangle 34"/>
          <p:cNvSpPr/>
          <p:nvPr/>
        </p:nvSpPr>
        <p:spPr>
          <a:xfrm>
            <a:off x="8732520" y="5815583"/>
            <a:ext cx="191878" cy="219456"/>
          </a:xfrm>
          <a:prstGeom prst="rect">
            <a:avLst/>
          </a:prstGeom>
          <a:solidFill>
            <a:srgbClr val="EDA100"/>
          </a:solidFill>
          <a:ln>
            <a:noFill/>
          </a:ln>
        </p:spPr>
        <p:txBody>
          <a:bodyPr rtlCol="0" anchor="ctr"/>
          <a:lstStyle/>
          <a:p>
            <a:pPr algn="ctr"/>
          </a:p>
        </p:txBody>
      </p:sp>
      <p:sp>
        <p:nvSpPr>
          <p:cNvPr id="36" name="TextBox 35"/>
          <p:cNvSpPr txBox="1"/>
          <p:nvPr/>
        </p:nvSpPr>
        <p:spPr>
          <a:xfrm>
            <a:off x="8997550" y="5845302"/>
            <a:ext cx="849344" cy="160020"/>
          </a:xfrm>
          <a:prstGeom prst="rect">
            <a:avLst/>
          </a:prstGeom>
          <a:noFill/>
        </p:spPr>
        <p:txBody>
          <a:bodyPr wrap="none" anchor="t" lIns="0" tIns="0" rIns="0" bIns="0">
            <a:noAutofit/>
          </a:bodyPr>
          <a:lstStyle/>
          <a:p>
            <a:pPr algn="l"/>
            <a:r>
              <a:rPr sz="1050" b="1">
                <a:solidFill>
                  <a:srgbClr val="0B0B0B"/>
                </a:solidFill>
                <a:latin typeface="Roboto"/>
              </a:rPr>
              <a:t>139 h · 5%</a:t>
            </a:r>
          </a:p>
        </p:txBody>
      </p:sp>
      <p:sp>
        <p:nvSpPr>
          <p:cNvPr id="37" name="TextBox 36"/>
          <p:cNvSpPr txBox="1"/>
          <p:nvPr/>
        </p:nvSpPr>
        <p:spPr>
          <a:xfrm>
            <a:off x="457200" y="6345946"/>
            <a:ext cx="11247120" cy="256011"/>
          </a:xfrm>
          <a:prstGeom prst="rect">
            <a:avLst/>
          </a:prstGeom>
          <a:noFill/>
        </p:spPr>
        <p:txBody>
          <a:bodyPr wrap="square" anchor="t" lIns="0" tIns="0" rIns="0" bIns="0">
            <a:noAutofit/>
          </a:bodyPr>
          <a:lstStyle/>
          <a:p>
            <a:pPr algn="l"/>
            <a:r>
              <a:rPr sz="860" b="0">
                <a:solidFill>
                  <a:srgbClr val="898781"/>
                </a:solidFill>
                <a:latin typeface="Roboto"/>
              </a:rPr>
              <a:t>Hours are unique EEG time from file headers. 14% of the pretraining hours (6 older datasets) are estimated from the May census because their processed files are no longer on disk. Evaluation cohorts are held out of the pretraining set. AD_EEG (a duplicate of DS004504) is excluded.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We have landed ~7× more EEG than we have trained on</a:t>
            </a:r>
          </a:p>
        </p:txBody>
      </p:sp>
      <p:sp>
        <p:nvSpPr>
          <p:cNvPr id="3" name="TextBox 2"/>
          <p:cNvSpPr txBox="1"/>
          <p:nvPr/>
        </p:nvSpPr>
        <p:spPr>
          <a:xfrm>
            <a:off x="457200" y="768210"/>
            <a:ext cx="11247120" cy="200939"/>
          </a:xfrm>
          <a:prstGeom prst="rect">
            <a:avLst/>
          </a:prstGeom>
          <a:noFill/>
        </p:spPr>
        <p:txBody>
          <a:bodyPr wrap="square" anchor="t" lIns="0" tIns="0" rIns="0" bIns="0">
            <a:noAutofit/>
          </a:bodyPr>
          <a:lstStyle/>
          <a:p>
            <a:pPr algn="l"/>
            <a:r>
              <a:rPr sz="1350" b="0">
                <a:solidFill>
                  <a:srgbClr val="52514E"/>
                </a:solidFill>
                <a:latin typeface="Roboto"/>
              </a:rPr>
              <a:t>and ~20k more hours of clinical EEG (Temple / TUH) are on the way</a:t>
            </a:r>
          </a:p>
        </p:txBody>
      </p:sp>
      <p:sp>
        <p:nvSpPr>
          <p:cNvPr id="4" name="Rectangle 3"/>
          <p:cNvSpPr/>
          <p:nvPr/>
        </p:nvSpPr>
        <p:spPr>
          <a:xfrm>
            <a:off x="502920" y="1463039"/>
            <a:ext cx="694493" cy="640080"/>
          </a:xfrm>
          <a:prstGeom prst="rect">
            <a:avLst/>
          </a:prstGeom>
          <a:solidFill>
            <a:srgbClr val="104281"/>
          </a:solidFill>
          <a:ln>
            <a:noFill/>
          </a:ln>
        </p:spPr>
        <p:txBody>
          <a:bodyPr rtlCol="0" anchor="ctr"/>
          <a:lstStyle/>
          <a:p>
            <a:pPr algn="ctr"/>
          </a:p>
        </p:txBody>
      </p:sp>
      <p:sp>
        <p:nvSpPr>
          <p:cNvPr id="5" name="Rectangle 4"/>
          <p:cNvSpPr/>
          <p:nvPr/>
        </p:nvSpPr>
        <p:spPr>
          <a:xfrm>
            <a:off x="1197413" y="1463039"/>
            <a:ext cx="467322" cy="640080"/>
          </a:xfrm>
          <a:prstGeom prst="rect">
            <a:avLst/>
          </a:prstGeom>
          <a:solidFill>
            <a:srgbClr val="2A78D6"/>
          </a:solidFill>
          <a:ln>
            <a:noFill/>
          </a:ln>
        </p:spPr>
        <p:txBody>
          <a:bodyPr rtlCol="0" anchor="ctr"/>
          <a:lstStyle/>
          <a:p>
            <a:pPr algn="ctr"/>
          </a:p>
        </p:txBody>
      </p:sp>
      <p:sp>
        <p:nvSpPr>
          <p:cNvPr id="6" name="Rectangle 5"/>
          <p:cNvSpPr/>
          <p:nvPr/>
        </p:nvSpPr>
        <p:spPr>
          <a:xfrm>
            <a:off x="1664736" y="1463039"/>
            <a:ext cx="4803574" cy="640080"/>
          </a:xfrm>
          <a:prstGeom prst="rect">
            <a:avLst/>
          </a:prstGeom>
          <a:solidFill>
            <a:srgbClr val="86B6EF"/>
          </a:solidFill>
          <a:ln>
            <a:noFill/>
          </a:ln>
        </p:spPr>
        <p:txBody>
          <a:bodyPr rtlCol="0" anchor="ctr"/>
          <a:lstStyle/>
          <a:p>
            <a:pPr algn="ctr"/>
          </a:p>
        </p:txBody>
      </p:sp>
      <p:sp>
        <p:nvSpPr>
          <p:cNvPr id="7" name="Rectangle 6"/>
          <p:cNvSpPr/>
          <p:nvPr/>
        </p:nvSpPr>
        <p:spPr>
          <a:xfrm>
            <a:off x="6468310" y="1463039"/>
            <a:ext cx="5217721" cy="640080"/>
          </a:xfrm>
          <a:prstGeom prst="rect">
            <a:avLst/>
          </a:prstGeom>
          <a:solidFill>
            <a:srgbClr val="FFFFFF"/>
          </a:solidFill>
          <a:ln w="15240">
            <a:solidFill>
              <a:srgbClr val="52514E"/>
            </a:solidFill>
            <a:prstDash val="dash"/>
          </a:ln>
        </p:spPr>
        <p:txBody>
          <a:bodyPr rtlCol="0" anchor="ctr"/>
          <a:lstStyle/>
          <a:p>
            <a:pPr algn="ctr"/>
          </a:p>
        </p:txBody>
      </p:sp>
      <p:sp>
        <p:nvSpPr>
          <p:cNvPr id="8" name="TextBox 7"/>
          <p:cNvSpPr txBox="1"/>
          <p:nvPr/>
        </p:nvSpPr>
        <p:spPr>
          <a:xfrm>
            <a:off x="8105100" y="1684020"/>
            <a:ext cx="1944141" cy="198120"/>
          </a:xfrm>
          <a:prstGeom prst="rect">
            <a:avLst/>
          </a:prstGeom>
          <a:noFill/>
        </p:spPr>
        <p:txBody>
          <a:bodyPr wrap="none" anchor="t" lIns="0" tIns="0" rIns="0" bIns="0">
            <a:noAutofit/>
          </a:bodyPr>
          <a:lstStyle/>
          <a:p>
            <a:pPr algn="ctr"/>
            <a:r>
              <a:rPr sz="1300" b="0">
                <a:solidFill>
                  <a:srgbClr val="52514E"/>
                </a:solidFill>
                <a:latin typeface="Roboto"/>
              </a:rPr>
              <a:t>transfer in progress</a:t>
            </a:r>
          </a:p>
        </p:txBody>
      </p:sp>
      <p:sp>
        <p:nvSpPr>
          <p:cNvPr id="9" name="TextBox 8"/>
          <p:cNvSpPr txBox="1"/>
          <p:nvPr/>
        </p:nvSpPr>
        <p:spPr>
          <a:xfrm>
            <a:off x="1939056" y="1684020"/>
            <a:ext cx="2421032" cy="198120"/>
          </a:xfrm>
          <a:prstGeom prst="rect">
            <a:avLst/>
          </a:prstGeom>
          <a:noFill/>
        </p:spPr>
        <p:txBody>
          <a:bodyPr wrap="none" anchor="t" lIns="0" tIns="0" rIns="0" bIns="0">
            <a:noAutofit/>
          </a:bodyPr>
          <a:lstStyle/>
          <a:p>
            <a:pPr algn="l"/>
            <a:r>
              <a:rPr sz="1300" b="0">
                <a:solidFill>
                  <a:srgbClr val="0B0B0B"/>
                </a:solidFill>
                <a:latin typeface="Roboto"/>
              </a:rPr>
              <a:t>landed, not yet converted</a:t>
            </a:r>
          </a:p>
        </p:txBody>
      </p:sp>
      <p:sp>
        <p:nvSpPr>
          <p:cNvPr id="10" name="Freeform 9"/>
          <p:cNvSpPr/>
          <p:nvPr/>
        </p:nvSpPr>
        <p:spPr>
          <a:xfrm>
            <a:off x="576072" y="2130552"/>
            <a:ext cx="274094" cy="429768"/>
          </a:xfrm>
          <a:custGeom>
            <a:avLst/>
            <a:gdLst/>
            <a:ahLst/>
            <a:cxnLst/>
            <a:rect l="l" t="t" r="r" b="b"/>
            <a:pathLst>
              <a:path w="274094" h="429768">
                <a:moveTo>
                  <a:pt x="274094" y="0"/>
                </a:moveTo>
                <a:lnTo>
                  <a:pt x="274094" y="246887"/>
                </a:lnTo>
                <a:lnTo>
                  <a:pt x="0" y="246887"/>
                </a:lnTo>
                <a:lnTo>
                  <a:pt x="0" y="429768"/>
                </a:lnTo>
              </a:path>
            </a:pathLst>
          </a:custGeom>
          <a:noFill/>
          <a:ln w="11430">
            <a:solidFill>
              <a:srgbClr val="898781"/>
            </a:solidFill>
          </a:ln>
        </p:spPr>
        <p:txBody>
          <a:bodyPr rtlCol="0" anchor="ctr"/>
          <a:lstStyle/>
          <a:p>
            <a:pPr algn="ctr"/>
          </a:p>
        </p:txBody>
      </p:sp>
      <p:sp>
        <p:nvSpPr>
          <p:cNvPr id="11" name="Rectangle 10"/>
          <p:cNvSpPr/>
          <p:nvPr/>
        </p:nvSpPr>
        <p:spPr>
          <a:xfrm>
            <a:off x="502920" y="2606039"/>
            <a:ext cx="2194560" cy="1783080"/>
          </a:xfrm>
          <a:prstGeom prst="rect">
            <a:avLst/>
          </a:prstGeom>
          <a:noFill/>
          <a:ln>
            <a:noFill/>
          </a:ln>
        </p:spPr>
        <p:txBody>
          <a:bodyPr rtlCol="0" anchor="t" wrap="square" lIns="0" tIns="0" rIns="0" bIns="0">
            <a:noAutofit/>
          </a:bodyPr>
          <a:lstStyle/>
          <a:p>
            <a:pPr algn="l"/>
            <a:r>
              <a:rPr sz="3000" b="1">
                <a:solidFill>
                  <a:srgbClr val="0B0B0B"/>
                </a:solidFill>
                <a:latin typeface="Roboto"/>
              </a:rPr>
              <a:t>2.7k h</a:t>
            </a:r>
          </a:p>
          <a:p>
            <a:pPr algn="l"/>
            <a:r>
              <a:rPr sz="1250" b="1">
                <a:solidFill>
                  <a:srgbClr val="104281"/>
                </a:solidFill>
                <a:latin typeface="Roboto"/>
              </a:rPr>
              <a:t>■  </a:t>
            </a:r>
            <a:r>
              <a:rPr sz="1250" b="1">
                <a:solidFill>
                  <a:srgbClr val="0B0B0B"/>
                </a:solidFill>
                <a:latin typeface="Roboto"/>
              </a:rPr>
              <a:t>Trained on</a:t>
            </a:r>
          </a:p>
          <a:p>
            <a:pPr algn="l"/>
            <a:r>
              <a:rPr sz="1050" b="0">
                <a:solidFill>
                  <a:srgbClr val="52514E"/>
                </a:solidFill>
                <a:latin typeface="Roboto"/>
              </a:rPr>
              <a:t>Pretraining set, 17 datasets (production encoder d10)</a:t>
            </a:r>
          </a:p>
        </p:txBody>
      </p:sp>
      <p:sp>
        <p:nvSpPr>
          <p:cNvPr id="12" name="Freeform 11"/>
          <p:cNvSpPr/>
          <p:nvPr/>
        </p:nvSpPr>
        <p:spPr>
          <a:xfrm>
            <a:off x="1431074" y="2130552"/>
            <a:ext cx="1568158" cy="429768"/>
          </a:xfrm>
          <a:custGeom>
            <a:avLst/>
            <a:gdLst/>
            <a:ahLst/>
            <a:cxnLst/>
            <a:rect l="l" t="t" r="r" b="b"/>
            <a:pathLst>
              <a:path w="1568158" h="429768">
                <a:moveTo>
                  <a:pt x="0" y="0"/>
                </a:moveTo>
                <a:lnTo>
                  <a:pt x="0" y="246887"/>
                </a:lnTo>
                <a:lnTo>
                  <a:pt x="1568158" y="246887"/>
                </a:lnTo>
                <a:lnTo>
                  <a:pt x="1568158" y="429768"/>
                </a:lnTo>
              </a:path>
            </a:pathLst>
          </a:custGeom>
          <a:noFill/>
          <a:ln w="11430">
            <a:solidFill>
              <a:srgbClr val="898781"/>
            </a:solidFill>
          </a:ln>
        </p:spPr>
        <p:txBody>
          <a:bodyPr rtlCol="0" anchor="ctr"/>
          <a:lstStyle/>
          <a:p>
            <a:pPr algn="ctr"/>
          </a:p>
        </p:txBody>
      </p:sp>
      <p:sp>
        <p:nvSpPr>
          <p:cNvPr id="13" name="Rectangle 12"/>
          <p:cNvSpPr/>
          <p:nvPr/>
        </p:nvSpPr>
        <p:spPr>
          <a:xfrm>
            <a:off x="2926080" y="2606039"/>
            <a:ext cx="2468880" cy="1783080"/>
          </a:xfrm>
          <a:prstGeom prst="rect">
            <a:avLst/>
          </a:prstGeom>
          <a:noFill/>
          <a:ln>
            <a:noFill/>
          </a:ln>
        </p:spPr>
        <p:txBody>
          <a:bodyPr rtlCol="0" anchor="t" wrap="square" lIns="0" tIns="0" rIns="0" bIns="0">
            <a:noAutofit/>
          </a:bodyPr>
          <a:lstStyle/>
          <a:p>
            <a:pPr algn="l"/>
            <a:r>
              <a:rPr sz="3000" b="1">
                <a:solidFill>
                  <a:srgbClr val="0B0B0B"/>
                </a:solidFill>
                <a:latin typeface="Roboto"/>
              </a:rPr>
              <a:t>1.8k h</a:t>
            </a:r>
          </a:p>
          <a:p>
            <a:pPr algn="l"/>
            <a:r>
              <a:rPr sz="1250" b="1">
                <a:solidFill>
                  <a:srgbClr val="2A78D6"/>
                </a:solidFill>
                <a:latin typeface="Roboto"/>
              </a:rPr>
              <a:t>■  </a:t>
            </a:r>
            <a:r>
              <a:rPr sz="1250" b="1">
                <a:solidFill>
                  <a:srgbClr val="0B0B0B"/>
                </a:solidFill>
                <a:latin typeface="Roboto"/>
              </a:rPr>
              <a:t>Processed, not trained on</a:t>
            </a:r>
          </a:p>
          <a:p>
            <a:pPr algn="l"/>
            <a:r>
              <a:rPr sz="1050" b="0">
                <a:solidFill>
                  <a:srgbClr val="52514E"/>
                </a:solidFill>
                <a:latin typeface="Roboto"/>
              </a:rPr>
              <a:t>0.6k held out for evaluation</a:t>
            </a:r>
          </a:p>
          <a:p>
            <a:pPr algn="l"/>
            <a:r>
              <a:rPr sz="1050" b="0">
                <a:solidFill>
                  <a:srgbClr val="52514E"/>
                </a:solidFill>
                <a:latin typeface="Roboto"/>
              </a:rPr>
              <a:t>0.9k I-CARE cardiac-arrest coma</a:t>
            </a:r>
          </a:p>
          <a:p>
            <a:pPr algn="l"/>
            <a:r>
              <a:rPr sz="1050" b="0">
                <a:solidFill>
                  <a:srgbClr val="52514E"/>
                </a:solidFill>
                <a:latin typeface="Roboto"/>
              </a:rPr>
              <a:t>0.3k other clinical cohorts</a:t>
            </a:r>
          </a:p>
        </p:txBody>
      </p:sp>
      <p:sp>
        <p:nvSpPr>
          <p:cNvPr id="14" name="Freeform 13"/>
          <p:cNvSpPr/>
          <p:nvPr/>
        </p:nvSpPr>
        <p:spPr>
          <a:xfrm>
            <a:off x="4066523" y="2130552"/>
            <a:ext cx="1813069" cy="429768"/>
          </a:xfrm>
          <a:custGeom>
            <a:avLst/>
            <a:gdLst/>
            <a:ahLst/>
            <a:cxnLst/>
            <a:rect l="l" t="t" r="r" b="b"/>
            <a:pathLst>
              <a:path w="1813069" h="429768">
                <a:moveTo>
                  <a:pt x="0" y="0"/>
                </a:moveTo>
                <a:lnTo>
                  <a:pt x="0" y="246887"/>
                </a:lnTo>
                <a:lnTo>
                  <a:pt x="1813069" y="246887"/>
                </a:lnTo>
                <a:lnTo>
                  <a:pt x="1813069" y="429768"/>
                </a:lnTo>
              </a:path>
            </a:pathLst>
          </a:custGeom>
          <a:noFill/>
          <a:ln w="11430">
            <a:solidFill>
              <a:srgbClr val="898781"/>
            </a:solidFill>
          </a:ln>
        </p:spPr>
        <p:txBody>
          <a:bodyPr rtlCol="0" anchor="ctr"/>
          <a:lstStyle/>
          <a:p>
            <a:pPr algn="ctr"/>
          </a:p>
        </p:txBody>
      </p:sp>
      <p:sp>
        <p:nvSpPr>
          <p:cNvPr id="15" name="Rectangle 14"/>
          <p:cNvSpPr/>
          <p:nvPr/>
        </p:nvSpPr>
        <p:spPr>
          <a:xfrm>
            <a:off x="5806440" y="2606039"/>
            <a:ext cx="2651760" cy="1783080"/>
          </a:xfrm>
          <a:prstGeom prst="rect">
            <a:avLst/>
          </a:prstGeom>
          <a:noFill/>
          <a:ln>
            <a:noFill/>
          </a:ln>
        </p:spPr>
        <p:txBody>
          <a:bodyPr rtlCol="0" anchor="t" wrap="square" lIns="0" tIns="0" rIns="0" bIns="0">
            <a:noAutofit/>
          </a:bodyPr>
          <a:lstStyle/>
          <a:p>
            <a:pPr algn="l"/>
            <a:r>
              <a:rPr sz="3000" b="1">
                <a:solidFill>
                  <a:srgbClr val="0B0B0B"/>
                </a:solidFill>
                <a:latin typeface="Roboto"/>
              </a:rPr>
              <a:t>18.5k h</a:t>
            </a:r>
          </a:p>
          <a:p>
            <a:pPr algn="l"/>
            <a:r>
              <a:rPr sz="1250" b="1">
                <a:solidFill>
                  <a:srgbClr val="86B6EF"/>
                </a:solidFill>
                <a:latin typeface="Roboto"/>
              </a:rPr>
              <a:t>■  </a:t>
            </a:r>
            <a:r>
              <a:rPr sz="1250" b="1">
                <a:solidFill>
                  <a:srgbClr val="0B0B0B"/>
                </a:solidFill>
                <a:latin typeface="Roboto"/>
              </a:rPr>
              <a:t>Landed raw (Sep 2026)</a:t>
            </a:r>
          </a:p>
          <a:p>
            <a:pPr algn="l"/>
            <a:r>
              <a:rPr sz="1050" b="0">
                <a:solidFill>
                  <a:srgbClr val="52514E"/>
                </a:solidFill>
                <a:latin typeface="Roboto"/>
              </a:rPr>
              <a:t>Sleep, apnea, Parkinson, ALS, neonatal and routine-EEG sets (below)</a:t>
            </a:r>
          </a:p>
        </p:txBody>
      </p:sp>
      <p:sp>
        <p:nvSpPr>
          <p:cNvPr id="16" name="Freeform 15"/>
          <p:cNvSpPr/>
          <p:nvPr/>
        </p:nvSpPr>
        <p:spPr>
          <a:xfrm>
            <a:off x="8942832" y="2130552"/>
            <a:ext cx="134339" cy="429768"/>
          </a:xfrm>
          <a:custGeom>
            <a:avLst/>
            <a:gdLst/>
            <a:ahLst/>
            <a:cxnLst/>
            <a:rect l="l" t="t" r="r" b="b"/>
            <a:pathLst>
              <a:path w="134339" h="429768">
                <a:moveTo>
                  <a:pt x="134339" y="0"/>
                </a:moveTo>
                <a:lnTo>
                  <a:pt x="134339" y="246887"/>
                </a:lnTo>
                <a:lnTo>
                  <a:pt x="0" y="246887"/>
                </a:lnTo>
                <a:lnTo>
                  <a:pt x="0" y="429768"/>
                </a:lnTo>
              </a:path>
            </a:pathLst>
          </a:custGeom>
          <a:noFill/>
          <a:ln w="11430">
            <a:solidFill>
              <a:srgbClr val="898781"/>
            </a:solidFill>
          </a:ln>
        </p:spPr>
        <p:txBody>
          <a:bodyPr rtlCol="0" anchor="ctr"/>
          <a:lstStyle/>
          <a:p>
            <a:pPr algn="ctr"/>
          </a:p>
        </p:txBody>
      </p:sp>
      <p:sp>
        <p:nvSpPr>
          <p:cNvPr id="17" name="Rectangle 16"/>
          <p:cNvSpPr/>
          <p:nvPr/>
        </p:nvSpPr>
        <p:spPr>
          <a:xfrm>
            <a:off x="8869680" y="2606039"/>
            <a:ext cx="2743200" cy="1783080"/>
          </a:xfrm>
          <a:prstGeom prst="rect">
            <a:avLst/>
          </a:prstGeom>
          <a:noFill/>
          <a:ln>
            <a:noFill/>
          </a:ln>
        </p:spPr>
        <p:txBody>
          <a:bodyPr rtlCol="0" anchor="t" wrap="square" lIns="0" tIns="0" rIns="0" bIns="0">
            <a:noAutofit/>
          </a:bodyPr>
          <a:lstStyle/>
          <a:p>
            <a:pPr algn="l"/>
            <a:r>
              <a:rPr sz="3000" b="1">
                <a:solidFill>
                  <a:srgbClr val="0B0B0B"/>
                </a:solidFill>
                <a:latin typeface="Roboto"/>
              </a:rPr>
              <a:t>≥ 20k h</a:t>
            </a:r>
          </a:p>
          <a:p>
            <a:pPr algn="l"/>
            <a:r>
              <a:rPr sz="1250" b="1">
                <a:solidFill>
                  <a:srgbClr val="52514E"/>
                </a:solidFill>
                <a:latin typeface="Roboto"/>
              </a:rPr>
              <a:t>□  </a:t>
            </a:r>
            <a:r>
              <a:rPr sz="1250" b="1">
                <a:solidFill>
                  <a:srgbClr val="0B0B0B"/>
                </a:solidFill>
                <a:latin typeface="Roboto"/>
              </a:rPr>
              <a:t>In transfer: Temple / TUH EEG</a:t>
            </a:r>
          </a:p>
          <a:p>
            <a:pPr algn="l"/>
            <a:r>
              <a:rPr sz="1050" b="0">
                <a:solidFill>
                  <a:srgbClr val="52514E"/>
                </a:solidFill>
                <a:latin typeface="Roboto"/>
              </a:rPr>
              <a:t>11,130 selected patients plus five smaller corpora; 25% of the 1.5 TB is on disk</a:t>
            </a:r>
          </a:p>
        </p:txBody>
      </p:sp>
      <p:sp>
        <p:nvSpPr>
          <p:cNvPr id="18" name="TextBox 17"/>
          <p:cNvSpPr txBox="1"/>
          <p:nvPr/>
        </p:nvSpPr>
        <p:spPr>
          <a:xfrm>
            <a:off x="502920" y="4751070"/>
            <a:ext cx="2262012" cy="190500"/>
          </a:xfrm>
          <a:prstGeom prst="rect">
            <a:avLst/>
          </a:prstGeom>
          <a:noFill/>
        </p:spPr>
        <p:txBody>
          <a:bodyPr wrap="none" anchor="t" lIns="0" tIns="0" rIns="0" bIns="0">
            <a:noAutofit/>
          </a:bodyPr>
          <a:lstStyle/>
          <a:p>
            <a:pPr algn="l"/>
            <a:r>
              <a:rPr sz="1250" b="1">
                <a:solidFill>
                  <a:srgbClr val="0B0B0B"/>
                </a:solidFill>
                <a:latin typeface="Roboto"/>
              </a:rPr>
              <a:t>What landed in Sep 2026</a:t>
            </a:r>
          </a:p>
        </p:txBody>
      </p:sp>
      <p:sp>
        <p:nvSpPr>
          <p:cNvPr id="19" name="Rounded Rectangle 18"/>
          <p:cNvSpPr/>
          <p:nvPr/>
        </p:nvSpPr>
        <p:spPr>
          <a:xfrm>
            <a:off x="502920"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15.3k h</a:t>
            </a:r>
          </a:p>
          <a:p>
            <a:pPr algn="l"/>
            <a:r>
              <a:rPr sz="980" b="0">
                <a:solidFill>
                  <a:srgbClr val="0B0B0B"/>
                </a:solidFill>
                <a:latin typeface="Roboto"/>
              </a:rPr>
              <a:t>Sleep PSG</a:t>
            </a:r>
          </a:p>
          <a:p>
            <a:pPr algn="l"/>
            <a:r>
              <a:rPr sz="819" b="0">
                <a:solidFill>
                  <a:srgbClr val="52514E"/>
                </a:solidFill>
                <a:latin typeface="Roboto"/>
              </a:rPr>
              <a:t>CinC-2018</a:t>
            </a:r>
          </a:p>
        </p:txBody>
      </p:sp>
      <p:sp>
        <p:nvSpPr>
          <p:cNvPr id="20" name="Rounded Rectangle 19"/>
          <p:cNvSpPr/>
          <p:nvPr/>
        </p:nvSpPr>
        <p:spPr>
          <a:xfrm>
            <a:off x="2113570"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1.1k h</a:t>
            </a:r>
          </a:p>
          <a:p>
            <a:pPr algn="l"/>
            <a:r>
              <a:rPr sz="980" b="0">
                <a:solidFill>
                  <a:srgbClr val="0B0B0B"/>
                </a:solidFill>
                <a:latin typeface="Roboto"/>
              </a:rPr>
              <a:t>Sleep apnea</a:t>
            </a:r>
          </a:p>
          <a:p>
            <a:pPr algn="l"/>
            <a:r>
              <a:rPr sz="819" b="0">
                <a:solidFill>
                  <a:srgbClr val="52514E"/>
                </a:solidFill>
                <a:latin typeface="Roboto"/>
              </a:rPr>
              <a:t>OSA ds008108</a:t>
            </a:r>
          </a:p>
        </p:txBody>
      </p:sp>
      <p:sp>
        <p:nvSpPr>
          <p:cNvPr id="21" name="Rounded Rectangle 20"/>
          <p:cNvSpPr/>
          <p:nvPr/>
        </p:nvSpPr>
        <p:spPr>
          <a:xfrm>
            <a:off x="3724220"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1.0k h</a:t>
            </a:r>
          </a:p>
          <a:p>
            <a:pPr algn="l"/>
            <a:r>
              <a:rPr sz="980" b="0">
                <a:solidFill>
                  <a:srgbClr val="0B0B0B"/>
                </a:solidFill>
                <a:latin typeface="Roboto"/>
              </a:rPr>
              <a:t>Sleep disorders</a:t>
            </a:r>
          </a:p>
          <a:p>
            <a:pPr algn="l"/>
            <a:r>
              <a:rPr sz="819" b="0">
                <a:solidFill>
                  <a:srgbClr val="52514E"/>
                </a:solidFill>
                <a:latin typeface="Roboto"/>
              </a:rPr>
              <a:t>CAP</a:t>
            </a:r>
          </a:p>
        </p:txBody>
      </p:sp>
      <p:sp>
        <p:nvSpPr>
          <p:cNvPr id="22" name="Rounded Rectangle 21"/>
          <p:cNvSpPr/>
          <p:nvPr/>
        </p:nvSpPr>
        <p:spPr>
          <a:xfrm>
            <a:off x="5334870"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0.49k h</a:t>
            </a:r>
          </a:p>
          <a:p>
            <a:pPr algn="l"/>
            <a:r>
              <a:rPr sz="980" b="0">
                <a:solidFill>
                  <a:srgbClr val="0B0B0B"/>
                </a:solidFill>
                <a:latin typeface="Roboto"/>
              </a:rPr>
              <a:t>Routine EEG</a:t>
            </a:r>
          </a:p>
          <a:p>
            <a:pPr algn="l"/>
            <a:r>
              <a:rPr sz="819" b="0">
                <a:solidFill>
                  <a:srgbClr val="52514E"/>
                </a:solidFill>
                <a:latin typeface="Roboto"/>
              </a:rPr>
              <a:t>NMT</a:t>
            </a:r>
          </a:p>
        </p:txBody>
      </p:sp>
      <p:sp>
        <p:nvSpPr>
          <p:cNvPr id="23" name="Rounded Rectangle 22"/>
          <p:cNvSpPr/>
          <p:nvPr/>
        </p:nvSpPr>
        <p:spPr>
          <a:xfrm>
            <a:off x="6945521"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0.27k h</a:t>
            </a:r>
          </a:p>
          <a:p>
            <a:pPr algn="l"/>
            <a:r>
              <a:rPr sz="980" b="0">
                <a:solidFill>
                  <a:srgbClr val="0B0B0B"/>
                </a:solidFill>
                <a:latin typeface="Roboto"/>
              </a:rPr>
              <a:t>ALS</a:t>
            </a:r>
          </a:p>
          <a:p>
            <a:pPr algn="l"/>
            <a:r>
              <a:rPr sz="819" b="0">
                <a:solidFill>
                  <a:srgbClr val="52514E"/>
                </a:solidFill>
                <a:latin typeface="Roboto"/>
              </a:rPr>
              <a:t>bigP3BCI</a:t>
            </a:r>
          </a:p>
        </p:txBody>
      </p:sp>
      <p:sp>
        <p:nvSpPr>
          <p:cNvPr id="24" name="Rounded Rectangle 23"/>
          <p:cNvSpPr/>
          <p:nvPr/>
        </p:nvSpPr>
        <p:spPr>
          <a:xfrm>
            <a:off x="8556171"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0.17k h</a:t>
            </a:r>
          </a:p>
          <a:p>
            <a:pPr algn="l"/>
            <a:r>
              <a:rPr sz="980" b="0">
                <a:solidFill>
                  <a:srgbClr val="0B0B0B"/>
                </a:solidFill>
                <a:latin typeface="Roboto"/>
              </a:rPr>
              <a:t>Neonatal HIE</a:t>
            </a:r>
          </a:p>
          <a:p>
            <a:pPr algn="l"/>
            <a:r>
              <a:rPr sz="819" b="0">
                <a:solidFill>
                  <a:srgbClr val="52514E"/>
                </a:solidFill>
                <a:latin typeface="Roboto"/>
              </a:rPr>
              <a:t>Cork</a:t>
            </a:r>
          </a:p>
        </p:txBody>
      </p:sp>
      <p:sp>
        <p:nvSpPr>
          <p:cNvPr id="25" name="Rounded Rectangle 24"/>
          <p:cNvSpPr/>
          <p:nvPr/>
        </p:nvSpPr>
        <p:spPr>
          <a:xfrm>
            <a:off x="10166821" y="5120640"/>
            <a:ext cx="1519210" cy="868680"/>
          </a:xfrm>
          <a:prstGeom prst="roundRect">
            <a:avLst>
              <a:gd name="adj" fmla="val 6315"/>
            </a:avLst>
          </a:prstGeom>
          <a:solidFill>
            <a:srgbClr val="FFFFFF"/>
          </a:solidFill>
          <a:ln w="10160">
            <a:solidFill>
              <a:srgbClr val="C3C2B7"/>
            </a:solidFill>
          </a:ln>
        </p:spPr>
        <p:txBody>
          <a:bodyPr rtlCol="0" anchor="ctr" wrap="square" lIns="109728" tIns="27432" rIns="45720" bIns="27432">
            <a:noAutofit/>
          </a:bodyPr>
          <a:lstStyle/>
          <a:p>
            <a:pPr algn="l"/>
            <a:r>
              <a:rPr sz="1500" b="1">
                <a:solidFill>
                  <a:srgbClr val="0B0B0B"/>
                </a:solidFill>
                <a:latin typeface="Roboto"/>
              </a:rPr>
              <a:t>0.14k h</a:t>
            </a:r>
          </a:p>
          <a:p>
            <a:pPr algn="l"/>
            <a:r>
              <a:rPr sz="980" b="0">
                <a:solidFill>
                  <a:srgbClr val="0B0B0B"/>
                </a:solidFill>
                <a:latin typeface="Roboto"/>
              </a:rPr>
              <a:t>Parkinson's</a:t>
            </a:r>
          </a:p>
          <a:p>
            <a:pPr algn="l"/>
            <a:r>
              <a:rPr sz="819" b="0">
                <a:solidFill>
                  <a:srgbClr val="52514E"/>
                </a:solidFill>
                <a:latin typeface="Roboto"/>
              </a:rPr>
              <a:t>5 Iowa/UNM sets, nested</a:t>
            </a:r>
          </a:p>
        </p:txBody>
      </p:sp>
      <p:sp>
        <p:nvSpPr>
          <p:cNvPr id="26" name="TextBox 25"/>
          <p:cNvSpPr txBox="1"/>
          <p:nvPr/>
        </p:nvSpPr>
        <p:spPr>
          <a:xfrm>
            <a:off x="457200" y="6272794"/>
            <a:ext cx="11247120" cy="256011"/>
          </a:xfrm>
          <a:prstGeom prst="rect">
            <a:avLst/>
          </a:prstGeom>
          <a:noFill/>
        </p:spPr>
        <p:txBody>
          <a:bodyPr wrap="square" anchor="t" lIns="0" tIns="0" rIns="0" bIns="0">
            <a:noAutofit/>
          </a:bodyPr>
          <a:lstStyle/>
          <a:p>
            <a:pPr algn="l"/>
            <a:r>
              <a:rPr sz="860" b="0">
                <a:solidFill>
                  <a:srgbClr val="898781"/>
                </a:solidFill>
                <a:latin typeface="Roboto"/>
              </a:rPr>
              <a:t>Hours are header-derived. Raw landed = header-only census of the Sep 2026 downloads (~53 h of small sets not shown); none are converted yet. Temple hours are the TUEG patient selection only; the five smaller TU* corpora are not counted.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Coverage: 60 tasks in 9 groups, 50 of them clinical</a:t>
            </a:r>
          </a:p>
        </p:txBody>
      </p:sp>
      <p:sp>
        <p:nvSpPr>
          <p:cNvPr id="3" name="TextBox 2"/>
          <p:cNvSpPr txBox="1"/>
          <p:nvPr/>
        </p:nvSpPr>
        <p:spPr>
          <a:xfrm>
            <a:off x="457200" y="667740"/>
            <a:ext cx="11247120" cy="401878"/>
          </a:xfrm>
          <a:prstGeom prst="rect">
            <a:avLst/>
          </a:prstGeom>
          <a:noFill/>
        </p:spPr>
        <p:txBody>
          <a:bodyPr wrap="square" anchor="t" lIns="0" tIns="0" rIns="0" bIns="0">
            <a:noAutofit/>
          </a:bodyPr>
          <a:lstStyle/>
          <a:p>
            <a:pPr algn="l"/>
            <a:r>
              <a:rPr sz="1350" b="0">
                <a:solidFill>
                  <a:srgbClr val="52514E"/>
                </a:solidFill>
                <a:latin typeface="Roboto"/>
              </a:rPr>
              <a:t>A task is one cohort and one contrast. Dashed segments are data that has landed and is queued for modelling. Colors match the accuracy-by-task chart.</a:t>
            </a:r>
          </a:p>
        </p:txBody>
      </p:sp>
      <p:sp>
        <p:nvSpPr>
          <p:cNvPr id="4" name="TextBox 3"/>
          <p:cNvSpPr txBox="1"/>
          <p:nvPr/>
        </p:nvSpPr>
        <p:spPr>
          <a:xfrm>
            <a:off x="457200" y="1264920"/>
            <a:ext cx="903528" cy="213360"/>
          </a:xfrm>
          <a:prstGeom prst="rect">
            <a:avLst/>
          </a:prstGeom>
          <a:noFill/>
        </p:spPr>
        <p:txBody>
          <a:bodyPr wrap="none" anchor="t" lIns="0" tIns="0" rIns="0" bIns="0">
            <a:noAutofit/>
          </a:bodyPr>
          <a:lstStyle/>
          <a:p>
            <a:pPr algn="l"/>
            <a:r>
              <a:rPr sz="1400" b="1">
                <a:solidFill>
                  <a:srgbClr val="0B0B0B"/>
                </a:solidFill>
                <a:latin typeface="Roboto"/>
              </a:rPr>
              <a:t>9 groups</a:t>
            </a:r>
          </a:p>
        </p:txBody>
      </p:sp>
      <p:sp>
        <p:nvSpPr>
          <p:cNvPr id="5" name="TextBox 4"/>
          <p:cNvSpPr txBox="1"/>
          <p:nvPr/>
        </p:nvSpPr>
        <p:spPr>
          <a:xfrm>
            <a:off x="457200" y="1529333"/>
            <a:ext cx="3272100" cy="160020"/>
          </a:xfrm>
          <a:prstGeom prst="rect">
            <a:avLst/>
          </a:prstGeom>
          <a:noFill/>
        </p:spPr>
        <p:txBody>
          <a:bodyPr wrap="none" anchor="t" lIns="0" tIns="0" rIns="0" bIns="0">
            <a:noAutofit/>
          </a:bodyPr>
          <a:lstStyle/>
          <a:p>
            <a:pPr algn="l"/>
            <a:r>
              <a:rPr sz="1050" b="0">
                <a:solidFill>
                  <a:srgbClr val="52514E"/>
                </a:solidFill>
                <a:latin typeface="Roboto"/>
              </a:rPr>
              <a:t>tasks on the d10 encoder, plus landed data</a:t>
            </a:r>
          </a:p>
        </p:txBody>
      </p:sp>
      <p:sp>
        <p:nvSpPr>
          <p:cNvPr id="6" name="TextBox 5"/>
          <p:cNvSpPr txBox="1"/>
          <p:nvPr/>
        </p:nvSpPr>
        <p:spPr>
          <a:xfrm>
            <a:off x="1079195" y="1840992"/>
            <a:ext cx="2761284" cy="167640"/>
          </a:xfrm>
          <a:prstGeom prst="rect">
            <a:avLst/>
          </a:prstGeom>
          <a:noFill/>
        </p:spPr>
        <p:txBody>
          <a:bodyPr wrap="none" anchor="t" lIns="0" tIns="0" rIns="0" bIns="0">
            <a:noAutofit/>
          </a:bodyPr>
          <a:lstStyle/>
          <a:p>
            <a:pPr algn="r"/>
            <a:r>
              <a:rPr sz="1100" b="1">
                <a:solidFill>
                  <a:srgbClr val="0B0B0B"/>
                </a:solidFill>
                <a:latin typeface="Roboto"/>
              </a:rPr>
              <a:t>Other neuro, sleep &amp; new cohorts</a:t>
            </a:r>
          </a:p>
        </p:txBody>
      </p:sp>
      <p:sp>
        <p:nvSpPr>
          <p:cNvPr id="7" name="Rectangle 6"/>
          <p:cNvSpPr/>
          <p:nvPr/>
        </p:nvSpPr>
        <p:spPr>
          <a:xfrm>
            <a:off x="3977639" y="1796796"/>
            <a:ext cx="2294312" cy="246888"/>
          </a:xfrm>
          <a:prstGeom prst="rect">
            <a:avLst/>
          </a:prstGeom>
          <a:solidFill>
            <a:srgbClr val="1BAF7A"/>
          </a:solidFill>
          <a:ln>
            <a:noFill/>
          </a:ln>
        </p:spPr>
        <p:txBody>
          <a:bodyPr rtlCol="0" anchor="ctr"/>
          <a:lstStyle/>
          <a:p>
            <a:pPr algn="ctr"/>
          </a:p>
        </p:txBody>
      </p:sp>
      <p:sp>
        <p:nvSpPr>
          <p:cNvPr id="8" name="Rectangle 7"/>
          <p:cNvSpPr/>
          <p:nvPr/>
        </p:nvSpPr>
        <p:spPr>
          <a:xfrm>
            <a:off x="6271952" y="1796796"/>
            <a:ext cx="1529541" cy="246888"/>
          </a:xfrm>
          <a:prstGeom prst="rect">
            <a:avLst/>
          </a:prstGeom>
          <a:solidFill>
            <a:srgbClr val="FFFFFF"/>
          </a:solidFill>
          <a:ln w="15240">
            <a:solidFill>
              <a:srgbClr val="1BAF7A"/>
            </a:solidFill>
            <a:prstDash val="dash"/>
          </a:ln>
        </p:spPr>
        <p:txBody>
          <a:bodyPr rtlCol="0" anchor="ctr"/>
          <a:lstStyle/>
          <a:p>
            <a:pPr algn="ctr"/>
          </a:p>
        </p:txBody>
      </p:sp>
      <p:sp>
        <p:nvSpPr>
          <p:cNvPr id="9" name="TextBox 8"/>
          <p:cNvSpPr txBox="1"/>
          <p:nvPr/>
        </p:nvSpPr>
        <p:spPr>
          <a:xfrm>
            <a:off x="7892934" y="1833372"/>
            <a:ext cx="222351" cy="182879"/>
          </a:xfrm>
          <a:prstGeom prst="rect">
            <a:avLst/>
          </a:prstGeom>
          <a:noFill/>
        </p:spPr>
        <p:txBody>
          <a:bodyPr wrap="none" anchor="t" lIns="0" tIns="0" rIns="0" bIns="0">
            <a:noAutofit/>
          </a:bodyPr>
          <a:lstStyle/>
          <a:p>
            <a:pPr algn="l"/>
            <a:r>
              <a:rPr sz="1200" b="1">
                <a:solidFill>
                  <a:srgbClr val="0B0B0B"/>
                </a:solidFill>
                <a:latin typeface="Roboto"/>
              </a:rPr>
              <a:t>15</a:t>
            </a:r>
          </a:p>
        </p:txBody>
      </p:sp>
      <p:sp>
        <p:nvSpPr>
          <p:cNvPr id="10" name="TextBox 9"/>
          <p:cNvSpPr txBox="1"/>
          <p:nvPr/>
        </p:nvSpPr>
        <p:spPr>
          <a:xfrm>
            <a:off x="2100961" y="2257552"/>
            <a:ext cx="1739518" cy="167640"/>
          </a:xfrm>
          <a:prstGeom prst="rect">
            <a:avLst/>
          </a:prstGeom>
          <a:noFill/>
        </p:spPr>
        <p:txBody>
          <a:bodyPr wrap="none" anchor="t" lIns="0" tIns="0" rIns="0" bIns="0">
            <a:noAutofit/>
          </a:bodyPr>
          <a:lstStyle/>
          <a:p>
            <a:pPr algn="r"/>
            <a:r>
              <a:rPr sz="1100" b="1">
                <a:solidFill>
                  <a:srgbClr val="0B0B0B"/>
                </a:solidFill>
                <a:latin typeface="Roboto"/>
              </a:rPr>
              <a:t>Dementia &amp; subtyping</a:t>
            </a:r>
          </a:p>
        </p:txBody>
      </p:sp>
      <p:sp>
        <p:nvSpPr>
          <p:cNvPr id="11" name="Rectangle 10"/>
          <p:cNvSpPr/>
          <p:nvPr/>
        </p:nvSpPr>
        <p:spPr>
          <a:xfrm>
            <a:off x="3977639" y="2213356"/>
            <a:ext cx="3314007" cy="246888"/>
          </a:xfrm>
          <a:prstGeom prst="rect">
            <a:avLst/>
          </a:prstGeom>
          <a:solidFill>
            <a:srgbClr val="2A78D6"/>
          </a:solidFill>
          <a:ln>
            <a:noFill/>
          </a:ln>
        </p:spPr>
        <p:txBody>
          <a:bodyPr rtlCol="0" anchor="ctr"/>
          <a:lstStyle/>
          <a:p>
            <a:pPr algn="ctr"/>
          </a:p>
        </p:txBody>
      </p:sp>
      <p:sp>
        <p:nvSpPr>
          <p:cNvPr id="12" name="TextBox 11"/>
          <p:cNvSpPr txBox="1"/>
          <p:nvPr/>
        </p:nvSpPr>
        <p:spPr>
          <a:xfrm>
            <a:off x="7383087" y="2249932"/>
            <a:ext cx="222351" cy="182879"/>
          </a:xfrm>
          <a:prstGeom prst="rect">
            <a:avLst/>
          </a:prstGeom>
          <a:noFill/>
        </p:spPr>
        <p:txBody>
          <a:bodyPr wrap="none" anchor="t" lIns="0" tIns="0" rIns="0" bIns="0">
            <a:noAutofit/>
          </a:bodyPr>
          <a:lstStyle/>
          <a:p>
            <a:pPr algn="l"/>
            <a:r>
              <a:rPr sz="1200" b="1">
                <a:solidFill>
                  <a:srgbClr val="0B0B0B"/>
                </a:solidFill>
                <a:latin typeface="Roboto"/>
              </a:rPr>
              <a:t>13</a:t>
            </a:r>
          </a:p>
        </p:txBody>
      </p:sp>
      <p:sp>
        <p:nvSpPr>
          <p:cNvPr id="13" name="TextBox 12"/>
          <p:cNvSpPr txBox="1"/>
          <p:nvPr/>
        </p:nvSpPr>
        <p:spPr>
          <a:xfrm>
            <a:off x="2867285" y="2674112"/>
            <a:ext cx="973194" cy="167640"/>
          </a:xfrm>
          <a:prstGeom prst="rect">
            <a:avLst/>
          </a:prstGeom>
          <a:noFill/>
        </p:spPr>
        <p:txBody>
          <a:bodyPr wrap="none" anchor="t" lIns="0" tIns="0" rIns="0" bIns="0">
            <a:noAutofit/>
          </a:bodyPr>
          <a:lstStyle/>
          <a:p>
            <a:pPr algn="r"/>
            <a:r>
              <a:rPr sz="1100" b="1">
                <a:solidFill>
                  <a:srgbClr val="0B0B0B"/>
                </a:solidFill>
                <a:latin typeface="Roboto"/>
              </a:rPr>
              <a:t>Psychiatric</a:t>
            </a:r>
          </a:p>
        </p:txBody>
      </p:sp>
      <p:sp>
        <p:nvSpPr>
          <p:cNvPr id="14" name="Rectangle 13"/>
          <p:cNvSpPr/>
          <p:nvPr/>
        </p:nvSpPr>
        <p:spPr>
          <a:xfrm>
            <a:off x="3977639" y="2629916"/>
            <a:ext cx="1784465" cy="246888"/>
          </a:xfrm>
          <a:prstGeom prst="rect">
            <a:avLst/>
          </a:prstGeom>
          <a:solidFill>
            <a:srgbClr val="EDA100"/>
          </a:solidFill>
          <a:ln>
            <a:noFill/>
          </a:ln>
        </p:spPr>
        <p:txBody>
          <a:bodyPr rtlCol="0" anchor="ctr"/>
          <a:lstStyle/>
          <a:p>
            <a:pPr algn="ctr"/>
          </a:p>
        </p:txBody>
      </p:sp>
      <p:sp>
        <p:nvSpPr>
          <p:cNvPr id="15" name="Rectangle 14"/>
          <p:cNvSpPr/>
          <p:nvPr/>
        </p:nvSpPr>
        <p:spPr>
          <a:xfrm>
            <a:off x="5762105" y="2629916"/>
            <a:ext cx="254923" cy="246888"/>
          </a:xfrm>
          <a:prstGeom prst="rect">
            <a:avLst/>
          </a:prstGeom>
          <a:solidFill>
            <a:srgbClr val="FFFFFF"/>
          </a:solidFill>
          <a:ln w="15240">
            <a:solidFill>
              <a:srgbClr val="EDA100"/>
            </a:solidFill>
            <a:prstDash val="dash"/>
          </a:ln>
        </p:spPr>
        <p:txBody>
          <a:bodyPr rtlCol="0" anchor="ctr"/>
          <a:lstStyle/>
          <a:p>
            <a:pPr algn="ctr"/>
          </a:p>
        </p:txBody>
      </p:sp>
      <p:sp>
        <p:nvSpPr>
          <p:cNvPr id="16" name="TextBox 15"/>
          <p:cNvSpPr txBox="1"/>
          <p:nvPr/>
        </p:nvSpPr>
        <p:spPr>
          <a:xfrm>
            <a:off x="6108469" y="2666492"/>
            <a:ext cx="129463" cy="182879"/>
          </a:xfrm>
          <a:prstGeom prst="rect">
            <a:avLst/>
          </a:prstGeom>
          <a:noFill/>
        </p:spPr>
        <p:txBody>
          <a:bodyPr wrap="none" anchor="t" lIns="0" tIns="0" rIns="0" bIns="0">
            <a:noAutofit/>
          </a:bodyPr>
          <a:lstStyle/>
          <a:p>
            <a:pPr algn="l"/>
            <a:r>
              <a:rPr sz="1200" b="1">
                <a:solidFill>
                  <a:srgbClr val="0B0B0B"/>
                </a:solidFill>
                <a:latin typeface="Roboto"/>
              </a:rPr>
              <a:t>8</a:t>
            </a:r>
          </a:p>
        </p:txBody>
      </p:sp>
      <p:sp>
        <p:nvSpPr>
          <p:cNvPr id="17" name="TextBox 16"/>
          <p:cNvSpPr txBox="1"/>
          <p:nvPr/>
        </p:nvSpPr>
        <p:spPr>
          <a:xfrm>
            <a:off x="1504930" y="3090672"/>
            <a:ext cx="2335549" cy="167640"/>
          </a:xfrm>
          <a:prstGeom prst="rect">
            <a:avLst/>
          </a:prstGeom>
          <a:noFill/>
        </p:spPr>
        <p:txBody>
          <a:bodyPr wrap="none" anchor="t" lIns="0" tIns="0" rIns="0" bIns="0">
            <a:noAutofit/>
          </a:bodyPr>
          <a:lstStyle/>
          <a:p>
            <a:pPr algn="r"/>
            <a:r>
              <a:rPr sz="1100" b="1">
                <a:solidFill>
                  <a:srgbClr val="0B0B0B"/>
                </a:solidFill>
                <a:latin typeface="Roboto"/>
              </a:rPr>
              <a:t>Cognition &amp; severity scores</a:t>
            </a:r>
          </a:p>
        </p:txBody>
      </p:sp>
      <p:sp>
        <p:nvSpPr>
          <p:cNvPr id="18" name="Rectangle 17"/>
          <p:cNvSpPr/>
          <p:nvPr/>
        </p:nvSpPr>
        <p:spPr>
          <a:xfrm>
            <a:off x="3977639" y="3046476"/>
            <a:ext cx="1274618" cy="246888"/>
          </a:xfrm>
          <a:prstGeom prst="rect">
            <a:avLst/>
          </a:prstGeom>
          <a:solidFill>
            <a:srgbClr val="4A3AA7"/>
          </a:solidFill>
          <a:ln>
            <a:noFill/>
          </a:ln>
        </p:spPr>
        <p:txBody>
          <a:bodyPr rtlCol="0" anchor="ctr"/>
          <a:lstStyle/>
          <a:p>
            <a:pPr algn="ctr"/>
          </a:p>
        </p:txBody>
      </p:sp>
      <p:sp>
        <p:nvSpPr>
          <p:cNvPr id="19" name="TextBox 18"/>
          <p:cNvSpPr txBox="1"/>
          <p:nvPr/>
        </p:nvSpPr>
        <p:spPr>
          <a:xfrm>
            <a:off x="5343698" y="3083052"/>
            <a:ext cx="129463" cy="182879"/>
          </a:xfrm>
          <a:prstGeom prst="rect">
            <a:avLst/>
          </a:prstGeom>
          <a:noFill/>
        </p:spPr>
        <p:txBody>
          <a:bodyPr wrap="none" anchor="t" lIns="0" tIns="0" rIns="0" bIns="0">
            <a:noAutofit/>
          </a:bodyPr>
          <a:lstStyle/>
          <a:p>
            <a:pPr algn="l"/>
            <a:r>
              <a:rPr sz="1200" b="1">
                <a:solidFill>
                  <a:srgbClr val="0B0B0B"/>
                </a:solidFill>
                <a:latin typeface="Roboto"/>
              </a:rPr>
              <a:t>5</a:t>
            </a:r>
          </a:p>
        </p:txBody>
      </p:sp>
      <p:sp>
        <p:nvSpPr>
          <p:cNvPr id="20" name="TextBox 19"/>
          <p:cNvSpPr txBox="1"/>
          <p:nvPr/>
        </p:nvSpPr>
        <p:spPr>
          <a:xfrm>
            <a:off x="2867285" y="3507232"/>
            <a:ext cx="973194" cy="167640"/>
          </a:xfrm>
          <a:prstGeom prst="rect">
            <a:avLst/>
          </a:prstGeom>
          <a:noFill/>
        </p:spPr>
        <p:txBody>
          <a:bodyPr wrap="none" anchor="t" lIns="0" tIns="0" rIns="0" bIns="0">
            <a:noAutofit/>
          </a:bodyPr>
          <a:lstStyle/>
          <a:p>
            <a:pPr algn="r"/>
            <a:r>
              <a:rPr sz="1100" b="1">
                <a:solidFill>
                  <a:srgbClr val="0B0B0B"/>
                </a:solidFill>
                <a:latin typeface="Roboto"/>
              </a:rPr>
              <a:t>Parkinson's</a:t>
            </a:r>
          </a:p>
        </p:txBody>
      </p:sp>
      <p:sp>
        <p:nvSpPr>
          <p:cNvPr id="21" name="Rectangle 20"/>
          <p:cNvSpPr/>
          <p:nvPr/>
        </p:nvSpPr>
        <p:spPr>
          <a:xfrm>
            <a:off x="3977639" y="3463036"/>
            <a:ext cx="1019694" cy="246888"/>
          </a:xfrm>
          <a:prstGeom prst="rect">
            <a:avLst/>
          </a:prstGeom>
          <a:solidFill>
            <a:srgbClr val="EB6834"/>
          </a:solidFill>
          <a:ln>
            <a:noFill/>
          </a:ln>
        </p:spPr>
        <p:txBody>
          <a:bodyPr rtlCol="0" anchor="ctr"/>
          <a:lstStyle/>
          <a:p>
            <a:pPr algn="ctr"/>
          </a:p>
        </p:txBody>
      </p:sp>
      <p:sp>
        <p:nvSpPr>
          <p:cNvPr id="22" name="Rectangle 21"/>
          <p:cNvSpPr/>
          <p:nvPr/>
        </p:nvSpPr>
        <p:spPr>
          <a:xfrm>
            <a:off x="4997334" y="3463036"/>
            <a:ext cx="254923" cy="246888"/>
          </a:xfrm>
          <a:prstGeom prst="rect">
            <a:avLst/>
          </a:prstGeom>
          <a:solidFill>
            <a:srgbClr val="FFFFFF"/>
          </a:solidFill>
          <a:ln w="15240">
            <a:solidFill>
              <a:srgbClr val="EB6834"/>
            </a:solidFill>
            <a:prstDash val="dash"/>
          </a:ln>
        </p:spPr>
        <p:txBody>
          <a:bodyPr rtlCol="0" anchor="ctr"/>
          <a:lstStyle/>
          <a:p>
            <a:pPr algn="ctr"/>
          </a:p>
        </p:txBody>
      </p:sp>
      <p:sp>
        <p:nvSpPr>
          <p:cNvPr id="23" name="TextBox 22"/>
          <p:cNvSpPr txBox="1"/>
          <p:nvPr/>
        </p:nvSpPr>
        <p:spPr>
          <a:xfrm>
            <a:off x="5343698" y="3499612"/>
            <a:ext cx="129463" cy="182879"/>
          </a:xfrm>
          <a:prstGeom prst="rect">
            <a:avLst/>
          </a:prstGeom>
          <a:noFill/>
        </p:spPr>
        <p:txBody>
          <a:bodyPr wrap="none" anchor="t" lIns="0" tIns="0" rIns="0" bIns="0">
            <a:noAutofit/>
          </a:bodyPr>
          <a:lstStyle/>
          <a:p>
            <a:pPr algn="l"/>
            <a:r>
              <a:rPr sz="1200" b="1">
                <a:solidFill>
                  <a:srgbClr val="0B0B0B"/>
                </a:solidFill>
                <a:latin typeface="Roboto"/>
              </a:rPr>
              <a:t>5</a:t>
            </a:r>
          </a:p>
        </p:txBody>
      </p:sp>
      <p:sp>
        <p:nvSpPr>
          <p:cNvPr id="24" name="TextBox 23"/>
          <p:cNvSpPr txBox="1"/>
          <p:nvPr/>
        </p:nvSpPr>
        <p:spPr>
          <a:xfrm>
            <a:off x="3037579" y="3923792"/>
            <a:ext cx="802900" cy="167640"/>
          </a:xfrm>
          <a:prstGeom prst="rect">
            <a:avLst/>
          </a:prstGeom>
          <a:noFill/>
        </p:spPr>
        <p:txBody>
          <a:bodyPr wrap="none" anchor="t" lIns="0" tIns="0" rIns="0" bIns="0">
            <a:noAutofit/>
          </a:bodyPr>
          <a:lstStyle/>
          <a:p>
            <a:pPr algn="r"/>
            <a:r>
              <a:rPr sz="1100" b="1">
                <a:solidFill>
                  <a:srgbClr val="0B0B0B"/>
                </a:solidFill>
                <a:latin typeface="Roboto"/>
              </a:rPr>
              <a:t>Prognosis</a:t>
            </a:r>
          </a:p>
        </p:txBody>
      </p:sp>
      <p:sp>
        <p:nvSpPr>
          <p:cNvPr id="25" name="Rectangle 24"/>
          <p:cNvSpPr/>
          <p:nvPr/>
        </p:nvSpPr>
        <p:spPr>
          <a:xfrm>
            <a:off x="3977639" y="3879596"/>
            <a:ext cx="764770" cy="246888"/>
          </a:xfrm>
          <a:prstGeom prst="rect">
            <a:avLst/>
          </a:prstGeom>
          <a:solidFill>
            <a:srgbClr val="008300"/>
          </a:solidFill>
          <a:ln>
            <a:noFill/>
          </a:ln>
        </p:spPr>
        <p:txBody>
          <a:bodyPr rtlCol="0" anchor="ctr"/>
          <a:lstStyle/>
          <a:p>
            <a:pPr algn="ctr"/>
          </a:p>
        </p:txBody>
      </p:sp>
      <p:sp>
        <p:nvSpPr>
          <p:cNvPr id="26" name="Rectangle 25"/>
          <p:cNvSpPr/>
          <p:nvPr/>
        </p:nvSpPr>
        <p:spPr>
          <a:xfrm>
            <a:off x="4742410" y="3879596"/>
            <a:ext cx="509847" cy="246888"/>
          </a:xfrm>
          <a:prstGeom prst="rect">
            <a:avLst/>
          </a:prstGeom>
          <a:solidFill>
            <a:srgbClr val="FFFFFF"/>
          </a:solidFill>
          <a:ln w="15240">
            <a:solidFill>
              <a:srgbClr val="008300"/>
            </a:solidFill>
            <a:prstDash val="dash"/>
          </a:ln>
        </p:spPr>
        <p:txBody>
          <a:bodyPr rtlCol="0" anchor="ctr"/>
          <a:lstStyle/>
          <a:p>
            <a:pPr algn="ctr"/>
          </a:p>
        </p:txBody>
      </p:sp>
      <p:sp>
        <p:nvSpPr>
          <p:cNvPr id="27" name="TextBox 26"/>
          <p:cNvSpPr txBox="1"/>
          <p:nvPr/>
        </p:nvSpPr>
        <p:spPr>
          <a:xfrm>
            <a:off x="5343698" y="3916172"/>
            <a:ext cx="129463" cy="182879"/>
          </a:xfrm>
          <a:prstGeom prst="rect">
            <a:avLst/>
          </a:prstGeom>
          <a:noFill/>
        </p:spPr>
        <p:txBody>
          <a:bodyPr wrap="none" anchor="t" lIns="0" tIns="0" rIns="0" bIns="0">
            <a:noAutofit/>
          </a:bodyPr>
          <a:lstStyle/>
          <a:p>
            <a:pPr algn="l"/>
            <a:r>
              <a:rPr sz="1200" b="1">
                <a:solidFill>
                  <a:srgbClr val="0B0B0B"/>
                </a:solidFill>
                <a:latin typeface="Roboto"/>
              </a:rPr>
              <a:t>5</a:t>
            </a:r>
          </a:p>
        </p:txBody>
      </p:sp>
      <p:sp>
        <p:nvSpPr>
          <p:cNvPr id="28" name="TextBox 27"/>
          <p:cNvSpPr txBox="1"/>
          <p:nvPr/>
        </p:nvSpPr>
        <p:spPr>
          <a:xfrm>
            <a:off x="2271255" y="4340352"/>
            <a:ext cx="1569224" cy="167640"/>
          </a:xfrm>
          <a:prstGeom prst="rect">
            <a:avLst/>
          </a:prstGeom>
          <a:noFill/>
        </p:spPr>
        <p:txBody>
          <a:bodyPr wrap="none" anchor="t" lIns="0" tIns="0" rIns="0" bIns="0">
            <a:noAutofit/>
          </a:bodyPr>
          <a:lstStyle/>
          <a:p>
            <a:pPr algn="r"/>
            <a:r>
              <a:rPr sz="1100" b="1">
                <a:solidFill>
                  <a:srgbClr val="0B0B0B"/>
                </a:solidFill>
                <a:latin typeface="Roboto"/>
              </a:rPr>
              <a:t>Seizure &amp; epilepsy</a:t>
            </a:r>
          </a:p>
        </p:txBody>
      </p:sp>
      <p:sp>
        <p:nvSpPr>
          <p:cNvPr id="29" name="Rectangle 28"/>
          <p:cNvSpPr/>
          <p:nvPr/>
        </p:nvSpPr>
        <p:spPr>
          <a:xfrm>
            <a:off x="3977639" y="4296156"/>
            <a:ext cx="1019694" cy="246888"/>
          </a:xfrm>
          <a:prstGeom prst="rect">
            <a:avLst/>
          </a:prstGeom>
          <a:solidFill>
            <a:srgbClr val="E87BA4"/>
          </a:solidFill>
          <a:ln>
            <a:noFill/>
          </a:ln>
        </p:spPr>
        <p:txBody>
          <a:bodyPr rtlCol="0" anchor="ctr"/>
          <a:lstStyle/>
          <a:p>
            <a:pPr algn="ctr"/>
          </a:p>
        </p:txBody>
      </p:sp>
      <p:sp>
        <p:nvSpPr>
          <p:cNvPr id="30" name="TextBox 29"/>
          <p:cNvSpPr txBox="1"/>
          <p:nvPr/>
        </p:nvSpPr>
        <p:spPr>
          <a:xfrm>
            <a:off x="5088774" y="4332732"/>
            <a:ext cx="129463" cy="182879"/>
          </a:xfrm>
          <a:prstGeom prst="rect">
            <a:avLst/>
          </a:prstGeom>
          <a:noFill/>
        </p:spPr>
        <p:txBody>
          <a:bodyPr wrap="none" anchor="t" lIns="0" tIns="0" rIns="0" bIns="0">
            <a:noAutofit/>
          </a:bodyPr>
          <a:lstStyle/>
          <a:p>
            <a:pPr algn="l"/>
            <a:r>
              <a:rPr sz="1200" b="1">
                <a:solidFill>
                  <a:srgbClr val="0B0B0B"/>
                </a:solidFill>
                <a:latin typeface="Roboto"/>
              </a:rPr>
              <a:t>4</a:t>
            </a:r>
          </a:p>
        </p:txBody>
      </p:sp>
      <p:sp>
        <p:nvSpPr>
          <p:cNvPr id="31" name="TextBox 30"/>
          <p:cNvSpPr txBox="1"/>
          <p:nvPr/>
        </p:nvSpPr>
        <p:spPr>
          <a:xfrm>
            <a:off x="1845519" y="4756912"/>
            <a:ext cx="1994960" cy="167640"/>
          </a:xfrm>
          <a:prstGeom prst="rect">
            <a:avLst/>
          </a:prstGeom>
          <a:noFill/>
        </p:spPr>
        <p:txBody>
          <a:bodyPr wrap="none" anchor="t" lIns="0" tIns="0" rIns="0" bIns="0">
            <a:noAutofit/>
          </a:bodyPr>
          <a:lstStyle/>
          <a:p>
            <a:pPr algn="r"/>
            <a:r>
              <a:rPr sz="1100" b="1">
                <a:solidFill>
                  <a:srgbClr val="0B0B0B"/>
                </a:solidFill>
                <a:latin typeface="Roboto"/>
              </a:rPr>
              <a:t>Wellness &amp; brain health</a:t>
            </a:r>
          </a:p>
        </p:txBody>
      </p:sp>
      <p:sp>
        <p:nvSpPr>
          <p:cNvPr id="32" name="Rectangle 31"/>
          <p:cNvSpPr/>
          <p:nvPr/>
        </p:nvSpPr>
        <p:spPr>
          <a:xfrm>
            <a:off x="3977639" y="4712716"/>
            <a:ext cx="764770" cy="246888"/>
          </a:xfrm>
          <a:prstGeom prst="rect">
            <a:avLst/>
          </a:prstGeom>
          <a:solidFill>
            <a:srgbClr val="0AA0B8"/>
          </a:solidFill>
          <a:ln>
            <a:noFill/>
          </a:ln>
        </p:spPr>
        <p:txBody>
          <a:bodyPr rtlCol="0" anchor="ctr"/>
          <a:lstStyle/>
          <a:p>
            <a:pPr algn="ctr"/>
          </a:p>
        </p:txBody>
      </p:sp>
      <p:sp>
        <p:nvSpPr>
          <p:cNvPr id="33" name="TextBox 32"/>
          <p:cNvSpPr txBox="1"/>
          <p:nvPr/>
        </p:nvSpPr>
        <p:spPr>
          <a:xfrm>
            <a:off x="4833850" y="4749292"/>
            <a:ext cx="129463" cy="182879"/>
          </a:xfrm>
          <a:prstGeom prst="rect">
            <a:avLst/>
          </a:prstGeom>
          <a:noFill/>
        </p:spPr>
        <p:txBody>
          <a:bodyPr wrap="none" anchor="t" lIns="0" tIns="0" rIns="0" bIns="0">
            <a:noAutofit/>
          </a:bodyPr>
          <a:lstStyle/>
          <a:p>
            <a:pPr algn="l"/>
            <a:r>
              <a:rPr sz="1200" b="1">
                <a:solidFill>
                  <a:srgbClr val="0B0B0B"/>
                </a:solidFill>
                <a:latin typeface="Roboto"/>
              </a:rPr>
              <a:t>3</a:t>
            </a:r>
          </a:p>
        </p:txBody>
      </p:sp>
      <p:sp>
        <p:nvSpPr>
          <p:cNvPr id="34" name="TextBox 33"/>
          <p:cNvSpPr txBox="1"/>
          <p:nvPr/>
        </p:nvSpPr>
        <p:spPr>
          <a:xfrm>
            <a:off x="2526696" y="5173472"/>
            <a:ext cx="1313783" cy="167640"/>
          </a:xfrm>
          <a:prstGeom prst="rect">
            <a:avLst/>
          </a:prstGeom>
          <a:noFill/>
        </p:spPr>
        <p:txBody>
          <a:bodyPr wrap="none" anchor="t" lIns="0" tIns="0" rIns="0" bIns="0">
            <a:noAutofit/>
          </a:bodyPr>
          <a:lstStyle/>
          <a:p>
            <a:pPr algn="r"/>
            <a:r>
              <a:rPr sz="1100" b="1">
                <a:solidFill>
                  <a:srgbClr val="0B0B0B"/>
                </a:solidFill>
                <a:latin typeface="Roboto"/>
              </a:rPr>
              <a:t>Age (brain age)</a:t>
            </a:r>
          </a:p>
        </p:txBody>
      </p:sp>
      <p:sp>
        <p:nvSpPr>
          <p:cNvPr id="35" name="Rectangle 34"/>
          <p:cNvSpPr/>
          <p:nvPr/>
        </p:nvSpPr>
        <p:spPr>
          <a:xfrm>
            <a:off x="3977639" y="5129275"/>
            <a:ext cx="509847" cy="246888"/>
          </a:xfrm>
          <a:prstGeom prst="rect">
            <a:avLst/>
          </a:prstGeom>
          <a:solidFill>
            <a:srgbClr val="E34948"/>
          </a:solidFill>
          <a:ln>
            <a:noFill/>
          </a:ln>
        </p:spPr>
        <p:txBody>
          <a:bodyPr rtlCol="0" anchor="ctr"/>
          <a:lstStyle/>
          <a:p>
            <a:pPr algn="ctr"/>
          </a:p>
        </p:txBody>
      </p:sp>
      <p:sp>
        <p:nvSpPr>
          <p:cNvPr id="36" name="TextBox 35"/>
          <p:cNvSpPr txBox="1"/>
          <p:nvPr/>
        </p:nvSpPr>
        <p:spPr>
          <a:xfrm>
            <a:off x="4578927" y="5165852"/>
            <a:ext cx="129463" cy="182879"/>
          </a:xfrm>
          <a:prstGeom prst="rect">
            <a:avLst/>
          </a:prstGeom>
          <a:noFill/>
        </p:spPr>
        <p:txBody>
          <a:bodyPr wrap="none" anchor="t" lIns="0" tIns="0" rIns="0" bIns="0">
            <a:noAutofit/>
          </a:bodyPr>
          <a:lstStyle/>
          <a:p>
            <a:pPr algn="l"/>
            <a:r>
              <a:rPr sz="1200" b="1">
                <a:solidFill>
                  <a:srgbClr val="0B0B0B"/>
                </a:solidFill>
                <a:latin typeface="Roboto"/>
              </a:rPr>
              <a:t>2</a:t>
            </a:r>
          </a:p>
        </p:txBody>
      </p:sp>
      <p:sp>
        <p:nvSpPr>
          <p:cNvPr id="37" name="TextBox 36"/>
          <p:cNvSpPr txBox="1"/>
          <p:nvPr/>
        </p:nvSpPr>
        <p:spPr>
          <a:xfrm>
            <a:off x="8686800" y="1264920"/>
            <a:ext cx="2312327" cy="213360"/>
          </a:xfrm>
          <a:prstGeom prst="rect">
            <a:avLst/>
          </a:prstGeom>
          <a:noFill/>
        </p:spPr>
        <p:txBody>
          <a:bodyPr wrap="none" anchor="t" lIns="0" tIns="0" rIns="0" bIns="0">
            <a:noAutofit/>
          </a:bodyPr>
          <a:lstStyle/>
          <a:p>
            <a:pPr algn="l"/>
            <a:r>
              <a:rPr sz="1400" b="1">
                <a:solidFill>
                  <a:srgbClr val="0B0B0B"/>
                </a:solidFill>
                <a:latin typeface="Roboto"/>
              </a:rPr>
              <a:t>How the count adds up</a:t>
            </a:r>
          </a:p>
        </p:txBody>
      </p:sp>
      <p:sp>
        <p:nvSpPr>
          <p:cNvPr id="38" name="Rectangle 37"/>
          <p:cNvSpPr/>
          <p:nvPr/>
        </p:nvSpPr>
        <p:spPr>
          <a:xfrm>
            <a:off x="8686800" y="1783080"/>
            <a:ext cx="182880" cy="182880"/>
          </a:xfrm>
          <a:prstGeom prst="rect">
            <a:avLst/>
          </a:prstGeom>
          <a:solidFill>
            <a:srgbClr val="52514E"/>
          </a:solidFill>
          <a:ln>
            <a:noFill/>
          </a:ln>
        </p:spPr>
        <p:txBody>
          <a:bodyPr rtlCol="0" anchor="ctr"/>
          <a:lstStyle/>
          <a:p>
            <a:pPr algn="ctr"/>
          </a:p>
        </p:txBody>
      </p:sp>
      <p:sp>
        <p:nvSpPr>
          <p:cNvPr id="39" name="TextBox 38"/>
          <p:cNvSpPr txBox="1"/>
          <p:nvPr/>
        </p:nvSpPr>
        <p:spPr>
          <a:xfrm>
            <a:off x="8997696" y="1633727"/>
            <a:ext cx="377164" cy="335280"/>
          </a:xfrm>
          <a:prstGeom prst="rect">
            <a:avLst/>
          </a:prstGeom>
          <a:noFill/>
        </p:spPr>
        <p:txBody>
          <a:bodyPr wrap="none" anchor="t" lIns="0" tIns="0" rIns="0" bIns="0">
            <a:noAutofit/>
          </a:bodyPr>
          <a:lstStyle/>
          <a:p>
            <a:pPr algn="l"/>
            <a:r>
              <a:rPr sz="2200" b="1">
                <a:solidFill>
                  <a:srgbClr val="0B0B0B"/>
                </a:solidFill>
                <a:latin typeface="Roboto"/>
              </a:rPr>
              <a:t>50</a:t>
            </a:r>
          </a:p>
        </p:txBody>
      </p:sp>
      <p:sp>
        <p:nvSpPr>
          <p:cNvPr id="40" name="TextBox 39"/>
          <p:cNvSpPr txBox="1"/>
          <p:nvPr/>
        </p:nvSpPr>
        <p:spPr>
          <a:xfrm>
            <a:off x="9601200" y="1668018"/>
            <a:ext cx="1371838" cy="175260"/>
          </a:xfrm>
          <a:prstGeom prst="rect">
            <a:avLst/>
          </a:prstGeom>
          <a:noFill/>
        </p:spPr>
        <p:txBody>
          <a:bodyPr wrap="none" anchor="t" lIns="0" tIns="0" rIns="0" bIns="0">
            <a:noAutofit/>
          </a:bodyPr>
          <a:lstStyle/>
          <a:p>
            <a:pPr algn="l"/>
            <a:r>
              <a:rPr sz="1150" b="1">
                <a:solidFill>
                  <a:srgbClr val="0B0B0B"/>
                </a:solidFill>
                <a:latin typeface="Roboto"/>
              </a:rPr>
              <a:t>evaluated tasks</a:t>
            </a:r>
          </a:p>
        </p:txBody>
      </p:sp>
      <p:sp>
        <p:nvSpPr>
          <p:cNvPr id="41" name="TextBox 40"/>
          <p:cNvSpPr txBox="1"/>
          <p:nvPr/>
        </p:nvSpPr>
        <p:spPr>
          <a:xfrm>
            <a:off x="9601200" y="1874519"/>
            <a:ext cx="2240280" cy="384017"/>
          </a:xfrm>
          <a:prstGeom prst="rect">
            <a:avLst/>
          </a:prstGeom>
          <a:noFill/>
        </p:spPr>
        <p:txBody>
          <a:bodyPr wrap="square" anchor="t" lIns="0" tIns="0" rIns="0" bIns="0">
            <a:noAutofit/>
          </a:bodyPr>
          <a:lstStyle/>
          <a:p>
            <a:pPr algn="l"/>
            <a:r>
              <a:rPr sz="860" b="0">
                <a:solidFill>
                  <a:srgbClr val="52514E"/>
                </a:solidFill>
                <a:latin typeface="Roboto"/>
              </a:rPr>
              <a:t>Alzheimer's, Parkinson's, depression, ADHD, epilepsy, MS, TBI, routine EEG, brain age, brain health</a:t>
            </a:r>
          </a:p>
        </p:txBody>
      </p:sp>
      <p:sp>
        <p:nvSpPr>
          <p:cNvPr id="42" name="Rectangle 41"/>
          <p:cNvSpPr/>
          <p:nvPr/>
        </p:nvSpPr>
        <p:spPr>
          <a:xfrm>
            <a:off x="8686800" y="2651760"/>
            <a:ext cx="182880" cy="182880"/>
          </a:xfrm>
          <a:prstGeom prst="rect">
            <a:avLst/>
          </a:prstGeom>
          <a:solidFill>
            <a:srgbClr val="FFFFFF"/>
          </a:solidFill>
          <a:ln w="15240">
            <a:solidFill>
              <a:srgbClr val="52514E"/>
            </a:solidFill>
            <a:prstDash val="dash"/>
          </a:ln>
        </p:spPr>
        <p:txBody>
          <a:bodyPr rtlCol="0" anchor="ctr"/>
          <a:lstStyle/>
          <a:p>
            <a:pPr algn="ctr"/>
          </a:p>
        </p:txBody>
      </p:sp>
      <p:sp>
        <p:nvSpPr>
          <p:cNvPr id="43" name="TextBox 42"/>
          <p:cNvSpPr txBox="1"/>
          <p:nvPr/>
        </p:nvSpPr>
        <p:spPr>
          <a:xfrm>
            <a:off x="8997696" y="2502407"/>
            <a:ext cx="377164" cy="335280"/>
          </a:xfrm>
          <a:prstGeom prst="rect">
            <a:avLst/>
          </a:prstGeom>
          <a:noFill/>
        </p:spPr>
        <p:txBody>
          <a:bodyPr wrap="none" anchor="t" lIns="0" tIns="0" rIns="0" bIns="0">
            <a:noAutofit/>
          </a:bodyPr>
          <a:lstStyle/>
          <a:p>
            <a:pPr algn="l"/>
            <a:r>
              <a:rPr sz="2200" b="1">
                <a:solidFill>
                  <a:srgbClr val="0B0B0B"/>
                </a:solidFill>
                <a:latin typeface="Roboto"/>
              </a:rPr>
              <a:t>10</a:t>
            </a:r>
          </a:p>
        </p:txBody>
      </p:sp>
      <p:sp>
        <p:nvSpPr>
          <p:cNvPr id="44" name="TextBox 43"/>
          <p:cNvSpPr txBox="1"/>
          <p:nvPr/>
        </p:nvSpPr>
        <p:spPr>
          <a:xfrm>
            <a:off x="9601200" y="2536698"/>
            <a:ext cx="1994960" cy="175260"/>
          </a:xfrm>
          <a:prstGeom prst="rect">
            <a:avLst/>
          </a:prstGeom>
          <a:noFill/>
        </p:spPr>
        <p:txBody>
          <a:bodyPr wrap="none" anchor="t" lIns="0" tIns="0" rIns="0" bIns="0">
            <a:noAutofit/>
          </a:bodyPr>
          <a:lstStyle/>
          <a:p>
            <a:pPr algn="l"/>
            <a:r>
              <a:rPr sz="1150" b="1">
                <a:solidFill>
                  <a:srgbClr val="0B0B0B"/>
                </a:solidFill>
                <a:latin typeface="Roboto"/>
              </a:rPr>
              <a:t>landed, modelling next</a:t>
            </a:r>
          </a:p>
        </p:txBody>
      </p:sp>
      <p:sp>
        <p:nvSpPr>
          <p:cNvPr id="45" name="TextBox 44"/>
          <p:cNvSpPr txBox="1"/>
          <p:nvPr/>
        </p:nvSpPr>
        <p:spPr>
          <a:xfrm>
            <a:off x="9601200" y="2743200"/>
            <a:ext cx="2240280" cy="384017"/>
          </a:xfrm>
          <a:prstGeom prst="rect">
            <a:avLst/>
          </a:prstGeom>
          <a:noFill/>
        </p:spPr>
        <p:txBody>
          <a:bodyPr wrap="square" anchor="t" lIns="0" tIns="0" rIns="0" bIns="0">
            <a:noAutofit/>
          </a:bodyPr>
          <a:lstStyle/>
          <a:p>
            <a:pPr algn="l"/>
            <a:r>
              <a:rPr sz="860" b="0">
                <a:solidFill>
                  <a:srgbClr val="52514E"/>
                </a:solidFill>
                <a:latin typeface="Roboto"/>
              </a:rPr>
              <a:t>sleep, apnea, ALS, neonatal, ICU coma outcome, Parkinson staging, anxiety, trial response</a:t>
            </a:r>
          </a:p>
        </p:txBody>
      </p:sp>
      <p:cxnSp>
        <p:nvCxnSpPr>
          <p:cNvPr id="46" name="Connector 45"/>
          <p:cNvCxnSpPr/>
          <p:nvPr/>
        </p:nvCxnSpPr>
        <p:spPr>
          <a:xfrm>
            <a:off x="8686800" y="3566160"/>
            <a:ext cx="3291840" cy="0"/>
          </a:xfrm>
          <a:prstGeom prst="line">
            <a:avLst/>
          </a:prstGeom>
          <a:ln w="12700">
            <a:solidFill>
              <a:srgbClr val="C3C2B7"/>
            </a:solidFill>
          </a:ln>
        </p:spPr>
      </p:cxnSp>
      <p:sp>
        <p:nvSpPr>
          <p:cNvPr id="47" name="TextBox 46"/>
          <p:cNvSpPr txBox="1"/>
          <p:nvPr/>
        </p:nvSpPr>
        <p:spPr>
          <a:xfrm>
            <a:off x="8997696" y="3718560"/>
            <a:ext cx="377164" cy="335280"/>
          </a:xfrm>
          <a:prstGeom prst="rect">
            <a:avLst/>
          </a:prstGeom>
          <a:noFill/>
        </p:spPr>
        <p:txBody>
          <a:bodyPr wrap="none" anchor="t" lIns="0" tIns="0" rIns="0" bIns="0">
            <a:noAutofit/>
          </a:bodyPr>
          <a:lstStyle/>
          <a:p>
            <a:pPr algn="l"/>
            <a:r>
              <a:rPr sz="2200" b="1">
                <a:solidFill>
                  <a:srgbClr val="0B0B0B"/>
                </a:solidFill>
                <a:latin typeface="Roboto"/>
              </a:rPr>
              <a:t>60</a:t>
            </a:r>
          </a:p>
        </p:txBody>
      </p:sp>
      <p:sp>
        <p:nvSpPr>
          <p:cNvPr id="48" name="TextBox 47"/>
          <p:cNvSpPr txBox="1"/>
          <p:nvPr/>
        </p:nvSpPr>
        <p:spPr>
          <a:xfrm>
            <a:off x="9601200" y="3798570"/>
            <a:ext cx="1282820" cy="175260"/>
          </a:xfrm>
          <a:prstGeom prst="rect">
            <a:avLst/>
          </a:prstGeom>
          <a:noFill/>
        </p:spPr>
        <p:txBody>
          <a:bodyPr wrap="none" anchor="t" lIns="0" tIns="0" rIns="0" bIns="0">
            <a:noAutofit/>
          </a:bodyPr>
          <a:lstStyle/>
          <a:p>
            <a:pPr algn="l"/>
            <a:r>
              <a:rPr sz="1150" b="1">
                <a:solidFill>
                  <a:srgbClr val="0B0B0B"/>
                </a:solidFill>
                <a:latin typeface="Roboto"/>
              </a:rPr>
              <a:t>tasks in total</a:t>
            </a:r>
          </a:p>
        </p:txBody>
      </p:sp>
      <p:sp>
        <p:nvSpPr>
          <p:cNvPr id="49" name="TextBox 48"/>
          <p:cNvSpPr txBox="1"/>
          <p:nvPr/>
        </p:nvSpPr>
        <p:spPr>
          <a:xfrm>
            <a:off x="8686800" y="4343400"/>
            <a:ext cx="3291840" cy="267919"/>
          </a:xfrm>
          <a:prstGeom prst="rect">
            <a:avLst/>
          </a:prstGeom>
          <a:noFill/>
        </p:spPr>
        <p:txBody>
          <a:bodyPr wrap="square" anchor="t" lIns="0" tIns="0" rIns="0" bIns="0">
            <a:noAutofit/>
          </a:bodyPr>
          <a:lstStyle/>
          <a:p>
            <a:pPr algn="l"/>
            <a:r>
              <a:rPr sz="900" b="0">
                <a:solidFill>
                  <a:srgbClr val="52514E"/>
                </a:solidFill>
                <a:latin typeface="Roboto"/>
              </a:rPr>
              <a:t>Sep 8 count: 61 tasks + 11 lines = 72; minus 4 retired, 6 SRM (corrupt EEG) and 2 sex tasks = 60.</a:t>
            </a:r>
          </a:p>
        </p:txBody>
      </p:sp>
      <p:sp>
        <p:nvSpPr>
          <p:cNvPr id="50" name="TextBox 49"/>
          <p:cNvSpPr txBox="1"/>
          <p:nvPr/>
        </p:nvSpPr>
        <p:spPr>
          <a:xfrm>
            <a:off x="457200" y="6382517"/>
            <a:ext cx="11247120" cy="128005"/>
          </a:xfrm>
          <a:prstGeom prst="rect">
            <a:avLst/>
          </a:prstGeom>
          <a:noFill/>
        </p:spPr>
        <p:txBody>
          <a:bodyPr wrap="square" anchor="t" lIns="0" tIns="0" rIns="0" bIns="0">
            <a:noAutofit/>
          </a:bodyPr>
          <a:lstStyle/>
          <a:p>
            <a:pPr algn="l"/>
            <a:r>
              <a:rPr sz="860" b="0">
                <a:solidFill>
                  <a:srgbClr val="898781"/>
                </a:solidFill>
                <a:latin typeface="Roboto"/>
              </a:rPr>
              <a:t>Group counts follow the Sep 8 team update; the landed lines were assigned to groups by us; routine EEG (NMT) moved from landed to evaluated this week. "Other neuro" includes 3 non-disease paradigms (ERP, motor, sedation).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AUC of 0.85 or higher on 15 of 45 tasks, 0.70 or higher on 30</a:t>
            </a:r>
          </a:p>
        </p:txBody>
      </p:sp>
      <p:sp>
        <p:nvSpPr>
          <p:cNvPr id="3" name="TextBox 2"/>
          <p:cNvSpPr txBox="1"/>
          <p:nvPr/>
        </p:nvSpPr>
        <p:spPr>
          <a:xfrm>
            <a:off x="457200" y="768210"/>
            <a:ext cx="11247120" cy="200939"/>
          </a:xfrm>
          <a:prstGeom prst="rect">
            <a:avLst/>
          </a:prstGeom>
          <a:noFill/>
        </p:spPr>
        <p:txBody>
          <a:bodyPr wrap="square" anchor="t" lIns="0" tIns="0" rIns="0" bIns="0">
            <a:noAutofit/>
          </a:bodyPr>
          <a:lstStyle/>
          <a:p>
            <a:pPr algn="l"/>
            <a:r>
              <a:rPr sz="1350" b="0">
                <a:solidFill>
                  <a:srgbClr val="52514E"/>
                </a:solidFill>
                <a:latin typeface="Roboto"/>
              </a:rPr>
              <a:t>Best model per task; red dashed line = 0.85 FDA target. Only 2 of the 15 tasks above it have 30+ test subjects (the rest are marked †).</a:t>
            </a:r>
          </a:p>
        </p:txBody>
      </p:sp>
      <p:sp>
        <p:nvSpPr>
          <p:cNvPr id="4" name="Rounded Rectangle 3"/>
          <p:cNvSpPr/>
          <p:nvPr/>
        </p:nvSpPr>
        <p:spPr>
          <a:xfrm>
            <a:off x="457200"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 name="Rectangle 4"/>
          <p:cNvSpPr/>
          <p:nvPr/>
        </p:nvSpPr>
        <p:spPr>
          <a:xfrm>
            <a:off x="457200" y="1426463"/>
            <a:ext cx="1204264" cy="32004"/>
          </a:xfrm>
          <a:prstGeom prst="rect">
            <a:avLst/>
          </a:prstGeom>
          <a:solidFill>
            <a:srgbClr val="2A78D6"/>
          </a:solidFill>
          <a:ln>
            <a:noFill/>
          </a:ln>
        </p:spPr>
        <p:txBody>
          <a:bodyPr rtlCol="0" anchor="ctr"/>
          <a:lstStyle/>
          <a:p>
            <a:pPr algn="ctr"/>
          </a:p>
        </p:txBody>
      </p:sp>
      <p:sp>
        <p:nvSpPr>
          <p:cNvPr id="6" name="TextBox 5"/>
          <p:cNvSpPr txBox="1"/>
          <p:nvPr/>
        </p:nvSpPr>
        <p:spPr>
          <a:xfrm>
            <a:off x="502920" y="1481327"/>
            <a:ext cx="872566" cy="164592"/>
          </a:xfrm>
          <a:prstGeom prst="rect">
            <a:avLst/>
          </a:prstGeom>
          <a:noFill/>
        </p:spPr>
        <p:txBody>
          <a:bodyPr wrap="none" anchor="t" lIns="0" tIns="0" rIns="0" bIns="0">
            <a:noAutofit/>
          </a:bodyPr>
          <a:lstStyle/>
          <a:p>
            <a:pPr algn="l"/>
            <a:r>
              <a:rPr sz="540" b="1">
                <a:solidFill>
                  <a:srgbClr val="0B0B0B"/>
                </a:solidFill>
                <a:latin typeface="Roboto"/>
              </a:rPr>
              <a:t>Alzheimer vs control</a:t>
            </a:r>
          </a:p>
          <a:p>
            <a:pPr algn="l"/>
            <a:r>
              <a:rPr sz="540" b="1">
                <a:solidFill>
                  <a:srgbClr val="0B0B0B"/>
                </a:solidFill>
                <a:latin typeface="Roboto"/>
              </a:rPr>
              <a:t>(CAUEEG)</a:t>
            </a:r>
          </a:p>
        </p:txBody>
      </p:sp>
      <p:cxnSp>
        <p:nvCxnSpPr>
          <p:cNvPr id="7" name="Connector 6"/>
          <p:cNvCxnSpPr/>
          <p:nvPr/>
        </p:nvCxnSpPr>
        <p:spPr>
          <a:xfrm>
            <a:off x="493776" y="2153827"/>
            <a:ext cx="1131112" cy="0"/>
          </a:xfrm>
          <a:prstGeom prst="line">
            <a:avLst/>
          </a:prstGeom>
          <a:ln w="6350">
            <a:solidFill>
              <a:srgbClr val="C3C2B7"/>
            </a:solidFill>
          </a:ln>
        </p:spPr>
      </p:cxnSp>
      <p:cxnSp>
        <p:nvCxnSpPr>
          <p:cNvPr id="8" name="Connector 7"/>
          <p:cNvCxnSpPr/>
          <p:nvPr/>
        </p:nvCxnSpPr>
        <p:spPr>
          <a:xfrm>
            <a:off x="493776" y="1817494"/>
            <a:ext cx="1131112" cy="0"/>
          </a:xfrm>
          <a:prstGeom prst="line">
            <a:avLst/>
          </a:prstGeom>
          <a:ln w="9525">
            <a:solidFill>
              <a:srgbClr val="C4001D"/>
            </a:solidFill>
            <a:prstDash val="dash"/>
          </a:ln>
        </p:spPr>
      </p:cxnSp>
      <p:sp>
        <p:nvSpPr>
          <p:cNvPr id="9" name="Freeform 8"/>
          <p:cNvSpPr/>
          <p:nvPr/>
        </p:nvSpPr>
        <p:spPr>
          <a:xfrm>
            <a:off x="560719" y="1843910"/>
            <a:ext cx="1003396" cy="139467"/>
          </a:xfrm>
          <a:custGeom>
            <a:avLst/>
            <a:gdLst/>
            <a:ahLst/>
            <a:cxnLst/>
            <a:rect l="l" t="t" r="r" b="b"/>
            <a:pathLst>
              <a:path w="1003396" h="139467">
                <a:moveTo>
                  <a:pt x="0" y="21215"/>
                </a:moveTo>
                <a:lnTo>
                  <a:pt x="254507" y="11385"/>
                </a:lnTo>
                <a:lnTo>
                  <a:pt x="509014" y="23124"/>
                </a:lnTo>
                <a:lnTo>
                  <a:pt x="763520" y="0"/>
                </a:lnTo>
                <a:lnTo>
                  <a:pt x="1003396" y="39827"/>
                </a:lnTo>
                <a:lnTo>
                  <a:pt x="1003396" y="39827"/>
                </a:lnTo>
                <a:lnTo>
                  <a:pt x="763520" y="105242"/>
                </a:lnTo>
                <a:lnTo>
                  <a:pt x="509014" y="100598"/>
                </a:lnTo>
                <a:lnTo>
                  <a:pt x="254507" y="108072"/>
                </a:lnTo>
                <a:lnTo>
                  <a:pt x="0" y="139467"/>
                </a:lnTo>
                <a:close/>
              </a:path>
            </a:pathLst>
          </a:custGeom>
          <a:solidFill>
            <a:srgbClr val="2A78D6">
              <a:alpha val="12000"/>
            </a:srgbClr>
          </a:solidFill>
          <a:ln>
            <a:noFill/>
          </a:ln>
        </p:spPr>
        <p:txBody>
          <a:bodyPr rtlCol="0" anchor="ctr"/>
          <a:lstStyle/>
          <a:p>
            <a:pPr algn="ctr"/>
          </a:p>
        </p:txBody>
      </p:sp>
      <p:sp>
        <p:nvSpPr>
          <p:cNvPr id="10" name="Freeform 9"/>
          <p:cNvSpPr/>
          <p:nvPr/>
        </p:nvSpPr>
        <p:spPr>
          <a:xfrm>
            <a:off x="560719" y="1883737"/>
            <a:ext cx="1003396" cy="40514"/>
          </a:xfrm>
          <a:custGeom>
            <a:avLst/>
            <a:gdLst/>
            <a:ahLst/>
            <a:cxnLst/>
            <a:rect l="l" t="t" r="r" b="b"/>
            <a:pathLst>
              <a:path w="1003396" h="40514">
                <a:moveTo>
                  <a:pt x="0" y="40514"/>
                </a:moveTo>
                <a:lnTo>
                  <a:pt x="254507" y="19902"/>
                </a:lnTo>
                <a:lnTo>
                  <a:pt x="509014" y="22034"/>
                </a:lnTo>
                <a:lnTo>
                  <a:pt x="763520" y="12794"/>
                </a:lnTo>
                <a:lnTo>
                  <a:pt x="1003396" y="0"/>
                </a:lnTo>
              </a:path>
            </a:pathLst>
          </a:custGeom>
          <a:noFill/>
          <a:ln w="15240">
            <a:solidFill>
              <a:srgbClr val="2A78D6"/>
            </a:solidFill>
          </a:ln>
        </p:spPr>
        <p:txBody>
          <a:bodyPr rtlCol="0" anchor="ctr"/>
          <a:lstStyle/>
          <a:p>
            <a:pPr algn="ctr"/>
          </a:p>
        </p:txBody>
      </p:sp>
      <p:sp>
        <p:nvSpPr>
          <p:cNvPr id="11" name="Oval 10"/>
          <p:cNvSpPr/>
          <p:nvPr/>
        </p:nvSpPr>
        <p:spPr>
          <a:xfrm>
            <a:off x="542431" y="1905963"/>
            <a:ext cx="36576" cy="36576"/>
          </a:xfrm>
          <a:prstGeom prst="ellipse">
            <a:avLst/>
          </a:prstGeom>
          <a:solidFill>
            <a:srgbClr val="2A78D6"/>
          </a:solidFill>
          <a:ln>
            <a:solidFill>
              <a:srgbClr val="2A78D6"/>
            </a:solidFill>
          </a:ln>
        </p:spPr>
        <p:txBody>
          <a:bodyPr rtlCol="0" anchor="ctr"/>
          <a:lstStyle/>
          <a:p>
            <a:pPr algn="ctr"/>
          </a:p>
        </p:txBody>
      </p:sp>
      <p:sp>
        <p:nvSpPr>
          <p:cNvPr id="12" name="Oval 11"/>
          <p:cNvSpPr/>
          <p:nvPr/>
        </p:nvSpPr>
        <p:spPr>
          <a:xfrm>
            <a:off x="796938" y="1885351"/>
            <a:ext cx="36576" cy="36576"/>
          </a:xfrm>
          <a:prstGeom prst="ellipse">
            <a:avLst/>
          </a:prstGeom>
          <a:solidFill>
            <a:srgbClr val="2A78D6"/>
          </a:solidFill>
          <a:ln>
            <a:solidFill>
              <a:srgbClr val="2A78D6"/>
            </a:solidFill>
          </a:ln>
        </p:spPr>
        <p:txBody>
          <a:bodyPr rtlCol="0" anchor="ctr"/>
          <a:lstStyle/>
          <a:p>
            <a:pPr algn="ctr"/>
          </a:p>
        </p:txBody>
      </p:sp>
      <p:sp>
        <p:nvSpPr>
          <p:cNvPr id="13" name="Oval 12"/>
          <p:cNvSpPr/>
          <p:nvPr/>
        </p:nvSpPr>
        <p:spPr>
          <a:xfrm>
            <a:off x="1051445" y="1887483"/>
            <a:ext cx="36576" cy="36576"/>
          </a:xfrm>
          <a:prstGeom prst="ellipse">
            <a:avLst/>
          </a:prstGeom>
          <a:solidFill>
            <a:srgbClr val="2A78D6"/>
          </a:solidFill>
          <a:ln>
            <a:solidFill>
              <a:srgbClr val="2A78D6"/>
            </a:solidFill>
          </a:ln>
        </p:spPr>
        <p:txBody>
          <a:bodyPr rtlCol="0" anchor="ctr"/>
          <a:lstStyle/>
          <a:p>
            <a:pPr algn="ctr"/>
          </a:p>
        </p:txBody>
      </p:sp>
      <p:sp>
        <p:nvSpPr>
          <p:cNvPr id="14" name="Oval 13"/>
          <p:cNvSpPr/>
          <p:nvPr/>
        </p:nvSpPr>
        <p:spPr>
          <a:xfrm>
            <a:off x="1305951" y="1878243"/>
            <a:ext cx="36576" cy="36576"/>
          </a:xfrm>
          <a:prstGeom prst="ellipse">
            <a:avLst/>
          </a:prstGeom>
          <a:solidFill>
            <a:srgbClr val="2A78D6"/>
          </a:solidFill>
          <a:ln>
            <a:solidFill>
              <a:srgbClr val="2A78D6"/>
            </a:solidFill>
          </a:ln>
        </p:spPr>
        <p:txBody>
          <a:bodyPr rtlCol="0" anchor="ctr"/>
          <a:lstStyle/>
          <a:p>
            <a:pPr algn="ctr"/>
          </a:p>
        </p:txBody>
      </p:sp>
      <p:sp>
        <p:nvSpPr>
          <p:cNvPr id="15" name="Oval 14"/>
          <p:cNvSpPr/>
          <p:nvPr/>
        </p:nvSpPr>
        <p:spPr>
          <a:xfrm>
            <a:off x="1545827" y="1865449"/>
            <a:ext cx="36576" cy="36576"/>
          </a:xfrm>
          <a:prstGeom prst="ellipse">
            <a:avLst/>
          </a:prstGeom>
          <a:solidFill>
            <a:srgbClr val="2A78D6"/>
          </a:solidFill>
          <a:ln>
            <a:solidFill>
              <a:srgbClr val="2A78D6"/>
            </a:solidFill>
          </a:ln>
        </p:spPr>
        <p:txBody>
          <a:bodyPr rtlCol="0" anchor="ctr"/>
          <a:lstStyle/>
          <a:p>
            <a:pPr algn="ctr"/>
          </a:p>
        </p:txBody>
      </p:sp>
      <p:sp>
        <p:nvSpPr>
          <p:cNvPr id="16" name="TextBox 15"/>
          <p:cNvSpPr txBox="1"/>
          <p:nvPr/>
        </p:nvSpPr>
        <p:spPr>
          <a:xfrm>
            <a:off x="1453625" y="1763341"/>
            <a:ext cx="171263" cy="88392"/>
          </a:xfrm>
          <a:prstGeom prst="rect">
            <a:avLst/>
          </a:prstGeom>
          <a:noFill/>
        </p:spPr>
        <p:txBody>
          <a:bodyPr wrap="none" anchor="t" lIns="0" tIns="0" rIns="0" bIns="0">
            <a:noAutofit/>
          </a:bodyPr>
          <a:lstStyle/>
          <a:p>
            <a:pPr algn="r"/>
            <a:r>
              <a:rPr sz="580" b="1">
                <a:solidFill>
                  <a:srgbClr val="0B0B0B"/>
                </a:solidFill>
                <a:latin typeface="Roboto"/>
              </a:rPr>
              <a:t>.78</a:t>
            </a:r>
          </a:p>
        </p:txBody>
      </p:sp>
      <p:sp>
        <p:nvSpPr>
          <p:cNvPr id="17" name="TextBox 16"/>
          <p:cNvSpPr txBox="1"/>
          <p:nvPr/>
        </p:nvSpPr>
        <p:spPr>
          <a:xfrm>
            <a:off x="502920" y="2217115"/>
            <a:ext cx="330047" cy="76200"/>
          </a:xfrm>
          <a:prstGeom prst="rect">
            <a:avLst/>
          </a:prstGeom>
          <a:noFill/>
        </p:spPr>
        <p:txBody>
          <a:bodyPr wrap="none" anchor="t" lIns="0" tIns="0" rIns="0" bIns="0">
            <a:noAutofit/>
          </a:bodyPr>
          <a:lstStyle/>
          <a:p>
            <a:pPr algn="l"/>
            <a:r>
              <a:rPr sz="500" b="0">
                <a:solidFill>
                  <a:srgbClr val="898781"/>
                </a:solidFill>
                <a:latin typeface="Roboto"/>
              </a:rPr>
              <a:t>N = 26 †</a:t>
            </a:r>
          </a:p>
        </p:txBody>
      </p:sp>
      <p:sp>
        <p:nvSpPr>
          <p:cNvPr id="18" name="Rounded Rectangle 17"/>
          <p:cNvSpPr/>
          <p:nvPr/>
        </p:nvSpPr>
        <p:spPr>
          <a:xfrm>
            <a:off x="1716328"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9" name="Rectangle 18"/>
          <p:cNvSpPr/>
          <p:nvPr/>
        </p:nvSpPr>
        <p:spPr>
          <a:xfrm>
            <a:off x="1716328" y="1426463"/>
            <a:ext cx="1204264" cy="32004"/>
          </a:xfrm>
          <a:prstGeom prst="rect">
            <a:avLst/>
          </a:prstGeom>
          <a:solidFill>
            <a:srgbClr val="2A78D6"/>
          </a:solidFill>
          <a:ln>
            <a:noFill/>
          </a:ln>
        </p:spPr>
        <p:txBody>
          <a:bodyPr rtlCol="0" anchor="ctr"/>
          <a:lstStyle/>
          <a:p>
            <a:pPr algn="ctr"/>
          </a:p>
        </p:txBody>
      </p:sp>
      <p:sp>
        <p:nvSpPr>
          <p:cNvPr id="20" name="TextBox 19"/>
          <p:cNvSpPr txBox="1"/>
          <p:nvPr/>
        </p:nvSpPr>
        <p:spPr>
          <a:xfrm>
            <a:off x="1762048" y="1481327"/>
            <a:ext cx="872566" cy="164592"/>
          </a:xfrm>
          <a:prstGeom prst="rect">
            <a:avLst/>
          </a:prstGeom>
          <a:noFill/>
        </p:spPr>
        <p:txBody>
          <a:bodyPr wrap="none" anchor="t" lIns="0" tIns="0" rIns="0" bIns="0">
            <a:noAutofit/>
          </a:bodyPr>
          <a:lstStyle/>
          <a:p>
            <a:pPr algn="l"/>
            <a:r>
              <a:rPr sz="540" b="1">
                <a:solidFill>
                  <a:srgbClr val="0B0B0B"/>
                </a:solidFill>
                <a:latin typeface="Roboto"/>
              </a:rPr>
              <a:t>Alzheimer vs control</a:t>
            </a:r>
          </a:p>
          <a:p>
            <a:pPr algn="l"/>
            <a:r>
              <a:rPr sz="540" b="1">
                <a:solidFill>
                  <a:srgbClr val="0B0B0B"/>
                </a:solidFill>
                <a:latin typeface="Roboto"/>
              </a:rPr>
              <a:t>(DS004504)</a:t>
            </a:r>
          </a:p>
        </p:txBody>
      </p:sp>
      <p:cxnSp>
        <p:nvCxnSpPr>
          <p:cNvPr id="21" name="Connector 20"/>
          <p:cNvCxnSpPr/>
          <p:nvPr/>
        </p:nvCxnSpPr>
        <p:spPr>
          <a:xfrm>
            <a:off x="1752904" y="2153827"/>
            <a:ext cx="1131113" cy="0"/>
          </a:xfrm>
          <a:prstGeom prst="line">
            <a:avLst/>
          </a:prstGeom>
          <a:ln w="6350">
            <a:solidFill>
              <a:srgbClr val="C3C2B7"/>
            </a:solidFill>
          </a:ln>
        </p:spPr>
      </p:cxnSp>
      <p:cxnSp>
        <p:nvCxnSpPr>
          <p:cNvPr id="22" name="Connector 21"/>
          <p:cNvCxnSpPr/>
          <p:nvPr/>
        </p:nvCxnSpPr>
        <p:spPr>
          <a:xfrm>
            <a:off x="1752904" y="1817494"/>
            <a:ext cx="1131113" cy="0"/>
          </a:xfrm>
          <a:prstGeom prst="line">
            <a:avLst/>
          </a:prstGeom>
          <a:ln w="9525">
            <a:solidFill>
              <a:srgbClr val="C4001D"/>
            </a:solidFill>
            <a:prstDash val="dash"/>
          </a:ln>
        </p:spPr>
      </p:cxnSp>
      <p:sp>
        <p:nvSpPr>
          <p:cNvPr id="23" name="Freeform 22"/>
          <p:cNvSpPr/>
          <p:nvPr/>
        </p:nvSpPr>
        <p:spPr>
          <a:xfrm>
            <a:off x="1855706" y="1686347"/>
            <a:ext cx="934986" cy="502527"/>
          </a:xfrm>
          <a:custGeom>
            <a:avLst/>
            <a:gdLst/>
            <a:ahLst/>
            <a:cxnLst/>
            <a:rect l="l" t="t" r="r" b="b"/>
            <a:pathLst>
              <a:path w="934986" h="502527">
                <a:moveTo>
                  <a:pt x="0" y="206610"/>
                </a:moveTo>
                <a:lnTo>
                  <a:pt x="390829" y="0"/>
                </a:lnTo>
                <a:lnTo>
                  <a:pt x="781657" y="40425"/>
                </a:lnTo>
                <a:lnTo>
                  <a:pt x="934986" y="35052"/>
                </a:lnTo>
                <a:lnTo>
                  <a:pt x="934986" y="35052"/>
                </a:lnTo>
                <a:lnTo>
                  <a:pt x="781657" y="80129"/>
                </a:lnTo>
                <a:lnTo>
                  <a:pt x="390829" y="360792"/>
                </a:lnTo>
                <a:lnTo>
                  <a:pt x="0" y="502527"/>
                </a:lnTo>
                <a:close/>
              </a:path>
            </a:pathLst>
          </a:custGeom>
          <a:solidFill>
            <a:srgbClr val="2A78D6">
              <a:alpha val="12000"/>
            </a:srgbClr>
          </a:solidFill>
          <a:ln>
            <a:noFill/>
          </a:ln>
        </p:spPr>
        <p:txBody>
          <a:bodyPr rtlCol="0" anchor="ctr"/>
          <a:lstStyle/>
          <a:p>
            <a:pPr algn="ctr"/>
          </a:p>
        </p:txBody>
      </p:sp>
      <p:sp>
        <p:nvSpPr>
          <p:cNvPr id="24" name="Freeform 23"/>
          <p:cNvSpPr/>
          <p:nvPr/>
        </p:nvSpPr>
        <p:spPr>
          <a:xfrm>
            <a:off x="1855706" y="1721399"/>
            <a:ext cx="934986" cy="319516"/>
          </a:xfrm>
          <a:custGeom>
            <a:avLst/>
            <a:gdLst/>
            <a:ahLst/>
            <a:cxnLst/>
            <a:rect l="l" t="t" r="r" b="b"/>
            <a:pathLst>
              <a:path w="934986" h="319516">
                <a:moveTo>
                  <a:pt x="0" y="319516"/>
                </a:moveTo>
                <a:lnTo>
                  <a:pt x="390829" y="145344"/>
                </a:lnTo>
                <a:lnTo>
                  <a:pt x="781657" y="25225"/>
                </a:lnTo>
                <a:lnTo>
                  <a:pt x="934986" y="0"/>
                </a:lnTo>
              </a:path>
            </a:pathLst>
          </a:custGeom>
          <a:noFill/>
          <a:ln w="15240">
            <a:solidFill>
              <a:srgbClr val="2A78D6"/>
            </a:solidFill>
          </a:ln>
        </p:spPr>
        <p:txBody>
          <a:bodyPr rtlCol="0" anchor="ctr"/>
          <a:lstStyle/>
          <a:p>
            <a:pPr algn="ctr"/>
          </a:p>
        </p:txBody>
      </p:sp>
      <p:sp>
        <p:nvSpPr>
          <p:cNvPr id="25" name="Oval 24"/>
          <p:cNvSpPr/>
          <p:nvPr/>
        </p:nvSpPr>
        <p:spPr>
          <a:xfrm>
            <a:off x="1837418" y="2022627"/>
            <a:ext cx="36576" cy="36576"/>
          </a:xfrm>
          <a:prstGeom prst="ellipse">
            <a:avLst/>
          </a:prstGeom>
          <a:solidFill>
            <a:srgbClr val="2A78D6"/>
          </a:solidFill>
          <a:ln>
            <a:solidFill>
              <a:srgbClr val="2A78D6"/>
            </a:solidFill>
          </a:ln>
        </p:spPr>
        <p:txBody>
          <a:bodyPr rtlCol="0" anchor="ctr"/>
          <a:lstStyle/>
          <a:p>
            <a:pPr algn="ctr"/>
          </a:p>
        </p:txBody>
      </p:sp>
      <p:sp>
        <p:nvSpPr>
          <p:cNvPr id="26" name="Oval 25"/>
          <p:cNvSpPr/>
          <p:nvPr/>
        </p:nvSpPr>
        <p:spPr>
          <a:xfrm>
            <a:off x="2228247" y="1848455"/>
            <a:ext cx="36576" cy="36576"/>
          </a:xfrm>
          <a:prstGeom prst="ellipse">
            <a:avLst/>
          </a:prstGeom>
          <a:solidFill>
            <a:srgbClr val="2A78D6"/>
          </a:solidFill>
          <a:ln>
            <a:solidFill>
              <a:srgbClr val="2A78D6"/>
            </a:solidFill>
          </a:ln>
        </p:spPr>
        <p:txBody>
          <a:bodyPr rtlCol="0" anchor="ctr"/>
          <a:lstStyle/>
          <a:p>
            <a:pPr algn="ctr"/>
          </a:p>
        </p:txBody>
      </p:sp>
      <p:sp>
        <p:nvSpPr>
          <p:cNvPr id="27" name="Oval 26"/>
          <p:cNvSpPr/>
          <p:nvPr/>
        </p:nvSpPr>
        <p:spPr>
          <a:xfrm>
            <a:off x="2619075" y="1728336"/>
            <a:ext cx="36576" cy="36576"/>
          </a:xfrm>
          <a:prstGeom prst="ellipse">
            <a:avLst/>
          </a:prstGeom>
          <a:solidFill>
            <a:srgbClr val="2A78D6"/>
          </a:solidFill>
          <a:ln>
            <a:solidFill>
              <a:srgbClr val="2A78D6"/>
            </a:solidFill>
          </a:ln>
        </p:spPr>
        <p:txBody>
          <a:bodyPr rtlCol="0" anchor="ctr"/>
          <a:lstStyle/>
          <a:p>
            <a:pPr algn="ctr"/>
          </a:p>
        </p:txBody>
      </p:sp>
      <p:sp>
        <p:nvSpPr>
          <p:cNvPr id="28" name="Oval 27"/>
          <p:cNvSpPr/>
          <p:nvPr/>
        </p:nvSpPr>
        <p:spPr>
          <a:xfrm>
            <a:off x="2772404" y="1703111"/>
            <a:ext cx="36576" cy="36576"/>
          </a:xfrm>
          <a:prstGeom prst="ellipse">
            <a:avLst/>
          </a:prstGeom>
          <a:solidFill>
            <a:srgbClr val="2A78D6"/>
          </a:solidFill>
          <a:ln>
            <a:solidFill>
              <a:srgbClr val="2A78D6"/>
            </a:solidFill>
          </a:ln>
        </p:spPr>
        <p:txBody>
          <a:bodyPr rtlCol="0" anchor="ctr"/>
          <a:lstStyle/>
          <a:p>
            <a:pPr algn="ctr"/>
          </a:p>
        </p:txBody>
      </p:sp>
      <p:sp>
        <p:nvSpPr>
          <p:cNvPr id="29" name="TextBox 28"/>
          <p:cNvSpPr txBox="1"/>
          <p:nvPr/>
        </p:nvSpPr>
        <p:spPr>
          <a:xfrm>
            <a:off x="2712754" y="1601003"/>
            <a:ext cx="171263" cy="88392"/>
          </a:xfrm>
          <a:prstGeom prst="rect">
            <a:avLst/>
          </a:prstGeom>
          <a:noFill/>
        </p:spPr>
        <p:txBody>
          <a:bodyPr wrap="none" anchor="t" lIns="0" tIns="0" rIns="0" bIns="0">
            <a:noAutofit/>
          </a:bodyPr>
          <a:lstStyle/>
          <a:p>
            <a:pPr algn="r"/>
            <a:r>
              <a:rPr sz="580" b="1">
                <a:solidFill>
                  <a:srgbClr val="0B0B0B"/>
                </a:solidFill>
                <a:latin typeface="Roboto"/>
              </a:rPr>
              <a:t>.95</a:t>
            </a:r>
          </a:p>
        </p:txBody>
      </p:sp>
      <p:sp>
        <p:nvSpPr>
          <p:cNvPr id="30" name="TextBox 29"/>
          <p:cNvSpPr txBox="1"/>
          <p:nvPr/>
        </p:nvSpPr>
        <p:spPr>
          <a:xfrm>
            <a:off x="1762048" y="2217115"/>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31" name="Rounded Rectangle 30"/>
          <p:cNvSpPr/>
          <p:nvPr/>
        </p:nvSpPr>
        <p:spPr>
          <a:xfrm>
            <a:off x="2975457"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2" name="Rectangle 31"/>
          <p:cNvSpPr/>
          <p:nvPr/>
        </p:nvSpPr>
        <p:spPr>
          <a:xfrm>
            <a:off x="2975457" y="1426463"/>
            <a:ext cx="1204264" cy="32004"/>
          </a:xfrm>
          <a:prstGeom prst="rect">
            <a:avLst/>
          </a:prstGeom>
          <a:solidFill>
            <a:srgbClr val="2A78D6"/>
          </a:solidFill>
          <a:ln>
            <a:noFill/>
          </a:ln>
        </p:spPr>
        <p:txBody>
          <a:bodyPr rtlCol="0" anchor="ctr"/>
          <a:lstStyle/>
          <a:p>
            <a:pPr algn="ctr"/>
          </a:p>
        </p:txBody>
      </p:sp>
      <p:sp>
        <p:nvSpPr>
          <p:cNvPr id="33" name="TextBox 32"/>
          <p:cNvSpPr txBox="1"/>
          <p:nvPr/>
        </p:nvSpPr>
        <p:spPr>
          <a:xfrm>
            <a:off x="3021177" y="1481327"/>
            <a:ext cx="914365" cy="164592"/>
          </a:xfrm>
          <a:prstGeom prst="rect">
            <a:avLst/>
          </a:prstGeom>
          <a:noFill/>
        </p:spPr>
        <p:txBody>
          <a:bodyPr wrap="none" anchor="t" lIns="0" tIns="0" rIns="0" bIns="0">
            <a:noAutofit/>
          </a:bodyPr>
          <a:lstStyle/>
          <a:p>
            <a:pPr algn="l"/>
            <a:r>
              <a:rPr sz="540" b="1">
                <a:solidFill>
                  <a:srgbClr val="0B0B0B"/>
                </a:solidFill>
                <a:latin typeface="Roboto"/>
              </a:rPr>
              <a:t>Alzheimer vs control,</a:t>
            </a:r>
          </a:p>
          <a:p>
            <a:pPr algn="l"/>
            <a:r>
              <a:rPr sz="540" b="1">
                <a:solidFill>
                  <a:srgbClr val="0B0B0B"/>
                </a:solidFill>
                <a:latin typeface="Roboto"/>
              </a:rPr>
              <a:t>resplit (DS004504)</a:t>
            </a:r>
          </a:p>
        </p:txBody>
      </p:sp>
      <p:cxnSp>
        <p:nvCxnSpPr>
          <p:cNvPr id="34" name="Connector 33"/>
          <p:cNvCxnSpPr/>
          <p:nvPr/>
        </p:nvCxnSpPr>
        <p:spPr>
          <a:xfrm>
            <a:off x="3012033" y="2153827"/>
            <a:ext cx="1131113" cy="0"/>
          </a:xfrm>
          <a:prstGeom prst="line">
            <a:avLst/>
          </a:prstGeom>
          <a:ln w="6350">
            <a:solidFill>
              <a:srgbClr val="C3C2B7"/>
            </a:solidFill>
          </a:ln>
        </p:spPr>
      </p:cxnSp>
      <p:cxnSp>
        <p:nvCxnSpPr>
          <p:cNvPr id="35" name="Connector 34"/>
          <p:cNvCxnSpPr/>
          <p:nvPr/>
        </p:nvCxnSpPr>
        <p:spPr>
          <a:xfrm>
            <a:off x="3012033" y="1817494"/>
            <a:ext cx="1131113" cy="0"/>
          </a:xfrm>
          <a:prstGeom prst="line">
            <a:avLst/>
          </a:prstGeom>
          <a:ln w="9525">
            <a:solidFill>
              <a:srgbClr val="C4001D"/>
            </a:solidFill>
            <a:prstDash val="dash"/>
          </a:ln>
        </p:spPr>
      </p:cxnSp>
      <p:sp>
        <p:nvSpPr>
          <p:cNvPr id="36" name="Freeform 35"/>
          <p:cNvSpPr/>
          <p:nvPr/>
        </p:nvSpPr>
        <p:spPr>
          <a:xfrm>
            <a:off x="3109377" y="1806461"/>
            <a:ext cx="945399" cy="389245"/>
          </a:xfrm>
          <a:custGeom>
            <a:avLst/>
            <a:gdLst/>
            <a:ahLst/>
            <a:cxnLst/>
            <a:rect l="l" t="t" r="r" b="b"/>
            <a:pathLst>
              <a:path w="945399" h="389245">
                <a:moveTo>
                  <a:pt x="0" y="65837"/>
                </a:moveTo>
                <a:lnTo>
                  <a:pt x="370078" y="0"/>
                </a:lnTo>
                <a:lnTo>
                  <a:pt x="740157" y="30286"/>
                </a:lnTo>
                <a:lnTo>
                  <a:pt x="945399" y="9254"/>
                </a:lnTo>
                <a:lnTo>
                  <a:pt x="945399" y="9254"/>
                </a:lnTo>
                <a:lnTo>
                  <a:pt x="740157" y="121687"/>
                </a:lnTo>
                <a:lnTo>
                  <a:pt x="370078" y="389245"/>
                </a:lnTo>
                <a:lnTo>
                  <a:pt x="0" y="347135"/>
                </a:lnTo>
                <a:close/>
              </a:path>
            </a:pathLst>
          </a:custGeom>
          <a:solidFill>
            <a:srgbClr val="2A78D6">
              <a:alpha val="12000"/>
            </a:srgbClr>
          </a:solidFill>
          <a:ln>
            <a:noFill/>
          </a:ln>
        </p:spPr>
        <p:txBody>
          <a:bodyPr rtlCol="0" anchor="ctr"/>
          <a:lstStyle/>
          <a:p>
            <a:pPr algn="ctr"/>
          </a:p>
        </p:txBody>
      </p:sp>
      <p:sp>
        <p:nvSpPr>
          <p:cNvPr id="37" name="Freeform 36"/>
          <p:cNvSpPr/>
          <p:nvPr/>
        </p:nvSpPr>
        <p:spPr>
          <a:xfrm>
            <a:off x="3109377" y="1815715"/>
            <a:ext cx="945399" cy="197232"/>
          </a:xfrm>
          <a:custGeom>
            <a:avLst/>
            <a:gdLst/>
            <a:ahLst/>
            <a:cxnLst/>
            <a:rect l="l" t="t" r="r" b="b"/>
            <a:pathLst>
              <a:path w="945399" h="197232">
                <a:moveTo>
                  <a:pt x="0" y="197232"/>
                </a:moveTo>
                <a:lnTo>
                  <a:pt x="370078" y="185368"/>
                </a:lnTo>
                <a:lnTo>
                  <a:pt x="740157" y="66732"/>
                </a:lnTo>
                <a:lnTo>
                  <a:pt x="945399" y="0"/>
                </a:lnTo>
              </a:path>
            </a:pathLst>
          </a:custGeom>
          <a:noFill/>
          <a:ln w="15240">
            <a:solidFill>
              <a:srgbClr val="2A78D6"/>
            </a:solidFill>
          </a:ln>
        </p:spPr>
        <p:txBody>
          <a:bodyPr rtlCol="0" anchor="ctr"/>
          <a:lstStyle/>
          <a:p>
            <a:pPr algn="ctr"/>
          </a:p>
        </p:txBody>
      </p:sp>
      <p:sp>
        <p:nvSpPr>
          <p:cNvPr id="38" name="Oval 37"/>
          <p:cNvSpPr/>
          <p:nvPr/>
        </p:nvSpPr>
        <p:spPr>
          <a:xfrm>
            <a:off x="3091089" y="1994659"/>
            <a:ext cx="36576" cy="36576"/>
          </a:xfrm>
          <a:prstGeom prst="ellipse">
            <a:avLst/>
          </a:prstGeom>
          <a:solidFill>
            <a:srgbClr val="2A78D6"/>
          </a:solidFill>
          <a:ln>
            <a:solidFill>
              <a:srgbClr val="2A78D6"/>
            </a:solidFill>
          </a:ln>
        </p:spPr>
        <p:txBody>
          <a:bodyPr rtlCol="0" anchor="ctr"/>
          <a:lstStyle/>
          <a:p>
            <a:pPr algn="ctr"/>
          </a:p>
        </p:txBody>
      </p:sp>
      <p:sp>
        <p:nvSpPr>
          <p:cNvPr id="39" name="Oval 38"/>
          <p:cNvSpPr/>
          <p:nvPr/>
        </p:nvSpPr>
        <p:spPr>
          <a:xfrm>
            <a:off x="3461167" y="1982795"/>
            <a:ext cx="36576" cy="36576"/>
          </a:xfrm>
          <a:prstGeom prst="ellipse">
            <a:avLst/>
          </a:prstGeom>
          <a:solidFill>
            <a:srgbClr val="2A78D6"/>
          </a:solidFill>
          <a:ln>
            <a:solidFill>
              <a:srgbClr val="2A78D6"/>
            </a:solidFill>
          </a:ln>
        </p:spPr>
        <p:txBody>
          <a:bodyPr rtlCol="0" anchor="ctr"/>
          <a:lstStyle/>
          <a:p>
            <a:pPr algn="ctr"/>
          </a:p>
        </p:txBody>
      </p:sp>
      <p:sp>
        <p:nvSpPr>
          <p:cNvPr id="40" name="Oval 39"/>
          <p:cNvSpPr/>
          <p:nvPr/>
        </p:nvSpPr>
        <p:spPr>
          <a:xfrm>
            <a:off x="3831246" y="1864159"/>
            <a:ext cx="36576" cy="36576"/>
          </a:xfrm>
          <a:prstGeom prst="ellipse">
            <a:avLst/>
          </a:prstGeom>
          <a:solidFill>
            <a:srgbClr val="2A78D6"/>
          </a:solidFill>
          <a:ln>
            <a:solidFill>
              <a:srgbClr val="2A78D6"/>
            </a:solidFill>
          </a:ln>
        </p:spPr>
        <p:txBody>
          <a:bodyPr rtlCol="0" anchor="ctr"/>
          <a:lstStyle/>
          <a:p>
            <a:pPr algn="ctr"/>
          </a:p>
        </p:txBody>
      </p:sp>
      <p:sp>
        <p:nvSpPr>
          <p:cNvPr id="41" name="Oval 40"/>
          <p:cNvSpPr/>
          <p:nvPr/>
        </p:nvSpPr>
        <p:spPr>
          <a:xfrm>
            <a:off x="4036488" y="1797427"/>
            <a:ext cx="36576" cy="36576"/>
          </a:xfrm>
          <a:prstGeom prst="ellipse">
            <a:avLst/>
          </a:prstGeom>
          <a:solidFill>
            <a:srgbClr val="2A78D6"/>
          </a:solidFill>
          <a:ln>
            <a:solidFill>
              <a:srgbClr val="2A78D6"/>
            </a:solidFill>
          </a:ln>
        </p:spPr>
        <p:txBody>
          <a:bodyPr rtlCol="0" anchor="ctr"/>
          <a:lstStyle/>
          <a:p>
            <a:pPr algn="ctr"/>
          </a:p>
        </p:txBody>
      </p:sp>
      <p:sp>
        <p:nvSpPr>
          <p:cNvPr id="42" name="TextBox 41"/>
          <p:cNvSpPr txBox="1"/>
          <p:nvPr/>
        </p:nvSpPr>
        <p:spPr>
          <a:xfrm>
            <a:off x="3971883" y="1695319"/>
            <a:ext cx="171263" cy="88392"/>
          </a:xfrm>
          <a:prstGeom prst="rect">
            <a:avLst/>
          </a:prstGeom>
          <a:noFill/>
        </p:spPr>
        <p:txBody>
          <a:bodyPr wrap="none" anchor="t" lIns="0" tIns="0" rIns="0" bIns="0">
            <a:noAutofit/>
          </a:bodyPr>
          <a:lstStyle/>
          <a:p>
            <a:pPr algn="r"/>
            <a:r>
              <a:rPr sz="580" b="1">
                <a:solidFill>
                  <a:srgbClr val="0B0B0B"/>
                </a:solidFill>
                <a:latin typeface="Roboto"/>
              </a:rPr>
              <a:t>.85</a:t>
            </a:r>
          </a:p>
        </p:txBody>
      </p:sp>
      <p:sp>
        <p:nvSpPr>
          <p:cNvPr id="43" name="TextBox 42"/>
          <p:cNvSpPr txBox="1"/>
          <p:nvPr/>
        </p:nvSpPr>
        <p:spPr>
          <a:xfrm>
            <a:off x="3021177" y="2217115"/>
            <a:ext cx="330047" cy="76200"/>
          </a:xfrm>
          <a:prstGeom prst="rect">
            <a:avLst/>
          </a:prstGeom>
          <a:noFill/>
        </p:spPr>
        <p:txBody>
          <a:bodyPr wrap="none" anchor="t" lIns="0" tIns="0" rIns="0" bIns="0">
            <a:noAutofit/>
          </a:bodyPr>
          <a:lstStyle/>
          <a:p>
            <a:pPr algn="l"/>
            <a:r>
              <a:rPr sz="500" b="0">
                <a:solidFill>
                  <a:srgbClr val="898781"/>
                </a:solidFill>
                <a:latin typeface="Roboto"/>
              </a:rPr>
              <a:t>N = 18 †</a:t>
            </a:r>
          </a:p>
        </p:txBody>
      </p:sp>
      <p:sp>
        <p:nvSpPr>
          <p:cNvPr id="44" name="Rounded Rectangle 43"/>
          <p:cNvSpPr/>
          <p:nvPr/>
        </p:nvSpPr>
        <p:spPr>
          <a:xfrm>
            <a:off x="4234586"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5" name="Rectangle 44"/>
          <p:cNvSpPr/>
          <p:nvPr/>
        </p:nvSpPr>
        <p:spPr>
          <a:xfrm>
            <a:off x="4234586" y="1426463"/>
            <a:ext cx="1204264" cy="32004"/>
          </a:xfrm>
          <a:prstGeom prst="rect">
            <a:avLst/>
          </a:prstGeom>
          <a:solidFill>
            <a:srgbClr val="2A78D6"/>
          </a:solidFill>
          <a:ln>
            <a:noFill/>
          </a:ln>
        </p:spPr>
        <p:txBody>
          <a:bodyPr rtlCol="0" anchor="ctr"/>
          <a:lstStyle/>
          <a:p>
            <a:pPr algn="ctr"/>
          </a:p>
        </p:txBody>
      </p:sp>
      <p:sp>
        <p:nvSpPr>
          <p:cNvPr id="46" name="TextBox 45"/>
          <p:cNvSpPr txBox="1"/>
          <p:nvPr/>
        </p:nvSpPr>
        <p:spPr>
          <a:xfrm>
            <a:off x="4280306" y="1481327"/>
            <a:ext cx="1206962" cy="82296"/>
          </a:xfrm>
          <a:prstGeom prst="rect">
            <a:avLst/>
          </a:prstGeom>
          <a:noFill/>
        </p:spPr>
        <p:txBody>
          <a:bodyPr wrap="none" anchor="t" lIns="0" tIns="0" rIns="0" bIns="0">
            <a:noAutofit/>
          </a:bodyPr>
          <a:lstStyle/>
          <a:p>
            <a:pPr algn="l"/>
            <a:r>
              <a:rPr sz="540" b="1">
                <a:solidFill>
                  <a:srgbClr val="0B0B0B"/>
                </a:solidFill>
                <a:latin typeface="Roboto"/>
              </a:rPr>
              <a:t>Dementia vs control (CAUEEG)</a:t>
            </a:r>
          </a:p>
        </p:txBody>
      </p:sp>
      <p:cxnSp>
        <p:nvCxnSpPr>
          <p:cNvPr id="47" name="Connector 46"/>
          <p:cNvCxnSpPr/>
          <p:nvPr/>
        </p:nvCxnSpPr>
        <p:spPr>
          <a:xfrm>
            <a:off x="4271162" y="2153827"/>
            <a:ext cx="1131113" cy="0"/>
          </a:xfrm>
          <a:prstGeom prst="line">
            <a:avLst/>
          </a:prstGeom>
          <a:ln w="6350">
            <a:solidFill>
              <a:srgbClr val="C3C2B7"/>
            </a:solidFill>
          </a:ln>
        </p:spPr>
      </p:cxnSp>
      <p:cxnSp>
        <p:nvCxnSpPr>
          <p:cNvPr id="48" name="Connector 47"/>
          <p:cNvCxnSpPr/>
          <p:nvPr/>
        </p:nvCxnSpPr>
        <p:spPr>
          <a:xfrm>
            <a:off x="4271162" y="1817494"/>
            <a:ext cx="1131113" cy="0"/>
          </a:xfrm>
          <a:prstGeom prst="line">
            <a:avLst/>
          </a:prstGeom>
          <a:ln w="9525">
            <a:solidFill>
              <a:srgbClr val="C4001D"/>
            </a:solidFill>
            <a:prstDash val="dash"/>
          </a:ln>
        </p:spPr>
      </p:cxnSp>
      <p:sp>
        <p:nvSpPr>
          <p:cNvPr id="49" name="Freeform 48"/>
          <p:cNvSpPr/>
          <p:nvPr/>
        </p:nvSpPr>
        <p:spPr>
          <a:xfrm>
            <a:off x="4336449" y="1779734"/>
            <a:ext cx="1006557" cy="305058"/>
          </a:xfrm>
          <a:custGeom>
            <a:avLst/>
            <a:gdLst/>
            <a:ahLst/>
            <a:cxnLst/>
            <a:rect l="l" t="t" r="r" b="b"/>
            <a:pathLst>
              <a:path w="1006557" h="305058">
                <a:moveTo>
                  <a:pt x="0" y="126255"/>
                </a:moveTo>
                <a:lnTo>
                  <a:pt x="248209" y="84760"/>
                </a:lnTo>
                <a:lnTo>
                  <a:pt x="496418" y="29344"/>
                </a:lnTo>
                <a:lnTo>
                  <a:pt x="744626" y="25594"/>
                </a:lnTo>
                <a:lnTo>
                  <a:pt x="1006557" y="0"/>
                </a:lnTo>
                <a:lnTo>
                  <a:pt x="1006557" y="83098"/>
                </a:lnTo>
                <a:lnTo>
                  <a:pt x="744626" y="151188"/>
                </a:lnTo>
                <a:lnTo>
                  <a:pt x="496418" y="175221"/>
                </a:lnTo>
                <a:lnTo>
                  <a:pt x="248209" y="236107"/>
                </a:lnTo>
                <a:lnTo>
                  <a:pt x="0" y="305058"/>
                </a:lnTo>
                <a:close/>
              </a:path>
            </a:pathLst>
          </a:custGeom>
          <a:solidFill>
            <a:srgbClr val="2A78D6">
              <a:alpha val="12000"/>
            </a:srgbClr>
          </a:solidFill>
          <a:ln>
            <a:noFill/>
          </a:ln>
        </p:spPr>
        <p:txBody>
          <a:bodyPr rtlCol="0" anchor="ctr"/>
          <a:lstStyle/>
          <a:p>
            <a:pPr algn="ctr"/>
          </a:p>
        </p:txBody>
      </p:sp>
      <p:sp>
        <p:nvSpPr>
          <p:cNvPr id="50" name="Freeform 49"/>
          <p:cNvSpPr/>
          <p:nvPr/>
        </p:nvSpPr>
        <p:spPr>
          <a:xfrm>
            <a:off x="4336449" y="1821283"/>
            <a:ext cx="1006557" cy="174108"/>
          </a:xfrm>
          <a:custGeom>
            <a:avLst/>
            <a:gdLst/>
            <a:ahLst/>
            <a:cxnLst/>
            <a:rect l="l" t="t" r="r" b="b"/>
            <a:pathLst>
              <a:path w="1006557" h="174108">
                <a:moveTo>
                  <a:pt x="0" y="174108"/>
                </a:moveTo>
                <a:lnTo>
                  <a:pt x="248209" y="118885"/>
                </a:lnTo>
                <a:lnTo>
                  <a:pt x="496418" y="60734"/>
                </a:lnTo>
                <a:lnTo>
                  <a:pt x="744626" y="46842"/>
                </a:lnTo>
                <a:lnTo>
                  <a:pt x="1006557" y="0"/>
                </a:lnTo>
              </a:path>
            </a:pathLst>
          </a:custGeom>
          <a:noFill/>
          <a:ln w="15240">
            <a:solidFill>
              <a:srgbClr val="2A78D6"/>
            </a:solidFill>
          </a:ln>
        </p:spPr>
        <p:txBody>
          <a:bodyPr rtlCol="0" anchor="ctr"/>
          <a:lstStyle/>
          <a:p>
            <a:pPr algn="ctr"/>
          </a:p>
        </p:txBody>
      </p:sp>
      <p:sp>
        <p:nvSpPr>
          <p:cNvPr id="51" name="Oval 50"/>
          <p:cNvSpPr/>
          <p:nvPr/>
        </p:nvSpPr>
        <p:spPr>
          <a:xfrm>
            <a:off x="4318161" y="1977103"/>
            <a:ext cx="36576" cy="36576"/>
          </a:xfrm>
          <a:prstGeom prst="ellipse">
            <a:avLst/>
          </a:prstGeom>
          <a:solidFill>
            <a:srgbClr val="2A78D6"/>
          </a:solidFill>
          <a:ln>
            <a:solidFill>
              <a:srgbClr val="2A78D6"/>
            </a:solidFill>
          </a:ln>
        </p:spPr>
        <p:txBody>
          <a:bodyPr rtlCol="0" anchor="ctr"/>
          <a:lstStyle/>
          <a:p>
            <a:pPr algn="ctr"/>
          </a:p>
        </p:txBody>
      </p:sp>
      <p:sp>
        <p:nvSpPr>
          <p:cNvPr id="52" name="Oval 51"/>
          <p:cNvSpPr/>
          <p:nvPr/>
        </p:nvSpPr>
        <p:spPr>
          <a:xfrm>
            <a:off x="4566370" y="1921880"/>
            <a:ext cx="36576" cy="36576"/>
          </a:xfrm>
          <a:prstGeom prst="ellipse">
            <a:avLst/>
          </a:prstGeom>
          <a:solidFill>
            <a:srgbClr val="2A78D6"/>
          </a:solidFill>
          <a:ln>
            <a:solidFill>
              <a:srgbClr val="2A78D6"/>
            </a:solidFill>
          </a:ln>
        </p:spPr>
        <p:txBody>
          <a:bodyPr rtlCol="0" anchor="ctr"/>
          <a:lstStyle/>
          <a:p>
            <a:pPr algn="ctr"/>
          </a:p>
        </p:txBody>
      </p:sp>
      <p:sp>
        <p:nvSpPr>
          <p:cNvPr id="53" name="Oval 52"/>
          <p:cNvSpPr/>
          <p:nvPr/>
        </p:nvSpPr>
        <p:spPr>
          <a:xfrm>
            <a:off x="4814579" y="1863729"/>
            <a:ext cx="36576" cy="36576"/>
          </a:xfrm>
          <a:prstGeom prst="ellipse">
            <a:avLst/>
          </a:prstGeom>
          <a:solidFill>
            <a:srgbClr val="2A78D6"/>
          </a:solidFill>
          <a:ln>
            <a:solidFill>
              <a:srgbClr val="2A78D6"/>
            </a:solidFill>
          </a:ln>
        </p:spPr>
        <p:txBody>
          <a:bodyPr rtlCol="0" anchor="ctr"/>
          <a:lstStyle/>
          <a:p>
            <a:pPr algn="ctr"/>
          </a:p>
        </p:txBody>
      </p:sp>
      <p:sp>
        <p:nvSpPr>
          <p:cNvPr id="54" name="Oval 53"/>
          <p:cNvSpPr/>
          <p:nvPr/>
        </p:nvSpPr>
        <p:spPr>
          <a:xfrm>
            <a:off x="5062787" y="1849837"/>
            <a:ext cx="36576" cy="36576"/>
          </a:xfrm>
          <a:prstGeom prst="ellipse">
            <a:avLst/>
          </a:prstGeom>
          <a:solidFill>
            <a:srgbClr val="2A78D6"/>
          </a:solidFill>
          <a:ln>
            <a:solidFill>
              <a:srgbClr val="2A78D6"/>
            </a:solidFill>
          </a:ln>
        </p:spPr>
        <p:txBody>
          <a:bodyPr rtlCol="0" anchor="ctr"/>
          <a:lstStyle/>
          <a:p>
            <a:pPr algn="ctr"/>
          </a:p>
        </p:txBody>
      </p:sp>
      <p:sp>
        <p:nvSpPr>
          <p:cNvPr id="55" name="Oval 54"/>
          <p:cNvSpPr/>
          <p:nvPr/>
        </p:nvSpPr>
        <p:spPr>
          <a:xfrm>
            <a:off x="5324718" y="1802995"/>
            <a:ext cx="36576" cy="36576"/>
          </a:xfrm>
          <a:prstGeom prst="ellipse">
            <a:avLst/>
          </a:prstGeom>
          <a:solidFill>
            <a:srgbClr val="2A78D6"/>
          </a:solidFill>
          <a:ln>
            <a:solidFill>
              <a:srgbClr val="2A78D6"/>
            </a:solidFill>
          </a:ln>
        </p:spPr>
        <p:txBody>
          <a:bodyPr rtlCol="0" anchor="ctr"/>
          <a:lstStyle/>
          <a:p>
            <a:pPr algn="ctr"/>
          </a:p>
        </p:txBody>
      </p:sp>
      <p:sp>
        <p:nvSpPr>
          <p:cNvPr id="56" name="TextBox 55"/>
          <p:cNvSpPr txBox="1"/>
          <p:nvPr/>
        </p:nvSpPr>
        <p:spPr>
          <a:xfrm>
            <a:off x="5231011" y="1700887"/>
            <a:ext cx="171263" cy="88392"/>
          </a:xfrm>
          <a:prstGeom prst="rect">
            <a:avLst/>
          </a:prstGeom>
          <a:noFill/>
        </p:spPr>
        <p:txBody>
          <a:bodyPr wrap="none" anchor="t" lIns="0" tIns="0" rIns="0" bIns="0">
            <a:noAutofit/>
          </a:bodyPr>
          <a:lstStyle/>
          <a:p>
            <a:pPr algn="r"/>
            <a:r>
              <a:rPr sz="580" b="1">
                <a:solidFill>
                  <a:srgbClr val="0B0B0B"/>
                </a:solidFill>
                <a:latin typeface="Roboto"/>
              </a:rPr>
              <a:t>.85</a:t>
            </a:r>
          </a:p>
        </p:txBody>
      </p:sp>
      <p:sp>
        <p:nvSpPr>
          <p:cNvPr id="57" name="TextBox 56"/>
          <p:cNvSpPr txBox="1"/>
          <p:nvPr/>
        </p:nvSpPr>
        <p:spPr>
          <a:xfrm>
            <a:off x="4280306" y="2217115"/>
            <a:ext cx="256679" cy="76200"/>
          </a:xfrm>
          <a:prstGeom prst="rect">
            <a:avLst/>
          </a:prstGeom>
          <a:noFill/>
        </p:spPr>
        <p:txBody>
          <a:bodyPr wrap="none" anchor="t" lIns="0" tIns="0" rIns="0" bIns="0">
            <a:noAutofit/>
          </a:bodyPr>
          <a:lstStyle/>
          <a:p>
            <a:pPr algn="l"/>
            <a:r>
              <a:rPr sz="500" b="0">
                <a:solidFill>
                  <a:srgbClr val="898781"/>
                </a:solidFill>
                <a:latin typeface="Roboto"/>
              </a:rPr>
              <a:t>N = 58</a:t>
            </a:r>
          </a:p>
        </p:txBody>
      </p:sp>
      <p:sp>
        <p:nvSpPr>
          <p:cNvPr id="58" name="Rounded Rectangle 57"/>
          <p:cNvSpPr/>
          <p:nvPr/>
        </p:nvSpPr>
        <p:spPr>
          <a:xfrm>
            <a:off x="5493715"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9" name="Rectangle 58"/>
          <p:cNvSpPr/>
          <p:nvPr/>
        </p:nvSpPr>
        <p:spPr>
          <a:xfrm>
            <a:off x="5493715" y="1426463"/>
            <a:ext cx="1204264" cy="32004"/>
          </a:xfrm>
          <a:prstGeom prst="rect">
            <a:avLst/>
          </a:prstGeom>
          <a:solidFill>
            <a:srgbClr val="2A78D6"/>
          </a:solidFill>
          <a:ln>
            <a:noFill/>
          </a:ln>
        </p:spPr>
        <p:txBody>
          <a:bodyPr rtlCol="0" anchor="ctr"/>
          <a:lstStyle/>
          <a:p>
            <a:pPr algn="ctr"/>
          </a:p>
        </p:txBody>
      </p:sp>
      <p:sp>
        <p:nvSpPr>
          <p:cNvPr id="60" name="TextBox 59"/>
          <p:cNvSpPr txBox="1"/>
          <p:nvPr/>
        </p:nvSpPr>
        <p:spPr>
          <a:xfrm>
            <a:off x="5539435" y="1481327"/>
            <a:ext cx="997964" cy="82296"/>
          </a:xfrm>
          <a:prstGeom prst="rect">
            <a:avLst/>
          </a:prstGeom>
          <a:noFill/>
        </p:spPr>
        <p:txBody>
          <a:bodyPr wrap="none" anchor="t" lIns="0" tIns="0" rIns="0" bIns="0">
            <a:noAutofit/>
          </a:bodyPr>
          <a:lstStyle/>
          <a:p>
            <a:pPr algn="l"/>
            <a:r>
              <a:rPr sz="540" b="1">
                <a:solidFill>
                  <a:srgbClr val="0B0B0B"/>
                </a:solidFill>
                <a:latin typeface="Roboto"/>
              </a:rPr>
              <a:t>MCI vs control (CAUEEG)</a:t>
            </a:r>
          </a:p>
        </p:txBody>
      </p:sp>
      <p:cxnSp>
        <p:nvCxnSpPr>
          <p:cNvPr id="61" name="Connector 60"/>
          <p:cNvCxnSpPr/>
          <p:nvPr/>
        </p:nvCxnSpPr>
        <p:spPr>
          <a:xfrm>
            <a:off x="5530291" y="2153827"/>
            <a:ext cx="1131113" cy="0"/>
          </a:xfrm>
          <a:prstGeom prst="line">
            <a:avLst/>
          </a:prstGeom>
          <a:ln w="6350">
            <a:solidFill>
              <a:srgbClr val="C3C2B7"/>
            </a:solidFill>
          </a:ln>
        </p:spPr>
      </p:cxnSp>
      <p:cxnSp>
        <p:nvCxnSpPr>
          <p:cNvPr id="62" name="Connector 61"/>
          <p:cNvCxnSpPr/>
          <p:nvPr/>
        </p:nvCxnSpPr>
        <p:spPr>
          <a:xfrm>
            <a:off x="5530291" y="1817494"/>
            <a:ext cx="1131113" cy="0"/>
          </a:xfrm>
          <a:prstGeom prst="line">
            <a:avLst/>
          </a:prstGeom>
          <a:ln w="9525">
            <a:solidFill>
              <a:srgbClr val="C4001D"/>
            </a:solidFill>
            <a:prstDash val="dash"/>
          </a:ln>
        </p:spPr>
      </p:cxnSp>
      <p:sp>
        <p:nvSpPr>
          <p:cNvPr id="63" name="Freeform 62"/>
          <p:cNvSpPr/>
          <p:nvPr/>
        </p:nvSpPr>
        <p:spPr>
          <a:xfrm>
            <a:off x="5593056" y="1940613"/>
            <a:ext cx="1011368" cy="248052"/>
          </a:xfrm>
          <a:custGeom>
            <a:avLst/>
            <a:gdLst/>
            <a:ahLst/>
            <a:cxnLst/>
            <a:rect l="l" t="t" r="r" b="b"/>
            <a:pathLst>
              <a:path w="1011368" h="248052">
                <a:moveTo>
                  <a:pt x="0" y="29128"/>
                </a:moveTo>
                <a:lnTo>
                  <a:pt x="238620" y="0"/>
                </a:lnTo>
                <a:lnTo>
                  <a:pt x="477240" y="9867"/>
                </a:lnTo>
                <a:lnTo>
                  <a:pt x="715860" y="41401"/>
                </a:lnTo>
                <a:lnTo>
                  <a:pt x="954480" y="68809"/>
                </a:lnTo>
                <a:lnTo>
                  <a:pt x="1011368" y="95498"/>
                </a:lnTo>
                <a:lnTo>
                  <a:pt x="1011368" y="95498"/>
                </a:lnTo>
                <a:lnTo>
                  <a:pt x="954480" y="113177"/>
                </a:lnTo>
                <a:lnTo>
                  <a:pt x="715860" y="116561"/>
                </a:lnTo>
                <a:lnTo>
                  <a:pt x="477240" y="209356"/>
                </a:lnTo>
                <a:lnTo>
                  <a:pt x="238620" y="248052"/>
                </a:lnTo>
                <a:lnTo>
                  <a:pt x="0" y="226131"/>
                </a:lnTo>
                <a:close/>
              </a:path>
            </a:pathLst>
          </a:custGeom>
          <a:solidFill>
            <a:srgbClr val="2A78D6">
              <a:alpha val="12000"/>
            </a:srgbClr>
          </a:solidFill>
          <a:ln>
            <a:noFill/>
          </a:ln>
        </p:spPr>
        <p:txBody>
          <a:bodyPr rtlCol="0" anchor="ctr"/>
          <a:lstStyle/>
          <a:p>
            <a:pPr algn="ctr"/>
          </a:p>
        </p:txBody>
      </p:sp>
      <p:sp>
        <p:nvSpPr>
          <p:cNvPr id="64" name="Freeform 63"/>
          <p:cNvSpPr/>
          <p:nvPr/>
        </p:nvSpPr>
        <p:spPr>
          <a:xfrm>
            <a:off x="5593056" y="2019594"/>
            <a:ext cx="1011368" cy="48648"/>
          </a:xfrm>
          <a:custGeom>
            <a:avLst/>
            <a:gdLst/>
            <a:ahLst/>
            <a:cxnLst/>
            <a:rect l="l" t="t" r="r" b="b"/>
            <a:pathLst>
              <a:path w="1011368" h="48648">
                <a:moveTo>
                  <a:pt x="0" y="48648"/>
                </a:moveTo>
                <a:lnTo>
                  <a:pt x="238620" y="45045"/>
                </a:lnTo>
                <a:lnTo>
                  <a:pt x="477240" y="30631"/>
                </a:lnTo>
                <a:lnTo>
                  <a:pt x="715860" y="0"/>
                </a:lnTo>
                <a:lnTo>
                  <a:pt x="954480" y="12012"/>
                </a:lnTo>
                <a:lnTo>
                  <a:pt x="1011368" y="16517"/>
                </a:lnTo>
              </a:path>
            </a:pathLst>
          </a:custGeom>
          <a:noFill/>
          <a:ln w="15240">
            <a:solidFill>
              <a:srgbClr val="2A78D6"/>
            </a:solidFill>
          </a:ln>
        </p:spPr>
        <p:txBody>
          <a:bodyPr rtlCol="0" anchor="ctr"/>
          <a:lstStyle/>
          <a:p>
            <a:pPr algn="ctr"/>
          </a:p>
        </p:txBody>
      </p:sp>
      <p:sp>
        <p:nvSpPr>
          <p:cNvPr id="65" name="Oval 64"/>
          <p:cNvSpPr/>
          <p:nvPr/>
        </p:nvSpPr>
        <p:spPr>
          <a:xfrm>
            <a:off x="5574768" y="2049954"/>
            <a:ext cx="36576" cy="36576"/>
          </a:xfrm>
          <a:prstGeom prst="ellipse">
            <a:avLst/>
          </a:prstGeom>
          <a:solidFill>
            <a:srgbClr val="2A78D6"/>
          </a:solidFill>
          <a:ln>
            <a:solidFill>
              <a:srgbClr val="2A78D6"/>
            </a:solidFill>
          </a:ln>
        </p:spPr>
        <p:txBody>
          <a:bodyPr rtlCol="0" anchor="ctr"/>
          <a:lstStyle/>
          <a:p>
            <a:pPr algn="ctr"/>
          </a:p>
        </p:txBody>
      </p:sp>
      <p:sp>
        <p:nvSpPr>
          <p:cNvPr id="66" name="Oval 65"/>
          <p:cNvSpPr/>
          <p:nvPr/>
        </p:nvSpPr>
        <p:spPr>
          <a:xfrm>
            <a:off x="5813388" y="2046351"/>
            <a:ext cx="36576" cy="36576"/>
          </a:xfrm>
          <a:prstGeom prst="ellipse">
            <a:avLst/>
          </a:prstGeom>
          <a:solidFill>
            <a:srgbClr val="2A78D6"/>
          </a:solidFill>
          <a:ln>
            <a:solidFill>
              <a:srgbClr val="2A78D6"/>
            </a:solidFill>
          </a:ln>
        </p:spPr>
        <p:txBody>
          <a:bodyPr rtlCol="0" anchor="ctr"/>
          <a:lstStyle/>
          <a:p>
            <a:pPr algn="ctr"/>
          </a:p>
        </p:txBody>
      </p:sp>
      <p:sp>
        <p:nvSpPr>
          <p:cNvPr id="67" name="Oval 66"/>
          <p:cNvSpPr/>
          <p:nvPr/>
        </p:nvSpPr>
        <p:spPr>
          <a:xfrm>
            <a:off x="6052008" y="2031937"/>
            <a:ext cx="36576" cy="36576"/>
          </a:xfrm>
          <a:prstGeom prst="ellipse">
            <a:avLst/>
          </a:prstGeom>
          <a:solidFill>
            <a:srgbClr val="2A78D6"/>
          </a:solidFill>
          <a:ln>
            <a:solidFill>
              <a:srgbClr val="2A78D6"/>
            </a:solidFill>
          </a:ln>
        </p:spPr>
        <p:txBody>
          <a:bodyPr rtlCol="0" anchor="ctr"/>
          <a:lstStyle/>
          <a:p>
            <a:pPr algn="ctr"/>
          </a:p>
        </p:txBody>
      </p:sp>
      <p:sp>
        <p:nvSpPr>
          <p:cNvPr id="68" name="Oval 67"/>
          <p:cNvSpPr/>
          <p:nvPr/>
        </p:nvSpPr>
        <p:spPr>
          <a:xfrm>
            <a:off x="6290628" y="2001306"/>
            <a:ext cx="36576" cy="36576"/>
          </a:xfrm>
          <a:prstGeom prst="ellipse">
            <a:avLst/>
          </a:prstGeom>
          <a:solidFill>
            <a:srgbClr val="2A78D6"/>
          </a:solidFill>
          <a:ln>
            <a:solidFill>
              <a:srgbClr val="2A78D6"/>
            </a:solidFill>
          </a:ln>
        </p:spPr>
        <p:txBody>
          <a:bodyPr rtlCol="0" anchor="ctr"/>
          <a:lstStyle/>
          <a:p>
            <a:pPr algn="ctr"/>
          </a:p>
        </p:txBody>
      </p:sp>
      <p:sp>
        <p:nvSpPr>
          <p:cNvPr id="69" name="Oval 68"/>
          <p:cNvSpPr/>
          <p:nvPr/>
        </p:nvSpPr>
        <p:spPr>
          <a:xfrm>
            <a:off x="6529248" y="2013318"/>
            <a:ext cx="36576" cy="36576"/>
          </a:xfrm>
          <a:prstGeom prst="ellipse">
            <a:avLst/>
          </a:prstGeom>
          <a:solidFill>
            <a:srgbClr val="2A78D6"/>
          </a:solidFill>
          <a:ln>
            <a:solidFill>
              <a:srgbClr val="2A78D6"/>
            </a:solidFill>
          </a:ln>
        </p:spPr>
        <p:txBody>
          <a:bodyPr rtlCol="0" anchor="ctr"/>
          <a:lstStyle/>
          <a:p>
            <a:pPr algn="ctr"/>
          </a:p>
        </p:txBody>
      </p:sp>
      <p:sp>
        <p:nvSpPr>
          <p:cNvPr id="70" name="Oval 69"/>
          <p:cNvSpPr/>
          <p:nvPr/>
        </p:nvSpPr>
        <p:spPr>
          <a:xfrm>
            <a:off x="6586136" y="2017823"/>
            <a:ext cx="36576" cy="36576"/>
          </a:xfrm>
          <a:prstGeom prst="ellipse">
            <a:avLst/>
          </a:prstGeom>
          <a:solidFill>
            <a:srgbClr val="2A78D6"/>
          </a:solidFill>
          <a:ln>
            <a:solidFill>
              <a:srgbClr val="2A78D6"/>
            </a:solidFill>
          </a:ln>
        </p:spPr>
        <p:txBody>
          <a:bodyPr rtlCol="0" anchor="ctr"/>
          <a:lstStyle/>
          <a:p>
            <a:pPr algn="ctr"/>
          </a:p>
        </p:txBody>
      </p:sp>
      <p:sp>
        <p:nvSpPr>
          <p:cNvPr id="71" name="TextBox 70"/>
          <p:cNvSpPr txBox="1"/>
          <p:nvPr/>
        </p:nvSpPr>
        <p:spPr>
          <a:xfrm>
            <a:off x="6490140" y="1915715"/>
            <a:ext cx="171263" cy="88392"/>
          </a:xfrm>
          <a:prstGeom prst="rect">
            <a:avLst/>
          </a:prstGeom>
          <a:noFill/>
        </p:spPr>
        <p:txBody>
          <a:bodyPr wrap="none" anchor="t" lIns="0" tIns="0" rIns="0" bIns="0">
            <a:noAutofit/>
          </a:bodyPr>
          <a:lstStyle/>
          <a:p>
            <a:pPr algn="r"/>
            <a:r>
              <a:rPr sz="580" b="1">
                <a:solidFill>
                  <a:srgbClr val="0B0B0B"/>
                </a:solidFill>
                <a:latin typeface="Roboto"/>
              </a:rPr>
              <a:t>.62</a:t>
            </a:r>
          </a:p>
        </p:txBody>
      </p:sp>
      <p:sp>
        <p:nvSpPr>
          <p:cNvPr id="72" name="TextBox 71"/>
          <p:cNvSpPr txBox="1"/>
          <p:nvPr/>
        </p:nvSpPr>
        <p:spPr>
          <a:xfrm>
            <a:off x="5539435" y="2217115"/>
            <a:ext cx="256679" cy="76200"/>
          </a:xfrm>
          <a:prstGeom prst="rect">
            <a:avLst/>
          </a:prstGeom>
          <a:noFill/>
        </p:spPr>
        <p:txBody>
          <a:bodyPr wrap="none" anchor="t" lIns="0" tIns="0" rIns="0" bIns="0">
            <a:noAutofit/>
          </a:bodyPr>
          <a:lstStyle/>
          <a:p>
            <a:pPr algn="l"/>
            <a:r>
              <a:rPr sz="500" b="0">
                <a:solidFill>
                  <a:srgbClr val="898781"/>
                </a:solidFill>
                <a:latin typeface="Roboto"/>
              </a:rPr>
              <a:t>N = 40</a:t>
            </a:r>
          </a:p>
        </p:txBody>
      </p:sp>
      <p:sp>
        <p:nvSpPr>
          <p:cNvPr id="73" name="Rounded Rectangle 72"/>
          <p:cNvSpPr/>
          <p:nvPr/>
        </p:nvSpPr>
        <p:spPr>
          <a:xfrm>
            <a:off x="6752844"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74" name="Rectangle 73"/>
          <p:cNvSpPr/>
          <p:nvPr/>
        </p:nvSpPr>
        <p:spPr>
          <a:xfrm>
            <a:off x="6752844" y="1426463"/>
            <a:ext cx="1204264" cy="32004"/>
          </a:xfrm>
          <a:prstGeom prst="rect">
            <a:avLst/>
          </a:prstGeom>
          <a:solidFill>
            <a:srgbClr val="2A78D6"/>
          </a:solidFill>
          <a:ln>
            <a:noFill/>
          </a:ln>
        </p:spPr>
        <p:txBody>
          <a:bodyPr rtlCol="0" anchor="ctr"/>
          <a:lstStyle/>
          <a:p>
            <a:pPr algn="ctr"/>
          </a:p>
        </p:txBody>
      </p:sp>
      <p:sp>
        <p:nvSpPr>
          <p:cNvPr id="75" name="TextBox 74"/>
          <p:cNvSpPr txBox="1"/>
          <p:nvPr/>
        </p:nvSpPr>
        <p:spPr>
          <a:xfrm>
            <a:off x="6798564" y="1481327"/>
            <a:ext cx="1039764" cy="82296"/>
          </a:xfrm>
          <a:prstGeom prst="rect">
            <a:avLst/>
          </a:prstGeom>
          <a:noFill/>
        </p:spPr>
        <p:txBody>
          <a:bodyPr wrap="none" anchor="t" lIns="0" tIns="0" rIns="0" bIns="0">
            <a:noAutofit/>
          </a:bodyPr>
          <a:lstStyle/>
          <a:p>
            <a:pPr algn="l"/>
            <a:r>
              <a:rPr sz="540" b="1">
                <a:solidFill>
                  <a:srgbClr val="0B0B0B"/>
                </a:solidFill>
                <a:latin typeface="Roboto"/>
              </a:rPr>
              <a:t>Dementia vs MCI (CAUEEG)</a:t>
            </a:r>
          </a:p>
        </p:txBody>
      </p:sp>
      <p:cxnSp>
        <p:nvCxnSpPr>
          <p:cNvPr id="76" name="Connector 75"/>
          <p:cNvCxnSpPr/>
          <p:nvPr/>
        </p:nvCxnSpPr>
        <p:spPr>
          <a:xfrm>
            <a:off x="6789420" y="2153827"/>
            <a:ext cx="1131112" cy="0"/>
          </a:xfrm>
          <a:prstGeom prst="line">
            <a:avLst/>
          </a:prstGeom>
          <a:ln w="6350">
            <a:solidFill>
              <a:srgbClr val="C3C2B7"/>
            </a:solidFill>
          </a:ln>
        </p:spPr>
      </p:cxnSp>
      <p:cxnSp>
        <p:nvCxnSpPr>
          <p:cNvPr id="77" name="Connector 76"/>
          <p:cNvCxnSpPr/>
          <p:nvPr/>
        </p:nvCxnSpPr>
        <p:spPr>
          <a:xfrm>
            <a:off x="6789420" y="1817494"/>
            <a:ext cx="1131112" cy="0"/>
          </a:xfrm>
          <a:prstGeom prst="line">
            <a:avLst/>
          </a:prstGeom>
          <a:ln w="9525">
            <a:solidFill>
              <a:srgbClr val="C4001D"/>
            </a:solidFill>
            <a:prstDash val="dash"/>
          </a:ln>
        </p:spPr>
      </p:cxnSp>
      <p:sp>
        <p:nvSpPr>
          <p:cNvPr id="78" name="Freeform 77"/>
          <p:cNvSpPr/>
          <p:nvPr/>
        </p:nvSpPr>
        <p:spPr>
          <a:xfrm>
            <a:off x="6849792" y="1814702"/>
            <a:ext cx="1015933" cy="387173"/>
          </a:xfrm>
          <a:custGeom>
            <a:avLst/>
            <a:gdLst/>
            <a:ahLst/>
            <a:cxnLst/>
            <a:rect l="l" t="t" r="r" b="b"/>
            <a:pathLst>
              <a:path w="1015933" h="387173">
                <a:moveTo>
                  <a:pt x="0" y="217779"/>
                </a:moveTo>
                <a:lnTo>
                  <a:pt x="229524" y="140437"/>
                </a:lnTo>
                <a:lnTo>
                  <a:pt x="459048" y="153478"/>
                </a:lnTo>
                <a:lnTo>
                  <a:pt x="688571" y="62848"/>
                </a:lnTo>
                <a:lnTo>
                  <a:pt x="918095" y="0"/>
                </a:lnTo>
                <a:lnTo>
                  <a:pt x="1015933" y="79668"/>
                </a:lnTo>
                <a:lnTo>
                  <a:pt x="1015933" y="79668"/>
                </a:lnTo>
                <a:lnTo>
                  <a:pt x="918095" y="301077"/>
                </a:lnTo>
                <a:lnTo>
                  <a:pt x="688571" y="279069"/>
                </a:lnTo>
                <a:lnTo>
                  <a:pt x="459048" y="387173"/>
                </a:lnTo>
                <a:lnTo>
                  <a:pt x="229524" y="367244"/>
                </a:lnTo>
                <a:lnTo>
                  <a:pt x="0" y="387173"/>
                </a:lnTo>
                <a:close/>
              </a:path>
            </a:pathLst>
          </a:custGeom>
          <a:solidFill>
            <a:srgbClr val="2A78D6">
              <a:alpha val="12000"/>
            </a:srgbClr>
          </a:solidFill>
          <a:ln>
            <a:noFill/>
          </a:ln>
        </p:spPr>
        <p:txBody>
          <a:bodyPr rtlCol="0" anchor="ctr"/>
          <a:lstStyle/>
          <a:p>
            <a:pPr algn="ctr"/>
          </a:p>
        </p:txBody>
      </p:sp>
      <p:sp>
        <p:nvSpPr>
          <p:cNvPr id="79" name="Freeform 78"/>
          <p:cNvSpPr/>
          <p:nvPr/>
        </p:nvSpPr>
        <p:spPr>
          <a:xfrm>
            <a:off x="6849792" y="1894370"/>
            <a:ext cx="1015933" cy="269067"/>
          </a:xfrm>
          <a:custGeom>
            <a:avLst/>
            <a:gdLst/>
            <a:ahLst/>
            <a:cxnLst/>
            <a:rect l="l" t="t" r="r" b="b"/>
            <a:pathLst>
              <a:path w="1015933" h="269067">
                <a:moveTo>
                  <a:pt x="0" y="269067"/>
                </a:moveTo>
                <a:lnTo>
                  <a:pt x="229524" y="174173"/>
                </a:lnTo>
                <a:lnTo>
                  <a:pt x="459048" y="190989"/>
                </a:lnTo>
                <a:lnTo>
                  <a:pt x="688571" y="91291"/>
                </a:lnTo>
                <a:lnTo>
                  <a:pt x="918095" y="70870"/>
                </a:lnTo>
                <a:lnTo>
                  <a:pt x="1015933" y="0"/>
                </a:lnTo>
              </a:path>
            </a:pathLst>
          </a:custGeom>
          <a:noFill/>
          <a:ln w="15240">
            <a:solidFill>
              <a:srgbClr val="2A78D6"/>
            </a:solidFill>
          </a:ln>
        </p:spPr>
        <p:txBody>
          <a:bodyPr rtlCol="0" anchor="ctr"/>
          <a:lstStyle/>
          <a:p>
            <a:pPr algn="ctr"/>
          </a:p>
        </p:txBody>
      </p:sp>
      <p:sp>
        <p:nvSpPr>
          <p:cNvPr id="80" name="Oval 79"/>
          <p:cNvSpPr/>
          <p:nvPr/>
        </p:nvSpPr>
        <p:spPr>
          <a:xfrm>
            <a:off x="6831504" y="2145149"/>
            <a:ext cx="36576" cy="36576"/>
          </a:xfrm>
          <a:prstGeom prst="ellipse">
            <a:avLst/>
          </a:prstGeom>
          <a:solidFill>
            <a:srgbClr val="2A78D6"/>
          </a:solidFill>
          <a:ln>
            <a:solidFill>
              <a:srgbClr val="2A78D6"/>
            </a:solidFill>
          </a:ln>
        </p:spPr>
        <p:txBody>
          <a:bodyPr rtlCol="0" anchor="ctr"/>
          <a:lstStyle/>
          <a:p>
            <a:pPr algn="ctr"/>
          </a:p>
        </p:txBody>
      </p:sp>
      <p:sp>
        <p:nvSpPr>
          <p:cNvPr id="81" name="Oval 80"/>
          <p:cNvSpPr/>
          <p:nvPr/>
        </p:nvSpPr>
        <p:spPr>
          <a:xfrm>
            <a:off x="7061028" y="2050255"/>
            <a:ext cx="36576" cy="36576"/>
          </a:xfrm>
          <a:prstGeom prst="ellipse">
            <a:avLst/>
          </a:prstGeom>
          <a:solidFill>
            <a:srgbClr val="2A78D6"/>
          </a:solidFill>
          <a:ln>
            <a:solidFill>
              <a:srgbClr val="2A78D6"/>
            </a:solidFill>
          </a:ln>
        </p:spPr>
        <p:txBody>
          <a:bodyPr rtlCol="0" anchor="ctr"/>
          <a:lstStyle/>
          <a:p>
            <a:pPr algn="ctr"/>
          </a:p>
        </p:txBody>
      </p:sp>
      <p:sp>
        <p:nvSpPr>
          <p:cNvPr id="82" name="Oval 81"/>
          <p:cNvSpPr/>
          <p:nvPr/>
        </p:nvSpPr>
        <p:spPr>
          <a:xfrm>
            <a:off x="7290552" y="2067071"/>
            <a:ext cx="36576" cy="36576"/>
          </a:xfrm>
          <a:prstGeom prst="ellipse">
            <a:avLst/>
          </a:prstGeom>
          <a:solidFill>
            <a:srgbClr val="2A78D6"/>
          </a:solidFill>
          <a:ln>
            <a:solidFill>
              <a:srgbClr val="2A78D6"/>
            </a:solidFill>
          </a:ln>
        </p:spPr>
        <p:txBody>
          <a:bodyPr rtlCol="0" anchor="ctr"/>
          <a:lstStyle/>
          <a:p>
            <a:pPr algn="ctr"/>
          </a:p>
        </p:txBody>
      </p:sp>
      <p:sp>
        <p:nvSpPr>
          <p:cNvPr id="83" name="Oval 82"/>
          <p:cNvSpPr/>
          <p:nvPr/>
        </p:nvSpPr>
        <p:spPr>
          <a:xfrm>
            <a:off x="7520075" y="1967373"/>
            <a:ext cx="36576" cy="36576"/>
          </a:xfrm>
          <a:prstGeom prst="ellipse">
            <a:avLst/>
          </a:prstGeom>
          <a:solidFill>
            <a:srgbClr val="2A78D6"/>
          </a:solidFill>
          <a:ln>
            <a:solidFill>
              <a:srgbClr val="2A78D6"/>
            </a:solidFill>
          </a:ln>
        </p:spPr>
        <p:txBody>
          <a:bodyPr rtlCol="0" anchor="ctr"/>
          <a:lstStyle/>
          <a:p>
            <a:pPr algn="ctr"/>
          </a:p>
        </p:txBody>
      </p:sp>
      <p:sp>
        <p:nvSpPr>
          <p:cNvPr id="84" name="Oval 83"/>
          <p:cNvSpPr/>
          <p:nvPr/>
        </p:nvSpPr>
        <p:spPr>
          <a:xfrm>
            <a:off x="7749599" y="1946952"/>
            <a:ext cx="36576" cy="36576"/>
          </a:xfrm>
          <a:prstGeom prst="ellipse">
            <a:avLst/>
          </a:prstGeom>
          <a:solidFill>
            <a:srgbClr val="2A78D6"/>
          </a:solidFill>
          <a:ln>
            <a:solidFill>
              <a:srgbClr val="2A78D6"/>
            </a:solidFill>
          </a:ln>
        </p:spPr>
        <p:txBody>
          <a:bodyPr rtlCol="0" anchor="ctr"/>
          <a:lstStyle/>
          <a:p>
            <a:pPr algn="ctr"/>
          </a:p>
        </p:txBody>
      </p:sp>
      <p:sp>
        <p:nvSpPr>
          <p:cNvPr id="85" name="Oval 84"/>
          <p:cNvSpPr/>
          <p:nvPr/>
        </p:nvSpPr>
        <p:spPr>
          <a:xfrm>
            <a:off x="7847437" y="1876082"/>
            <a:ext cx="36576" cy="36576"/>
          </a:xfrm>
          <a:prstGeom prst="ellipse">
            <a:avLst/>
          </a:prstGeom>
          <a:solidFill>
            <a:srgbClr val="2A78D6"/>
          </a:solidFill>
          <a:ln>
            <a:solidFill>
              <a:srgbClr val="2A78D6"/>
            </a:solidFill>
          </a:ln>
        </p:spPr>
        <p:txBody>
          <a:bodyPr rtlCol="0" anchor="ctr"/>
          <a:lstStyle/>
          <a:p>
            <a:pPr algn="ctr"/>
          </a:p>
        </p:txBody>
      </p:sp>
      <p:sp>
        <p:nvSpPr>
          <p:cNvPr id="86" name="TextBox 85"/>
          <p:cNvSpPr txBox="1"/>
          <p:nvPr/>
        </p:nvSpPr>
        <p:spPr>
          <a:xfrm>
            <a:off x="7749269" y="1773974"/>
            <a:ext cx="171263" cy="88392"/>
          </a:xfrm>
          <a:prstGeom prst="rect">
            <a:avLst/>
          </a:prstGeom>
          <a:noFill/>
        </p:spPr>
        <p:txBody>
          <a:bodyPr wrap="none" anchor="t" lIns="0" tIns="0" rIns="0" bIns="0">
            <a:noAutofit/>
          </a:bodyPr>
          <a:lstStyle/>
          <a:p>
            <a:pPr algn="r"/>
            <a:r>
              <a:rPr sz="580" b="1">
                <a:solidFill>
                  <a:srgbClr val="0B0B0B"/>
                </a:solidFill>
                <a:latin typeface="Roboto"/>
              </a:rPr>
              <a:t>.77</a:t>
            </a:r>
          </a:p>
        </p:txBody>
      </p:sp>
      <p:sp>
        <p:nvSpPr>
          <p:cNvPr id="87" name="TextBox 86"/>
          <p:cNvSpPr txBox="1"/>
          <p:nvPr/>
        </p:nvSpPr>
        <p:spPr>
          <a:xfrm>
            <a:off x="6798564" y="2217115"/>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88" name="Rounded Rectangle 87"/>
          <p:cNvSpPr/>
          <p:nvPr/>
        </p:nvSpPr>
        <p:spPr>
          <a:xfrm>
            <a:off x="8011972"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89" name="Rectangle 88"/>
          <p:cNvSpPr/>
          <p:nvPr/>
        </p:nvSpPr>
        <p:spPr>
          <a:xfrm>
            <a:off x="8011972" y="1426463"/>
            <a:ext cx="1204264" cy="32004"/>
          </a:xfrm>
          <a:prstGeom prst="rect">
            <a:avLst/>
          </a:prstGeom>
          <a:solidFill>
            <a:srgbClr val="2A78D6"/>
          </a:solidFill>
          <a:ln>
            <a:noFill/>
          </a:ln>
        </p:spPr>
        <p:txBody>
          <a:bodyPr rtlCol="0" anchor="ctr"/>
          <a:lstStyle/>
          <a:p>
            <a:pPr algn="ctr"/>
          </a:p>
        </p:txBody>
      </p:sp>
      <p:sp>
        <p:nvSpPr>
          <p:cNvPr id="90" name="TextBox 89"/>
          <p:cNvSpPr txBox="1"/>
          <p:nvPr/>
        </p:nvSpPr>
        <p:spPr>
          <a:xfrm>
            <a:off x="8057692" y="1481327"/>
            <a:ext cx="1081563" cy="82296"/>
          </a:xfrm>
          <a:prstGeom prst="rect">
            <a:avLst/>
          </a:prstGeom>
          <a:noFill/>
        </p:spPr>
        <p:txBody>
          <a:bodyPr wrap="none" anchor="t" lIns="0" tIns="0" rIns="0" bIns="0">
            <a:noAutofit/>
          </a:bodyPr>
          <a:lstStyle/>
          <a:p>
            <a:pPr algn="l"/>
            <a:r>
              <a:rPr sz="540" b="1">
                <a:solidFill>
                  <a:srgbClr val="0B0B0B"/>
                </a:solidFill>
                <a:latin typeface="Roboto"/>
              </a:rPr>
              <a:t>Alzheimer vs MCI (CAUEEG)</a:t>
            </a:r>
          </a:p>
        </p:txBody>
      </p:sp>
      <p:cxnSp>
        <p:nvCxnSpPr>
          <p:cNvPr id="91" name="Connector 90"/>
          <p:cNvCxnSpPr/>
          <p:nvPr/>
        </p:nvCxnSpPr>
        <p:spPr>
          <a:xfrm>
            <a:off x="8048548" y="2153827"/>
            <a:ext cx="1131113" cy="0"/>
          </a:xfrm>
          <a:prstGeom prst="line">
            <a:avLst/>
          </a:prstGeom>
          <a:ln w="6350">
            <a:solidFill>
              <a:srgbClr val="C3C2B7"/>
            </a:solidFill>
          </a:ln>
        </p:spPr>
      </p:cxnSp>
      <p:cxnSp>
        <p:nvCxnSpPr>
          <p:cNvPr id="92" name="Connector 91"/>
          <p:cNvCxnSpPr/>
          <p:nvPr/>
        </p:nvCxnSpPr>
        <p:spPr>
          <a:xfrm>
            <a:off x="8048548" y="1817494"/>
            <a:ext cx="1131113" cy="0"/>
          </a:xfrm>
          <a:prstGeom prst="line">
            <a:avLst/>
          </a:prstGeom>
          <a:ln w="9525">
            <a:solidFill>
              <a:srgbClr val="C4001D"/>
            </a:solidFill>
            <a:prstDash val="dash"/>
          </a:ln>
        </p:spPr>
      </p:cxnSp>
      <p:sp>
        <p:nvSpPr>
          <p:cNvPr id="93" name="Freeform 92"/>
          <p:cNvSpPr/>
          <p:nvPr/>
        </p:nvSpPr>
        <p:spPr>
          <a:xfrm>
            <a:off x="8111441" y="1903490"/>
            <a:ext cx="1011125" cy="298385"/>
          </a:xfrm>
          <a:custGeom>
            <a:avLst/>
            <a:gdLst/>
            <a:ahLst/>
            <a:cxnLst/>
            <a:rect l="l" t="t" r="r" b="b"/>
            <a:pathLst>
              <a:path w="1011125" h="298385">
                <a:moveTo>
                  <a:pt x="0" y="0"/>
                </a:moveTo>
                <a:lnTo>
                  <a:pt x="239103" y="9414"/>
                </a:lnTo>
                <a:lnTo>
                  <a:pt x="478207" y="11538"/>
                </a:lnTo>
                <a:lnTo>
                  <a:pt x="717310" y="59487"/>
                </a:lnTo>
                <a:lnTo>
                  <a:pt x="1011125" y="38928"/>
                </a:lnTo>
                <a:lnTo>
                  <a:pt x="1011125" y="38928"/>
                </a:lnTo>
                <a:lnTo>
                  <a:pt x="717310" y="160109"/>
                </a:lnTo>
                <a:lnTo>
                  <a:pt x="478207" y="191242"/>
                </a:lnTo>
                <a:lnTo>
                  <a:pt x="239103" y="298385"/>
                </a:lnTo>
                <a:lnTo>
                  <a:pt x="0" y="298385"/>
                </a:lnTo>
                <a:close/>
              </a:path>
            </a:pathLst>
          </a:custGeom>
          <a:solidFill>
            <a:srgbClr val="2A78D6">
              <a:alpha val="12000"/>
            </a:srgbClr>
          </a:solidFill>
          <a:ln>
            <a:noFill/>
          </a:ln>
        </p:spPr>
        <p:txBody>
          <a:bodyPr rtlCol="0" anchor="ctr"/>
          <a:lstStyle/>
          <a:p>
            <a:pPr algn="ctr"/>
          </a:p>
        </p:txBody>
      </p:sp>
      <p:sp>
        <p:nvSpPr>
          <p:cNvPr id="94" name="Freeform 93"/>
          <p:cNvSpPr/>
          <p:nvPr/>
        </p:nvSpPr>
        <p:spPr>
          <a:xfrm>
            <a:off x="8111441" y="1942418"/>
            <a:ext cx="1011125" cy="172971"/>
          </a:xfrm>
          <a:custGeom>
            <a:avLst/>
            <a:gdLst/>
            <a:ahLst/>
            <a:cxnLst/>
            <a:rect l="l" t="t" r="r" b="b"/>
            <a:pathLst>
              <a:path w="1011125" h="172971">
                <a:moveTo>
                  <a:pt x="0" y="163362"/>
                </a:moveTo>
                <a:lnTo>
                  <a:pt x="239103" y="172971"/>
                </a:lnTo>
                <a:lnTo>
                  <a:pt x="478207" y="62462"/>
                </a:lnTo>
                <a:lnTo>
                  <a:pt x="717310" y="70870"/>
                </a:lnTo>
                <a:lnTo>
                  <a:pt x="1011125" y="0"/>
                </a:lnTo>
              </a:path>
            </a:pathLst>
          </a:custGeom>
          <a:noFill/>
          <a:ln w="15240">
            <a:solidFill>
              <a:srgbClr val="2A78D6"/>
            </a:solidFill>
          </a:ln>
        </p:spPr>
        <p:txBody>
          <a:bodyPr rtlCol="0" anchor="ctr"/>
          <a:lstStyle/>
          <a:p>
            <a:pPr algn="ctr"/>
          </a:p>
        </p:txBody>
      </p:sp>
      <p:sp>
        <p:nvSpPr>
          <p:cNvPr id="95" name="Oval 94"/>
          <p:cNvSpPr/>
          <p:nvPr/>
        </p:nvSpPr>
        <p:spPr>
          <a:xfrm>
            <a:off x="8093153" y="2087492"/>
            <a:ext cx="36576" cy="36576"/>
          </a:xfrm>
          <a:prstGeom prst="ellipse">
            <a:avLst/>
          </a:prstGeom>
          <a:solidFill>
            <a:srgbClr val="2A78D6"/>
          </a:solidFill>
          <a:ln>
            <a:solidFill>
              <a:srgbClr val="2A78D6"/>
            </a:solidFill>
          </a:ln>
        </p:spPr>
        <p:txBody>
          <a:bodyPr rtlCol="0" anchor="ctr"/>
          <a:lstStyle/>
          <a:p>
            <a:pPr algn="ctr"/>
          </a:p>
        </p:txBody>
      </p:sp>
      <p:sp>
        <p:nvSpPr>
          <p:cNvPr id="96" name="Oval 95"/>
          <p:cNvSpPr/>
          <p:nvPr/>
        </p:nvSpPr>
        <p:spPr>
          <a:xfrm>
            <a:off x="8332256" y="2097101"/>
            <a:ext cx="36576" cy="36576"/>
          </a:xfrm>
          <a:prstGeom prst="ellipse">
            <a:avLst/>
          </a:prstGeom>
          <a:solidFill>
            <a:srgbClr val="2A78D6"/>
          </a:solidFill>
          <a:ln>
            <a:solidFill>
              <a:srgbClr val="2A78D6"/>
            </a:solidFill>
          </a:ln>
        </p:spPr>
        <p:txBody>
          <a:bodyPr rtlCol="0" anchor="ctr"/>
          <a:lstStyle/>
          <a:p>
            <a:pPr algn="ctr"/>
          </a:p>
        </p:txBody>
      </p:sp>
      <p:sp>
        <p:nvSpPr>
          <p:cNvPr id="97" name="Oval 96"/>
          <p:cNvSpPr/>
          <p:nvPr/>
        </p:nvSpPr>
        <p:spPr>
          <a:xfrm>
            <a:off x="8571360" y="1986592"/>
            <a:ext cx="36576" cy="36576"/>
          </a:xfrm>
          <a:prstGeom prst="ellipse">
            <a:avLst/>
          </a:prstGeom>
          <a:solidFill>
            <a:srgbClr val="2A78D6"/>
          </a:solidFill>
          <a:ln>
            <a:solidFill>
              <a:srgbClr val="2A78D6"/>
            </a:solidFill>
          </a:ln>
        </p:spPr>
        <p:txBody>
          <a:bodyPr rtlCol="0" anchor="ctr"/>
          <a:lstStyle/>
          <a:p>
            <a:pPr algn="ctr"/>
          </a:p>
        </p:txBody>
      </p:sp>
      <p:sp>
        <p:nvSpPr>
          <p:cNvPr id="98" name="Oval 97"/>
          <p:cNvSpPr/>
          <p:nvPr/>
        </p:nvSpPr>
        <p:spPr>
          <a:xfrm>
            <a:off x="8810463" y="1995000"/>
            <a:ext cx="36576" cy="36576"/>
          </a:xfrm>
          <a:prstGeom prst="ellipse">
            <a:avLst/>
          </a:prstGeom>
          <a:solidFill>
            <a:srgbClr val="2A78D6"/>
          </a:solidFill>
          <a:ln>
            <a:solidFill>
              <a:srgbClr val="2A78D6"/>
            </a:solidFill>
          </a:ln>
        </p:spPr>
        <p:txBody>
          <a:bodyPr rtlCol="0" anchor="ctr"/>
          <a:lstStyle/>
          <a:p>
            <a:pPr algn="ctr"/>
          </a:p>
        </p:txBody>
      </p:sp>
      <p:sp>
        <p:nvSpPr>
          <p:cNvPr id="99" name="Oval 98"/>
          <p:cNvSpPr/>
          <p:nvPr/>
        </p:nvSpPr>
        <p:spPr>
          <a:xfrm>
            <a:off x="9104278" y="1924130"/>
            <a:ext cx="36576" cy="36576"/>
          </a:xfrm>
          <a:prstGeom prst="ellipse">
            <a:avLst/>
          </a:prstGeom>
          <a:solidFill>
            <a:srgbClr val="2A78D6"/>
          </a:solidFill>
          <a:ln>
            <a:solidFill>
              <a:srgbClr val="2A78D6"/>
            </a:solidFill>
          </a:ln>
        </p:spPr>
        <p:txBody>
          <a:bodyPr rtlCol="0" anchor="ctr"/>
          <a:lstStyle/>
          <a:p>
            <a:pPr algn="ctr"/>
          </a:p>
        </p:txBody>
      </p:sp>
      <p:sp>
        <p:nvSpPr>
          <p:cNvPr id="100" name="TextBox 99"/>
          <p:cNvSpPr txBox="1"/>
          <p:nvPr/>
        </p:nvSpPr>
        <p:spPr>
          <a:xfrm>
            <a:off x="9008398" y="1822022"/>
            <a:ext cx="171263" cy="88392"/>
          </a:xfrm>
          <a:prstGeom prst="rect">
            <a:avLst/>
          </a:prstGeom>
          <a:noFill/>
        </p:spPr>
        <p:txBody>
          <a:bodyPr wrap="none" anchor="t" lIns="0" tIns="0" rIns="0" bIns="0">
            <a:noAutofit/>
          </a:bodyPr>
          <a:lstStyle/>
          <a:p>
            <a:pPr algn="r"/>
            <a:r>
              <a:rPr sz="580" b="1">
                <a:solidFill>
                  <a:srgbClr val="0B0B0B"/>
                </a:solidFill>
                <a:latin typeface="Roboto"/>
              </a:rPr>
              <a:t>.72</a:t>
            </a:r>
          </a:p>
        </p:txBody>
      </p:sp>
      <p:sp>
        <p:nvSpPr>
          <p:cNvPr id="101" name="TextBox 100"/>
          <p:cNvSpPr txBox="1"/>
          <p:nvPr/>
        </p:nvSpPr>
        <p:spPr>
          <a:xfrm>
            <a:off x="8057692" y="2217115"/>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102" name="Rounded Rectangle 101"/>
          <p:cNvSpPr/>
          <p:nvPr/>
        </p:nvSpPr>
        <p:spPr>
          <a:xfrm>
            <a:off x="9271101"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03" name="Rectangle 102"/>
          <p:cNvSpPr/>
          <p:nvPr/>
        </p:nvSpPr>
        <p:spPr>
          <a:xfrm>
            <a:off x="9271101" y="1426463"/>
            <a:ext cx="1204264" cy="32004"/>
          </a:xfrm>
          <a:prstGeom prst="rect">
            <a:avLst/>
          </a:prstGeom>
          <a:solidFill>
            <a:srgbClr val="2A78D6"/>
          </a:solidFill>
          <a:ln>
            <a:noFill/>
          </a:ln>
        </p:spPr>
        <p:txBody>
          <a:bodyPr rtlCol="0" anchor="ctr"/>
          <a:lstStyle/>
          <a:p>
            <a:pPr algn="ctr"/>
          </a:p>
        </p:txBody>
      </p:sp>
      <p:sp>
        <p:nvSpPr>
          <p:cNvPr id="104" name="TextBox 103"/>
          <p:cNvSpPr txBox="1"/>
          <p:nvPr/>
        </p:nvSpPr>
        <p:spPr>
          <a:xfrm>
            <a:off x="9316821" y="1481327"/>
            <a:ext cx="914365" cy="164592"/>
          </a:xfrm>
          <a:prstGeom prst="rect">
            <a:avLst/>
          </a:prstGeom>
          <a:noFill/>
        </p:spPr>
        <p:txBody>
          <a:bodyPr wrap="none" anchor="t" lIns="0" tIns="0" rIns="0" bIns="0">
            <a:noAutofit/>
          </a:bodyPr>
          <a:lstStyle/>
          <a:p>
            <a:pPr algn="l"/>
            <a:r>
              <a:rPr sz="540" b="1">
                <a:solidFill>
                  <a:srgbClr val="0B0B0B"/>
                </a:solidFill>
                <a:latin typeface="Roboto"/>
              </a:rPr>
              <a:t>Alzheimer vs vascular</a:t>
            </a:r>
          </a:p>
          <a:p>
            <a:pPr algn="l"/>
            <a:r>
              <a:rPr sz="540" b="1">
                <a:solidFill>
                  <a:srgbClr val="0B0B0B"/>
                </a:solidFill>
                <a:latin typeface="Roboto"/>
              </a:rPr>
              <a:t>dementia (CAUEEG)</a:t>
            </a:r>
          </a:p>
        </p:txBody>
      </p:sp>
      <p:cxnSp>
        <p:nvCxnSpPr>
          <p:cNvPr id="105" name="Connector 104"/>
          <p:cNvCxnSpPr/>
          <p:nvPr/>
        </p:nvCxnSpPr>
        <p:spPr>
          <a:xfrm>
            <a:off x="9307677" y="2153827"/>
            <a:ext cx="1131113" cy="0"/>
          </a:xfrm>
          <a:prstGeom prst="line">
            <a:avLst/>
          </a:prstGeom>
          <a:ln w="6350">
            <a:solidFill>
              <a:srgbClr val="C3C2B7"/>
            </a:solidFill>
          </a:ln>
        </p:spPr>
      </p:cxnSp>
      <p:cxnSp>
        <p:nvCxnSpPr>
          <p:cNvPr id="106" name="Connector 105"/>
          <p:cNvCxnSpPr/>
          <p:nvPr/>
        </p:nvCxnSpPr>
        <p:spPr>
          <a:xfrm>
            <a:off x="9307677" y="1817494"/>
            <a:ext cx="1131113" cy="0"/>
          </a:xfrm>
          <a:prstGeom prst="line">
            <a:avLst/>
          </a:prstGeom>
          <a:ln w="9525">
            <a:solidFill>
              <a:srgbClr val="C4001D"/>
            </a:solidFill>
            <a:prstDash val="dash"/>
          </a:ln>
        </p:spPr>
      </p:cxnSp>
      <p:sp>
        <p:nvSpPr>
          <p:cNvPr id="107" name="Freeform 106"/>
          <p:cNvSpPr/>
          <p:nvPr/>
        </p:nvSpPr>
        <p:spPr>
          <a:xfrm>
            <a:off x="9387844" y="1781925"/>
            <a:ext cx="978169" cy="411241"/>
          </a:xfrm>
          <a:custGeom>
            <a:avLst/>
            <a:gdLst/>
            <a:ahLst/>
            <a:cxnLst/>
            <a:rect l="l" t="t" r="r" b="b"/>
            <a:pathLst>
              <a:path w="978169" h="411241">
                <a:moveTo>
                  <a:pt x="0" y="146256"/>
                </a:moveTo>
                <a:lnTo>
                  <a:pt x="304777" y="0"/>
                </a:lnTo>
                <a:lnTo>
                  <a:pt x="978169" y="165984"/>
                </a:lnTo>
                <a:lnTo>
                  <a:pt x="978169" y="165984"/>
                </a:lnTo>
                <a:lnTo>
                  <a:pt x="304777" y="341773"/>
                </a:lnTo>
                <a:lnTo>
                  <a:pt x="0" y="411241"/>
                </a:lnTo>
                <a:close/>
              </a:path>
            </a:pathLst>
          </a:custGeom>
          <a:solidFill>
            <a:srgbClr val="2A78D6">
              <a:alpha val="12000"/>
            </a:srgbClr>
          </a:solidFill>
          <a:ln>
            <a:noFill/>
          </a:ln>
        </p:spPr>
        <p:txBody>
          <a:bodyPr rtlCol="0" anchor="ctr"/>
          <a:lstStyle/>
          <a:p>
            <a:pPr algn="ctr"/>
          </a:p>
        </p:txBody>
      </p:sp>
      <p:sp>
        <p:nvSpPr>
          <p:cNvPr id="108" name="Freeform 107"/>
          <p:cNvSpPr/>
          <p:nvPr/>
        </p:nvSpPr>
        <p:spPr>
          <a:xfrm>
            <a:off x="9387844" y="1947909"/>
            <a:ext cx="978169" cy="112765"/>
          </a:xfrm>
          <a:custGeom>
            <a:avLst/>
            <a:gdLst/>
            <a:ahLst/>
            <a:cxnLst/>
            <a:rect l="l" t="t" r="r" b="b"/>
            <a:pathLst>
              <a:path w="978169" h="112765">
                <a:moveTo>
                  <a:pt x="0" y="112765"/>
                </a:moveTo>
                <a:lnTo>
                  <a:pt x="304777" y="4903"/>
                </a:lnTo>
                <a:lnTo>
                  <a:pt x="978169" y="0"/>
                </a:lnTo>
              </a:path>
            </a:pathLst>
          </a:custGeom>
          <a:noFill/>
          <a:ln w="15240">
            <a:solidFill>
              <a:srgbClr val="2A78D6"/>
            </a:solidFill>
          </a:ln>
        </p:spPr>
        <p:txBody>
          <a:bodyPr rtlCol="0" anchor="ctr"/>
          <a:lstStyle/>
          <a:p>
            <a:pPr algn="ctr"/>
          </a:p>
        </p:txBody>
      </p:sp>
      <p:sp>
        <p:nvSpPr>
          <p:cNvPr id="109" name="Oval 108"/>
          <p:cNvSpPr/>
          <p:nvPr/>
        </p:nvSpPr>
        <p:spPr>
          <a:xfrm>
            <a:off x="9369556" y="2042386"/>
            <a:ext cx="36576" cy="36576"/>
          </a:xfrm>
          <a:prstGeom prst="ellipse">
            <a:avLst/>
          </a:prstGeom>
          <a:solidFill>
            <a:srgbClr val="2A78D6"/>
          </a:solidFill>
          <a:ln>
            <a:solidFill>
              <a:srgbClr val="2A78D6"/>
            </a:solidFill>
          </a:ln>
        </p:spPr>
        <p:txBody>
          <a:bodyPr rtlCol="0" anchor="ctr"/>
          <a:lstStyle/>
          <a:p>
            <a:pPr algn="ctr"/>
          </a:p>
        </p:txBody>
      </p:sp>
      <p:sp>
        <p:nvSpPr>
          <p:cNvPr id="110" name="Oval 109"/>
          <p:cNvSpPr/>
          <p:nvPr/>
        </p:nvSpPr>
        <p:spPr>
          <a:xfrm>
            <a:off x="9674333" y="1934524"/>
            <a:ext cx="36576" cy="36576"/>
          </a:xfrm>
          <a:prstGeom prst="ellipse">
            <a:avLst/>
          </a:prstGeom>
          <a:solidFill>
            <a:srgbClr val="2A78D6"/>
          </a:solidFill>
          <a:ln>
            <a:solidFill>
              <a:srgbClr val="2A78D6"/>
            </a:solidFill>
          </a:ln>
        </p:spPr>
        <p:txBody>
          <a:bodyPr rtlCol="0" anchor="ctr"/>
          <a:lstStyle/>
          <a:p>
            <a:pPr algn="ctr"/>
          </a:p>
        </p:txBody>
      </p:sp>
      <p:sp>
        <p:nvSpPr>
          <p:cNvPr id="111" name="Oval 110"/>
          <p:cNvSpPr/>
          <p:nvPr/>
        </p:nvSpPr>
        <p:spPr>
          <a:xfrm>
            <a:off x="10347725" y="1929621"/>
            <a:ext cx="36576" cy="36576"/>
          </a:xfrm>
          <a:prstGeom prst="ellipse">
            <a:avLst/>
          </a:prstGeom>
          <a:solidFill>
            <a:srgbClr val="2A78D6"/>
          </a:solidFill>
          <a:ln>
            <a:solidFill>
              <a:srgbClr val="2A78D6"/>
            </a:solidFill>
          </a:ln>
        </p:spPr>
        <p:txBody>
          <a:bodyPr rtlCol="0" anchor="ctr"/>
          <a:lstStyle/>
          <a:p>
            <a:pPr algn="ctr"/>
          </a:p>
        </p:txBody>
      </p:sp>
      <p:sp>
        <p:nvSpPr>
          <p:cNvPr id="112" name="TextBox 111"/>
          <p:cNvSpPr txBox="1"/>
          <p:nvPr/>
        </p:nvSpPr>
        <p:spPr>
          <a:xfrm>
            <a:off x="10267527" y="1827513"/>
            <a:ext cx="171263" cy="88392"/>
          </a:xfrm>
          <a:prstGeom prst="rect">
            <a:avLst/>
          </a:prstGeom>
          <a:noFill/>
        </p:spPr>
        <p:txBody>
          <a:bodyPr wrap="none" anchor="t" lIns="0" tIns="0" rIns="0" bIns="0">
            <a:noAutofit/>
          </a:bodyPr>
          <a:lstStyle/>
          <a:p>
            <a:pPr algn="r"/>
            <a:r>
              <a:rPr sz="580" b="1">
                <a:solidFill>
                  <a:srgbClr val="0B0B0B"/>
                </a:solidFill>
                <a:latin typeface="Roboto"/>
              </a:rPr>
              <a:t>.71</a:t>
            </a:r>
          </a:p>
        </p:txBody>
      </p:sp>
      <p:sp>
        <p:nvSpPr>
          <p:cNvPr id="113" name="TextBox 112"/>
          <p:cNvSpPr txBox="1"/>
          <p:nvPr/>
        </p:nvSpPr>
        <p:spPr>
          <a:xfrm>
            <a:off x="9316821" y="2217115"/>
            <a:ext cx="330047" cy="76200"/>
          </a:xfrm>
          <a:prstGeom prst="rect">
            <a:avLst/>
          </a:prstGeom>
          <a:noFill/>
        </p:spPr>
        <p:txBody>
          <a:bodyPr wrap="none" anchor="t" lIns="0" tIns="0" rIns="0" bIns="0">
            <a:noAutofit/>
          </a:bodyPr>
          <a:lstStyle/>
          <a:p>
            <a:pPr algn="l"/>
            <a:r>
              <a:rPr sz="500" b="0">
                <a:solidFill>
                  <a:srgbClr val="898781"/>
                </a:solidFill>
                <a:latin typeface="Roboto"/>
              </a:rPr>
              <a:t>N = 14 †</a:t>
            </a:r>
          </a:p>
        </p:txBody>
      </p:sp>
      <p:sp>
        <p:nvSpPr>
          <p:cNvPr id="114" name="Rounded Rectangle 113"/>
          <p:cNvSpPr/>
          <p:nvPr/>
        </p:nvSpPr>
        <p:spPr>
          <a:xfrm>
            <a:off x="10530230" y="142646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15" name="Rectangle 114"/>
          <p:cNvSpPr/>
          <p:nvPr/>
        </p:nvSpPr>
        <p:spPr>
          <a:xfrm>
            <a:off x="10530230" y="1426463"/>
            <a:ext cx="1204264" cy="32004"/>
          </a:xfrm>
          <a:prstGeom prst="rect">
            <a:avLst/>
          </a:prstGeom>
          <a:solidFill>
            <a:srgbClr val="2A78D6"/>
          </a:solidFill>
          <a:ln>
            <a:noFill/>
          </a:ln>
        </p:spPr>
        <p:txBody>
          <a:bodyPr rtlCol="0" anchor="ctr"/>
          <a:lstStyle/>
          <a:p>
            <a:pPr algn="ctr"/>
          </a:p>
        </p:txBody>
      </p:sp>
      <p:sp>
        <p:nvSpPr>
          <p:cNvPr id="116" name="TextBox 115"/>
          <p:cNvSpPr txBox="1"/>
          <p:nvPr/>
        </p:nvSpPr>
        <p:spPr>
          <a:xfrm>
            <a:off x="10575950" y="1481327"/>
            <a:ext cx="1039764" cy="164592"/>
          </a:xfrm>
          <a:prstGeom prst="rect">
            <a:avLst/>
          </a:prstGeom>
          <a:noFill/>
        </p:spPr>
        <p:txBody>
          <a:bodyPr wrap="none" anchor="t" lIns="0" tIns="0" rIns="0" bIns="0">
            <a:noAutofit/>
          </a:bodyPr>
          <a:lstStyle/>
          <a:p>
            <a:pPr algn="l"/>
            <a:r>
              <a:rPr sz="540" b="1">
                <a:solidFill>
                  <a:srgbClr val="0B0B0B"/>
                </a:solidFill>
                <a:latin typeface="Roboto"/>
              </a:rPr>
              <a:t>Alzheimer vs Parkinson's</a:t>
            </a:r>
          </a:p>
          <a:p>
            <a:pPr algn="l"/>
            <a:r>
              <a:rPr sz="540" b="1">
                <a:solidFill>
                  <a:srgbClr val="0B0B0B"/>
                </a:solidFill>
                <a:latin typeface="Roboto"/>
              </a:rPr>
              <a:t>(CAUEEG)</a:t>
            </a:r>
          </a:p>
        </p:txBody>
      </p:sp>
      <p:cxnSp>
        <p:nvCxnSpPr>
          <p:cNvPr id="117" name="Connector 116"/>
          <p:cNvCxnSpPr/>
          <p:nvPr/>
        </p:nvCxnSpPr>
        <p:spPr>
          <a:xfrm>
            <a:off x="10566806" y="2153827"/>
            <a:ext cx="1131113" cy="0"/>
          </a:xfrm>
          <a:prstGeom prst="line">
            <a:avLst/>
          </a:prstGeom>
          <a:ln w="6350">
            <a:solidFill>
              <a:srgbClr val="C3C2B7"/>
            </a:solidFill>
          </a:ln>
        </p:spPr>
      </p:cxnSp>
      <p:cxnSp>
        <p:nvCxnSpPr>
          <p:cNvPr id="118" name="Connector 117"/>
          <p:cNvCxnSpPr/>
          <p:nvPr/>
        </p:nvCxnSpPr>
        <p:spPr>
          <a:xfrm>
            <a:off x="10566806" y="1817494"/>
            <a:ext cx="1131113" cy="0"/>
          </a:xfrm>
          <a:prstGeom prst="line">
            <a:avLst/>
          </a:prstGeom>
          <a:ln w="9525">
            <a:solidFill>
              <a:srgbClr val="C4001D"/>
            </a:solidFill>
            <a:prstDash val="dash"/>
          </a:ln>
        </p:spPr>
      </p:cxnSp>
      <p:sp>
        <p:nvSpPr>
          <p:cNvPr id="119" name="Freeform 118"/>
          <p:cNvSpPr/>
          <p:nvPr/>
        </p:nvSpPr>
        <p:spPr>
          <a:xfrm>
            <a:off x="10646150" y="1956675"/>
            <a:ext cx="979739" cy="245200"/>
          </a:xfrm>
          <a:custGeom>
            <a:avLst/>
            <a:gdLst/>
            <a:ahLst/>
            <a:cxnLst/>
            <a:rect l="l" t="t" r="r" b="b"/>
            <a:pathLst>
              <a:path w="979739" h="245200">
                <a:moveTo>
                  <a:pt x="0" y="93413"/>
                </a:moveTo>
                <a:lnTo>
                  <a:pt x="301651" y="45739"/>
                </a:lnTo>
                <a:lnTo>
                  <a:pt x="603301" y="0"/>
                </a:lnTo>
                <a:lnTo>
                  <a:pt x="979739" y="16974"/>
                </a:lnTo>
                <a:lnTo>
                  <a:pt x="979739" y="16974"/>
                </a:lnTo>
                <a:lnTo>
                  <a:pt x="603301" y="172835"/>
                </a:lnTo>
                <a:lnTo>
                  <a:pt x="301651" y="175895"/>
                </a:lnTo>
                <a:lnTo>
                  <a:pt x="0" y="245200"/>
                </a:lnTo>
                <a:close/>
              </a:path>
            </a:pathLst>
          </a:custGeom>
          <a:solidFill>
            <a:srgbClr val="2A78D6">
              <a:alpha val="12000"/>
            </a:srgbClr>
          </a:solidFill>
          <a:ln>
            <a:noFill/>
          </a:ln>
        </p:spPr>
        <p:txBody>
          <a:bodyPr rtlCol="0" anchor="ctr"/>
          <a:lstStyle/>
          <a:p>
            <a:pPr algn="ctr"/>
          </a:p>
        </p:txBody>
      </p:sp>
      <p:sp>
        <p:nvSpPr>
          <p:cNvPr id="120" name="Freeform 119"/>
          <p:cNvSpPr/>
          <p:nvPr/>
        </p:nvSpPr>
        <p:spPr>
          <a:xfrm>
            <a:off x="10646150" y="1973649"/>
            <a:ext cx="979739" cy="167040"/>
          </a:xfrm>
          <a:custGeom>
            <a:avLst/>
            <a:gdLst/>
            <a:ahLst/>
            <a:cxnLst/>
            <a:rect l="l" t="t" r="r" b="b"/>
            <a:pathLst>
              <a:path w="979739" h="167040">
                <a:moveTo>
                  <a:pt x="0" y="167040"/>
                </a:moveTo>
                <a:lnTo>
                  <a:pt x="301651" y="93843"/>
                </a:lnTo>
                <a:lnTo>
                  <a:pt x="603301" y="69444"/>
                </a:lnTo>
                <a:lnTo>
                  <a:pt x="979739" y="0"/>
                </a:lnTo>
              </a:path>
            </a:pathLst>
          </a:custGeom>
          <a:noFill/>
          <a:ln w="15240">
            <a:solidFill>
              <a:srgbClr val="2A78D6"/>
            </a:solidFill>
          </a:ln>
        </p:spPr>
        <p:txBody>
          <a:bodyPr rtlCol="0" anchor="ctr"/>
          <a:lstStyle/>
          <a:p>
            <a:pPr algn="ctr"/>
          </a:p>
        </p:txBody>
      </p:sp>
      <p:sp>
        <p:nvSpPr>
          <p:cNvPr id="121" name="Oval 120"/>
          <p:cNvSpPr/>
          <p:nvPr/>
        </p:nvSpPr>
        <p:spPr>
          <a:xfrm>
            <a:off x="10627862" y="2122401"/>
            <a:ext cx="36576" cy="36576"/>
          </a:xfrm>
          <a:prstGeom prst="ellipse">
            <a:avLst/>
          </a:prstGeom>
          <a:solidFill>
            <a:srgbClr val="2A78D6"/>
          </a:solidFill>
          <a:ln>
            <a:solidFill>
              <a:srgbClr val="2A78D6"/>
            </a:solidFill>
          </a:ln>
        </p:spPr>
        <p:txBody>
          <a:bodyPr rtlCol="0" anchor="ctr"/>
          <a:lstStyle/>
          <a:p>
            <a:pPr algn="ctr"/>
          </a:p>
        </p:txBody>
      </p:sp>
      <p:sp>
        <p:nvSpPr>
          <p:cNvPr id="122" name="Oval 121"/>
          <p:cNvSpPr/>
          <p:nvPr/>
        </p:nvSpPr>
        <p:spPr>
          <a:xfrm>
            <a:off x="10929513" y="2049204"/>
            <a:ext cx="36576" cy="36576"/>
          </a:xfrm>
          <a:prstGeom prst="ellipse">
            <a:avLst/>
          </a:prstGeom>
          <a:solidFill>
            <a:srgbClr val="2A78D6"/>
          </a:solidFill>
          <a:ln>
            <a:solidFill>
              <a:srgbClr val="2A78D6"/>
            </a:solidFill>
          </a:ln>
        </p:spPr>
        <p:txBody>
          <a:bodyPr rtlCol="0" anchor="ctr"/>
          <a:lstStyle/>
          <a:p>
            <a:pPr algn="ctr"/>
          </a:p>
        </p:txBody>
      </p:sp>
      <p:sp>
        <p:nvSpPr>
          <p:cNvPr id="123" name="Oval 122"/>
          <p:cNvSpPr/>
          <p:nvPr/>
        </p:nvSpPr>
        <p:spPr>
          <a:xfrm>
            <a:off x="11231163" y="2024805"/>
            <a:ext cx="36576" cy="36576"/>
          </a:xfrm>
          <a:prstGeom prst="ellipse">
            <a:avLst/>
          </a:prstGeom>
          <a:solidFill>
            <a:srgbClr val="2A78D6"/>
          </a:solidFill>
          <a:ln>
            <a:solidFill>
              <a:srgbClr val="2A78D6"/>
            </a:solidFill>
          </a:ln>
        </p:spPr>
        <p:txBody>
          <a:bodyPr rtlCol="0" anchor="ctr"/>
          <a:lstStyle/>
          <a:p>
            <a:pPr algn="ctr"/>
          </a:p>
        </p:txBody>
      </p:sp>
      <p:sp>
        <p:nvSpPr>
          <p:cNvPr id="124" name="Oval 123"/>
          <p:cNvSpPr/>
          <p:nvPr/>
        </p:nvSpPr>
        <p:spPr>
          <a:xfrm>
            <a:off x="11607601" y="1955361"/>
            <a:ext cx="36576" cy="36576"/>
          </a:xfrm>
          <a:prstGeom prst="ellipse">
            <a:avLst/>
          </a:prstGeom>
          <a:solidFill>
            <a:srgbClr val="2A78D6"/>
          </a:solidFill>
          <a:ln>
            <a:solidFill>
              <a:srgbClr val="2A78D6"/>
            </a:solidFill>
          </a:ln>
        </p:spPr>
        <p:txBody>
          <a:bodyPr rtlCol="0" anchor="ctr"/>
          <a:lstStyle/>
          <a:p>
            <a:pPr algn="ctr"/>
          </a:p>
        </p:txBody>
      </p:sp>
      <p:sp>
        <p:nvSpPr>
          <p:cNvPr id="125" name="TextBox 124"/>
          <p:cNvSpPr txBox="1"/>
          <p:nvPr/>
        </p:nvSpPr>
        <p:spPr>
          <a:xfrm>
            <a:off x="11526655" y="1853253"/>
            <a:ext cx="171263" cy="88392"/>
          </a:xfrm>
          <a:prstGeom prst="rect">
            <a:avLst/>
          </a:prstGeom>
          <a:noFill/>
        </p:spPr>
        <p:txBody>
          <a:bodyPr wrap="none" anchor="t" lIns="0" tIns="0" rIns="0" bIns="0">
            <a:noAutofit/>
          </a:bodyPr>
          <a:lstStyle/>
          <a:p>
            <a:pPr algn="r"/>
            <a:r>
              <a:rPr sz="580" b="1">
                <a:solidFill>
                  <a:srgbClr val="0B0B0B"/>
                </a:solidFill>
                <a:latin typeface="Roboto"/>
              </a:rPr>
              <a:t>.69</a:t>
            </a:r>
          </a:p>
        </p:txBody>
      </p:sp>
      <p:sp>
        <p:nvSpPr>
          <p:cNvPr id="126" name="TextBox 125"/>
          <p:cNvSpPr txBox="1"/>
          <p:nvPr/>
        </p:nvSpPr>
        <p:spPr>
          <a:xfrm>
            <a:off x="10575950" y="2217115"/>
            <a:ext cx="330047" cy="76200"/>
          </a:xfrm>
          <a:prstGeom prst="rect">
            <a:avLst/>
          </a:prstGeom>
          <a:noFill/>
        </p:spPr>
        <p:txBody>
          <a:bodyPr wrap="none" anchor="t" lIns="0" tIns="0" rIns="0" bIns="0">
            <a:noAutofit/>
          </a:bodyPr>
          <a:lstStyle/>
          <a:p>
            <a:pPr algn="l"/>
            <a:r>
              <a:rPr sz="500" b="0">
                <a:solidFill>
                  <a:srgbClr val="898781"/>
                </a:solidFill>
                <a:latin typeface="Roboto"/>
              </a:rPr>
              <a:t>N = 16 †</a:t>
            </a:r>
          </a:p>
        </p:txBody>
      </p:sp>
      <p:sp>
        <p:nvSpPr>
          <p:cNvPr id="127" name="Rounded Rectangle 126"/>
          <p:cNvSpPr/>
          <p:nvPr/>
        </p:nvSpPr>
        <p:spPr>
          <a:xfrm>
            <a:off x="457200"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28" name="Rectangle 127"/>
          <p:cNvSpPr/>
          <p:nvPr/>
        </p:nvSpPr>
        <p:spPr>
          <a:xfrm>
            <a:off x="457200" y="2366467"/>
            <a:ext cx="1204264" cy="32004"/>
          </a:xfrm>
          <a:prstGeom prst="rect">
            <a:avLst/>
          </a:prstGeom>
          <a:solidFill>
            <a:srgbClr val="2A78D6"/>
          </a:solidFill>
          <a:ln>
            <a:noFill/>
          </a:ln>
        </p:spPr>
        <p:txBody>
          <a:bodyPr rtlCol="0" anchor="ctr"/>
          <a:lstStyle/>
          <a:p>
            <a:pPr algn="ctr"/>
          </a:p>
        </p:txBody>
      </p:sp>
      <p:sp>
        <p:nvSpPr>
          <p:cNvPr id="129" name="TextBox 128"/>
          <p:cNvSpPr txBox="1"/>
          <p:nvPr/>
        </p:nvSpPr>
        <p:spPr>
          <a:xfrm>
            <a:off x="502920" y="2421331"/>
            <a:ext cx="1165162" cy="82296"/>
          </a:xfrm>
          <a:prstGeom prst="rect">
            <a:avLst/>
          </a:prstGeom>
          <a:noFill/>
        </p:spPr>
        <p:txBody>
          <a:bodyPr wrap="none" anchor="t" lIns="0" tIns="0" rIns="0" bIns="0">
            <a:noAutofit/>
          </a:bodyPr>
          <a:lstStyle/>
          <a:p>
            <a:pPr algn="l"/>
            <a:r>
              <a:rPr sz="540" b="1">
                <a:solidFill>
                  <a:srgbClr val="0B0B0B"/>
                </a:solidFill>
                <a:latin typeface="Roboto"/>
              </a:rPr>
              <a:t>MCI vs Parkinson's (CAUEEG)</a:t>
            </a:r>
          </a:p>
        </p:txBody>
      </p:sp>
      <p:cxnSp>
        <p:nvCxnSpPr>
          <p:cNvPr id="130" name="Connector 129"/>
          <p:cNvCxnSpPr/>
          <p:nvPr/>
        </p:nvCxnSpPr>
        <p:spPr>
          <a:xfrm>
            <a:off x="493776" y="3093830"/>
            <a:ext cx="1131112" cy="0"/>
          </a:xfrm>
          <a:prstGeom prst="line">
            <a:avLst/>
          </a:prstGeom>
          <a:ln w="6350">
            <a:solidFill>
              <a:srgbClr val="C3C2B7"/>
            </a:solidFill>
          </a:ln>
        </p:spPr>
      </p:cxnSp>
      <p:cxnSp>
        <p:nvCxnSpPr>
          <p:cNvPr id="131" name="Connector 130"/>
          <p:cNvCxnSpPr/>
          <p:nvPr/>
        </p:nvCxnSpPr>
        <p:spPr>
          <a:xfrm>
            <a:off x="493776" y="2757497"/>
            <a:ext cx="1131112" cy="0"/>
          </a:xfrm>
          <a:prstGeom prst="line">
            <a:avLst/>
          </a:prstGeom>
          <a:ln w="9525">
            <a:solidFill>
              <a:srgbClr val="C4001D"/>
            </a:solidFill>
            <a:prstDash val="dash"/>
          </a:ln>
        </p:spPr>
      </p:cxnSp>
      <p:sp>
        <p:nvSpPr>
          <p:cNvPr id="132" name="Freeform 131"/>
          <p:cNvSpPr/>
          <p:nvPr/>
        </p:nvSpPr>
        <p:spPr>
          <a:xfrm>
            <a:off x="562413" y="2696208"/>
            <a:ext cx="1000166" cy="419801"/>
          </a:xfrm>
          <a:custGeom>
            <a:avLst/>
            <a:gdLst/>
            <a:ahLst/>
            <a:cxnLst/>
            <a:rect l="l" t="t" r="r" b="b"/>
            <a:pathLst>
              <a:path w="1000166" h="419801">
                <a:moveTo>
                  <a:pt x="0" y="97668"/>
                </a:moveTo>
                <a:lnTo>
                  <a:pt x="260943" y="28160"/>
                </a:lnTo>
                <a:lnTo>
                  <a:pt x="521886" y="0"/>
                </a:lnTo>
                <a:lnTo>
                  <a:pt x="1000166" y="127355"/>
                </a:lnTo>
                <a:lnTo>
                  <a:pt x="1000166" y="127355"/>
                </a:lnTo>
                <a:lnTo>
                  <a:pt x="521886" y="160867"/>
                </a:lnTo>
                <a:lnTo>
                  <a:pt x="260943" y="271594"/>
                </a:lnTo>
                <a:lnTo>
                  <a:pt x="0" y="419801"/>
                </a:lnTo>
                <a:close/>
              </a:path>
            </a:pathLst>
          </a:custGeom>
          <a:solidFill>
            <a:srgbClr val="2A78D6">
              <a:alpha val="12000"/>
            </a:srgbClr>
          </a:solidFill>
          <a:ln>
            <a:noFill/>
          </a:ln>
        </p:spPr>
        <p:txBody>
          <a:bodyPr rtlCol="0" anchor="ctr"/>
          <a:lstStyle/>
          <a:p>
            <a:pPr algn="ctr"/>
          </a:p>
        </p:txBody>
      </p:sp>
      <p:sp>
        <p:nvSpPr>
          <p:cNvPr id="133" name="Freeform 132"/>
          <p:cNvSpPr/>
          <p:nvPr/>
        </p:nvSpPr>
        <p:spPr>
          <a:xfrm>
            <a:off x="562413" y="2776641"/>
            <a:ext cx="1000166" cy="178302"/>
          </a:xfrm>
          <a:custGeom>
            <a:avLst/>
            <a:gdLst/>
            <a:ahLst/>
            <a:cxnLst/>
            <a:rect l="l" t="t" r="r" b="b"/>
            <a:pathLst>
              <a:path w="1000166" h="178302">
                <a:moveTo>
                  <a:pt x="0" y="178302"/>
                </a:moveTo>
                <a:lnTo>
                  <a:pt x="260943" y="69444"/>
                </a:lnTo>
                <a:lnTo>
                  <a:pt x="521886" y="0"/>
                </a:lnTo>
                <a:lnTo>
                  <a:pt x="1000166" y="46922"/>
                </a:lnTo>
              </a:path>
            </a:pathLst>
          </a:custGeom>
          <a:noFill/>
          <a:ln w="15240">
            <a:solidFill>
              <a:srgbClr val="2A78D6"/>
            </a:solidFill>
          </a:ln>
        </p:spPr>
        <p:txBody>
          <a:bodyPr rtlCol="0" anchor="ctr"/>
          <a:lstStyle/>
          <a:p>
            <a:pPr algn="ctr"/>
          </a:p>
        </p:txBody>
      </p:sp>
      <p:sp>
        <p:nvSpPr>
          <p:cNvPr id="134" name="Oval 133"/>
          <p:cNvSpPr/>
          <p:nvPr/>
        </p:nvSpPr>
        <p:spPr>
          <a:xfrm>
            <a:off x="544125" y="2936655"/>
            <a:ext cx="36576" cy="36576"/>
          </a:xfrm>
          <a:prstGeom prst="ellipse">
            <a:avLst/>
          </a:prstGeom>
          <a:solidFill>
            <a:srgbClr val="2A78D6"/>
          </a:solidFill>
          <a:ln>
            <a:solidFill>
              <a:srgbClr val="2A78D6"/>
            </a:solidFill>
          </a:ln>
        </p:spPr>
        <p:txBody>
          <a:bodyPr rtlCol="0" anchor="ctr"/>
          <a:lstStyle/>
          <a:p>
            <a:pPr algn="ctr"/>
          </a:p>
        </p:txBody>
      </p:sp>
      <p:sp>
        <p:nvSpPr>
          <p:cNvPr id="135" name="Oval 134"/>
          <p:cNvSpPr/>
          <p:nvPr/>
        </p:nvSpPr>
        <p:spPr>
          <a:xfrm>
            <a:off x="805068" y="2827797"/>
            <a:ext cx="36576" cy="36576"/>
          </a:xfrm>
          <a:prstGeom prst="ellipse">
            <a:avLst/>
          </a:prstGeom>
          <a:solidFill>
            <a:srgbClr val="2A78D6"/>
          </a:solidFill>
          <a:ln>
            <a:solidFill>
              <a:srgbClr val="2A78D6"/>
            </a:solidFill>
          </a:ln>
        </p:spPr>
        <p:txBody>
          <a:bodyPr rtlCol="0" anchor="ctr"/>
          <a:lstStyle/>
          <a:p>
            <a:pPr algn="ctr"/>
          </a:p>
        </p:txBody>
      </p:sp>
      <p:sp>
        <p:nvSpPr>
          <p:cNvPr id="136" name="Oval 135"/>
          <p:cNvSpPr/>
          <p:nvPr/>
        </p:nvSpPr>
        <p:spPr>
          <a:xfrm>
            <a:off x="1066011" y="2758353"/>
            <a:ext cx="36576" cy="36576"/>
          </a:xfrm>
          <a:prstGeom prst="ellipse">
            <a:avLst/>
          </a:prstGeom>
          <a:solidFill>
            <a:srgbClr val="2A78D6"/>
          </a:solidFill>
          <a:ln>
            <a:solidFill>
              <a:srgbClr val="2A78D6"/>
            </a:solidFill>
          </a:ln>
        </p:spPr>
        <p:txBody>
          <a:bodyPr rtlCol="0" anchor="ctr"/>
          <a:lstStyle/>
          <a:p>
            <a:pPr algn="ctr"/>
          </a:p>
        </p:txBody>
      </p:sp>
      <p:sp>
        <p:nvSpPr>
          <p:cNvPr id="137" name="Oval 136"/>
          <p:cNvSpPr/>
          <p:nvPr/>
        </p:nvSpPr>
        <p:spPr>
          <a:xfrm>
            <a:off x="1544291" y="2805275"/>
            <a:ext cx="36576" cy="36576"/>
          </a:xfrm>
          <a:prstGeom prst="ellipse">
            <a:avLst/>
          </a:prstGeom>
          <a:solidFill>
            <a:srgbClr val="2A78D6"/>
          </a:solidFill>
          <a:ln>
            <a:solidFill>
              <a:srgbClr val="2A78D6"/>
            </a:solidFill>
          </a:ln>
        </p:spPr>
        <p:txBody>
          <a:bodyPr rtlCol="0" anchor="ctr"/>
          <a:lstStyle/>
          <a:p>
            <a:pPr algn="ctr"/>
          </a:p>
        </p:txBody>
      </p:sp>
      <p:sp>
        <p:nvSpPr>
          <p:cNvPr id="138" name="TextBox 137"/>
          <p:cNvSpPr txBox="1"/>
          <p:nvPr/>
        </p:nvSpPr>
        <p:spPr>
          <a:xfrm>
            <a:off x="1453625" y="2703167"/>
            <a:ext cx="171263" cy="88392"/>
          </a:xfrm>
          <a:prstGeom prst="rect">
            <a:avLst/>
          </a:prstGeom>
          <a:noFill/>
        </p:spPr>
        <p:txBody>
          <a:bodyPr wrap="none" anchor="t" lIns="0" tIns="0" rIns="0" bIns="0">
            <a:noAutofit/>
          </a:bodyPr>
          <a:lstStyle/>
          <a:p>
            <a:pPr algn="r"/>
            <a:r>
              <a:rPr sz="580" b="1">
                <a:solidFill>
                  <a:srgbClr val="0B0B0B"/>
                </a:solidFill>
                <a:latin typeface="Roboto"/>
              </a:rPr>
              <a:t>.78</a:t>
            </a:r>
          </a:p>
        </p:txBody>
      </p:sp>
      <p:sp>
        <p:nvSpPr>
          <p:cNvPr id="139" name="TextBox 138"/>
          <p:cNvSpPr txBox="1"/>
          <p:nvPr/>
        </p:nvSpPr>
        <p:spPr>
          <a:xfrm>
            <a:off x="502920" y="3157118"/>
            <a:ext cx="330047" cy="76200"/>
          </a:xfrm>
          <a:prstGeom prst="rect">
            <a:avLst/>
          </a:prstGeom>
          <a:noFill/>
        </p:spPr>
        <p:txBody>
          <a:bodyPr wrap="none" anchor="t" lIns="0" tIns="0" rIns="0" bIns="0">
            <a:noAutofit/>
          </a:bodyPr>
          <a:lstStyle/>
          <a:p>
            <a:pPr algn="l"/>
            <a:r>
              <a:rPr sz="500" b="0">
                <a:solidFill>
                  <a:srgbClr val="898781"/>
                </a:solidFill>
                <a:latin typeface="Roboto"/>
              </a:rPr>
              <a:t>N = 16 †</a:t>
            </a:r>
          </a:p>
        </p:txBody>
      </p:sp>
      <p:sp>
        <p:nvSpPr>
          <p:cNvPr id="140" name="Rounded Rectangle 139"/>
          <p:cNvSpPr/>
          <p:nvPr/>
        </p:nvSpPr>
        <p:spPr>
          <a:xfrm>
            <a:off x="1716328"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41" name="Rectangle 140"/>
          <p:cNvSpPr/>
          <p:nvPr/>
        </p:nvSpPr>
        <p:spPr>
          <a:xfrm>
            <a:off x="1716328" y="2366467"/>
            <a:ext cx="1204264" cy="32004"/>
          </a:xfrm>
          <a:prstGeom prst="rect">
            <a:avLst/>
          </a:prstGeom>
          <a:solidFill>
            <a:srgbClr val="2A78D6"/>
          </a:solidFill>
          <a:ln>
            <a:noFill/>
          </a:ln>
        </p:spPr>
        <p:txBody>
          <a:bodyPr rtlCol="0" anchor="ctr"/>
          <a:lstStyle/>
          <a:p>
            <a:pPr algn="ctr"/>
          </a:p>
        </p:txBody>
      </p:sp>
      <p:sp>
        <p:nvSpPr>
          <p:cNvPr id="142" name="TextBox 141"/>
          <p:cNvSpPr txBox="1"/>
          <p:nvPr/>
        </p:nvSpPr>
        <p:spPr>
          <a:xfrm>
            <a:off x="1762048" y="2421331"/>
            <a:ext cx="997964" cy="164592"/>
          </a:xfrm>
          <a:prstGeom prst="rect">
            <a:avLst/>
          </a:prstGeom>
          <a:noFill/>
        </p:spPr>
        <p:txBody>
          <a:bodyPr wrap="none" anchor="t" lIns="0" tIns="0" rIns="0" bIns="0">
            <a:noAutofit/>
          </a:bodyPr>
          <a:lstStyle/>
          <a:p>
            <a:pPr algn="l"/>
            <a:r>
              <a:rPr sz="540" b="1">
                <a:solidFill>
                  <a:srgbClr val="0B0B0B"/>
                </a:solidFill>
                <a:latin typeface="Roboto"/>
              </a:rPr>
              <a:t>FTD vs control, resplit</a:t>
            </a:r>
          </a:p>
          <a:p>
            <a:pPr algn="l"/>
            <a:r>
              <a:rPr sz="540" b="1">
                <a:solidFill>
                  <a:srgbClr val="0B0B0B"/>
                </a:solidFill>
                <a:latin typeface="Roboto"/>
              </a:rPr>
              <a:t>(DS004504)</a:t>
            </a:r>
          </a:p>
        </p:txBody>
      </p:sp>
      <p:cxnSp>
        <p:nvCxnSpPr>
          <p:cNvPr id="143" name="Connector 142"/>
          <p:cNvCxnSpPr/>
          <p:nvPr/>
        </p:nvCxnSpPr>
        <p:spPr>
          <a:xfrm>
            <a:off x="1752904" y="3093830"/>
            <a:ext cx="1131113" cy="0"/>
          </a:xfrm>
          <a:prstGeom prst="line">
            <a:avLst/>
          </a:prstGeom>
          <a:ln w="6350">
            <a:solidFill>
              <a:srgbClr val="C3C2B7"/>
            </a:solidFill>
          </a:ln>
        </p:spPr>
      </p:cxnSp>
      <p:cxnSp>
        <p:nvCxnSpPr>
          <p:cNvPr id="144" name="Connector 143"/>
          <p:cNvCxnSpPr/>
          <p:nvPr/>
        </p:nvCxnSpPr>
        <p:spPr>
          <a:xfrm>
            <a:off x="1752904" y="2757497"/>
            <a:ext cx="1131113" cy="0"/>
          </a:xfrm>
          <a:prstGeom prst="line">
            <a:avLst/>
          </a:prstGeom>
          <a:ln w="9525">
            <a:solidFill>
              <a:srgbClr val="C4001D"/>
            </a:solidFill>
            <a:prstDash val="dash"/>
          </a:ln>
        </p:spPr>
      </p:cxnSp>
      <p:sp>
        <p:nvSpPr>
          <p:cNvPr id="145" name="Freeform 144"/>
          <p:cNvSpPr/>
          <p:nvPr/>
        </p:nvSpPr>
        <p:spPr>
          <a:xfrm>
            <a:off x="1861104" y="2626886"/>
            <a:ext cx="924688" cy="395880"/>
          </a:xfrm>
          <a:custGeom>
            <a:avLst/>
            <a:gdLst/>
            <a:ahLst/>
            <a:cxnLst/>
            <a:rect l="l" t="t" r="r" b="b"/>
            <a:pathLst>
              <a:path w="924688" h="395880">
                <a:moveTo>
                  <a:pt x="0" y="140880"/>
                </a:moveTo>
                <a:lnTo>
                  <a:pt x="411351" y="120637"/>
                </a:lnTo>
                <a:lnTo>
                  <a:pt x="822702" y="0"/>
                </a:lnTo>
                <a:lnTo>
                  <a:pt x="924688" y="6080"/>
                </a:lnTo>
                <a:lnTo>
                  <a:pt x="924688" y="6080"/>
                </a:lnTo>
                <a:lnTo>
                  <a:pt x="822702" y="66091"/>
                </a:lnTo>
                <a:lnTo>
                  <a:pt x="411351" y="298456"/>
                </a:lnTo>
                <a:lnTo>
                  <a:pt x="0" y="395880"/>
                </a:lnTo>
                <a:close/>
              </a:path>
            </a:pathLst>
          </a:custGeom>
          <a:solidFill>
            <a:srgbClr val="2A78D6">
              <a:alpha val="12000"/>
            </a:srgbClr>
          </a:solidFill>
          <a:ln>
            <a:noFill/>
          </a:ln>
        </p:spPr>
        <p:txBody>
          <a:bodyPr rtlCol="0" anchor="ctr"/>
          <a:lstStyle/>
          <a:p>
            <a:pPr algn="ctr"/>
          </a:p>
        </p:txBody>
      </p:sp>
      <p:sp>
        <p:nvSpPr>
          <p:cNvPr id="146" name="Freeform 145"/>
          <p:cNvSpPr/>
          <p:nvPr/>
        </p:nvSpPr>
        <p:spPr>
          <a:xfrm>
            <a:off x="1861104" y="2632966"/>
            <a:ext cx="924688" cy="262300"/>
          </a:xfrm>
          <a:custGeom>
            <a:avLst/>
            <a:gdLst/>
            <a:ahLst/>
            <a:cxnLst/>
            <a:rect l="l" t="t" r="r" b="b"/>
            <a:pathLst>
              <a:path w="924688" h="262300">
                <a:moveTo>
                  <a:pt x="0" y="262300"/>
                </a:moveTo>
                <a:lnTo>
                  <a:pt x="411351" y="203467"/>
                </a:lnTo>
                <a:lnTo>
                  <a:pt x="822702" y="26965"/>
                </a:lnTo>
                <a:lnTo>
                  <a:pt x="924688" y="0"/>
                </a:lnTo>
              </a:path>
            </a:pathLst>
          </a:custGeom>
          <a:noFill/>
          <a:ln w="15240">
            <a:solidFill>
              <a:srgbClr val="2A78D6"/>
            </a:solidFill>
          </a:ln>
        </p:spPr>
        <p:txBody>
          <a:bodyPr rtlCol="0" anchor="ctr"/>
          <a:lstStyle/>
          <a:p>
            <a:pPr algn="ctr"/>
          </a:p>
        </p:txBody>
      </p:sp>
      <p:sp>
        <p:nvSpPr>
          <p:cNvPr id="147" name="Oval 146"/>
          <p:cNvSpPr/>
          <p:nvPr/>
        </p:nvSpPr>
        <p:spPr>
          <a:xfrm>
            <a:off x="1842816" y="2876978"/>
            <a:ext cx="36576" cy="36576"/>
          </a:xfrm>
          <a:prstGeom prst="ellipse">
            <a:avLst/>
          </a:prstGeom>
          <a:solidFill>
            <a:srgbClr val="2A78D6"/>
          </a:solidFill>
          <a:ln>
            <a:solidFill>
              <a:srgbClr val="2A78D6"/>
            </a:solidFill>
          </a:ln>
        </p:spPr>
        <p:txBody>
          <a:bodyPr rtlCol="0" anchor="ctr"/>
          <a:lstStyle/>
          <a:p>
            <a:pPr algn="ctr"/>
          </a:p>
        </p:txBody>
      </p:sp>
      <p:sp>
        <p:nvSpPr>
          <p:cNvPr id="148" name="Oval 147"/>
          <p:cNvSpPr/>
          <p:nvPr/>
        </p:nvSpPr>
        <p:spPr>
          <a:xfrm>
            <a:off x="2254167" y="2818145"/>
            <a:ext cx="36576" cy="36576"/>
          </a:xfrm>
          <a:prstGeom prst="ellipse">
            <a:avLst/>
          </a:prstGeom>
          <a:solidFill>
            <a:srgbClr val="2A78D6"/>
          </a:solidFill>
          <a:ln>
            <a:solidFill>
              <a:srgbClr val="2A78D6"/>
            </a:solidFill>
          </a:ln>
        </p:spPr>
        <p:txBody>
          <a:bodyPr rtlCol="0" anchor="ctr"/>
          <a:lstStyle/>
          <a:p>
            <a:pPr algn="ctr"/>
          </a:p>
        </p:txBody>
      </p:sp>
      <p:sp>
        <p:nvSpPr>
          <p:cNvPr id="149" name="Oval 148"/>
          <p:cNvSpPr/>
          <p:nvPr/>
        </p:nvSpPr>
        <p:spPr>
          <a:xfrm>
            <a:off x="2665518" y="2641643"/>
            <a:ext cx="36576" cy="36576"/>
          </a:xfrm>
          <a:prstGeom prst="ellipse">
            <a:avLst/>
          </a:prstGeom>
          <a:solidFill>
            <a:srgbClr val="2A78D6"/>
          </a:solidFill>
          <a:ln>
            <a:solidFill>
              <a:srgbClr val="2A78D6"/>
            </a:solidFill>
          </a:ln>
        </p:spPr>
        <p:txBody>
          <a:bodyPr rtlCol="0" anchor="ctr"/>
          <a:lstStyle/>
          <a:p>
            <a:pPr algn="ctr"/>
          </a:p>
        </p:txBody>
      </p:sp>
      <p:sp>
        <p:nvSpPr>
          <p:cNvPr id="150" name="Oval 149"/>
          <p:cNvSpPr/>
          <p:nvPr/>
        </p:nvSpPr>
        <p:spPr>
          <a:xfrm>
            <a:off x="2767504" y="2614678"/>
            <a:ext cx="36576" cy="36576"/>
          </a:xfrm>
          <a:prstGeom prst="ellipse">
            <a:avLst/>
          </a:prstGeom>
          <a:solidFill>
            <a:srgbClr val="2A78D6"/>
          </a:solidFill>
          <a:ln>
            <a:solidFill>
              <a:srgbClr val="2A78D6"/>
            </a:solidFill>
          </a:ln>
        </p:spPr>
        <p:txBody>
          <a:bodyPr rtlCol="0" anchor="ctr"/>
          <a:lstStyle/>
          <a:p>
            <a:pPr algn="ctr"/>
          </a:p>
        </p:txBody>
      </p:sp>
      <p:sp>
        <p:nvSpPr>
          <p:cNvPr id="151" name="TextBox 150"/>
          <p:cNvSpPr txBox="1"/>
          <p:nvPr/>
        </p:nvSpPr>
        <p:spPr>
          <a:xfrm>
            <a:off x="2712754" y="2515819"/>
            <a:ext cx="171263" cy="88392"/>
          </a:xfrm>
          <a:prstGeom prst="rect">
            <a:avLst/>
          </a:prstGeom>
          <a:noFill/>
        </p:spPr>
        <p:txBody>
          <a:bodyPr wrap="none" anchor="t" lIns="0" tIns="0" rIns="0" bIns="0">
            <a:noAutofit/>
          </a:bodyPr>
          <a:lstStyle/>
          <a:p>
            <a:pPr algn="r"/>
            <a:r>
              <a:rPr sz="580" b="1">
                <a:solidFill>
                  <a:srgbClr val="0B0B0B"/>
                </a:solidFill>
                <a:latin typeface="Roboto"/>
              </a:rPr>
              <a:t>.98</a:t>
            </a:r>
          </a:p>
        </p:txBody>
      </p:sp>
      <p:sp>
        <p:nvSpPr>
          <p:cNvPr id="152" name="TextBox 151"/>
          <p:cNvSpPr txBox="1"/>
          <p:nvPr/>
        </p:nvSpPr>
        <p:spPr>
          <a:xfrm>
            <a:off x="1762048" y="3157118"/>
            <a:ext cx="330047" cy="76200"/>
          </a:xfrm>
          <a:prstGeom prst="rect">
            <a:avLst/>
          </a:prstGeom>
          <a:noFill/>
        </p:spPr>
        <p:txBody>
          <a:bodyPr wrap="none" anchor="t" lIns="0" tIns="0" rIns="0" bIns="0">
            <a:noAutofit/>
          </a:bodyPr>
          <a:lstStyle/>
          <a:p>
            <a:pPr algn="l"/>
            <a:r>
              <a:rPr sz="500" b="0">
                <a:solidFill>
                  <a:srgbClr val="898781"/>
                </a:solidFill>
                <a:latin typeface="Roboto"/>
              </a:rPr>
              <a:t>N = 14 †</a:t>
            </a:r>
          </a:p>
        </p:txBody>
      </p:sp>
      <p:sp>
        <p:nvSpPr>
          <p:cNvPr id="153" name="Rounded Rectangle 152"/>
          <p:cNvSpPr/>
          <p:nvPr/>
        </p:nvSpPr>
        <p:spPr>
          <a:xfrm>
            <a:off x="2975457"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54" name="Rectangle 153"/>
          <p:cNvSpPr/>
          <p:nvPr/>
        </p:nvSpPr>
        <p:spPr>
          <a:xfrm>
            <a:off x="2975457" y="2366467"/>
            <a:ext cx="1204264" cy="32004"/>
          </a:xfrm>
          <a:prstGeom prst="rect">
            <a:avLst/>
          </a:prstGeom>
          <a:solidFill>
            <a:srgbClr val="2A78D6"/>
          </a:solidFill>
          <a:ln>
            <a:noFill/>
          </a:ln>
        </p:spPr>
        <p:txBody>
          <a:bodyPr rtlCol="0" anchor="ctr"/>
          <a:lstStyle/>
          <a:p>
            <a:pPr algn="ctr"/>
          </a:p>
        </p:txBody>
      </p:sp>
      <p:sp>
        <p:nvSpPr>
          <p:cNvPr id="155" name="TextBox 154"/>
          <p:cNvSpPr txBox="1"/>
          <p:nvPr/>
        </p:nvSpPr>
        <p:spPr>
          <a:xfrm>
            <a:off x="3021177" y="2421331"/>
            <a:ext cx="1165162" cy="82296"/>
          </a:xfrm>
          <a:prstGeom prst="rect">
            <a:avLst/>
          </a:prstGeom>
          <a:noFill/>
        </p:spPr>
        <p:txBody>
          <a:bodyPr wrap="none" anchor="t" lIns="0" tIns="0" rIns="0" bIns="0">
            <a:noAutofit/>
          </a:bodyPr>
          <a:lstStyle/>
          <a:p>
            <a:pPr algn="l"/>
            <a:r>
              <a:rPr sz="540" b="1">
                <a:solidFill>
                  <a:srgbClr val="0B0B0B"/>
                </a:solidFill>
                <a:latin typeface="Roboto"/>
              </a:rPr>
              <a:t>FTD vs control (DS004504) §</a:t>
            </a:r>
          </a:p>
        </p:txBody>
      </p:sp>
      <p:cxnSp>
        <p:nvCxnSpPr>
          <p:cNvPr id="156" name="Connector 155"/>
          <p:cNvCxnSpPr/>
          <p:nvPr/>
        </p:nvCxnSpPr>
        <p:spPr>
          <a:xfrm>
            <a:off x="3012033" y="3093830"/>
            <a:ext cx="1131113" cy="0"/>
          </a:xfrm>
          <a:prstGeom prst="line">
            <a:avLst/>
          </a:prstGeom>
          <a:ln w="6350">
            <a:solidFill>
              <a:srgbClr val="C3C2B7"/>
            </a:solidFill>
          </a:ln>
        </p:spPr>
      </p:cxnSp>
      <p:cxnSp>
        <p:nvCxnSpPr>
          <p:cNvPr id="157" name="Connector 156"/>
          <p:cNvCxnSpPr/>
          <p:nvPr/>
        </p:nvCxnSpPr>
        <p:spPr>
          <a:xfrm>
            <a:off x="3012033" y="2757497"/>
            <a:ext cx="1131113" cy="0"/>
          </a:xfrm>
          <a:prstGeom prst="line">
            <a:avLst/>
          </a:prstGeom>
          <a:ln w="9525">
            <a:solidFill>
              <a:srgbClr val="C4001D"/>
            </a:solidFill>
            <a:prstDash val="dash"/>
          </a:ln>
        </p:spPr>
      </p:cxnSp>
      <p:sp>
        <p:nvSpPr>
          <p:cNvPr id="158" name="Freeform 157"/>
          <p:cNvSpPr/>
          <p:nvPr/>
        </p:nvSpPr>
        <p:spPr>
          <a:xfrm>
            <a:off x="3135552" y="2772325"/>
            <a:ext cx="895461" cy="168200"/>
          </a:xfrm>
          <a:custGeom>
            <a:avLst/>
            <a:gdLst/>
            <a:ahLst/>
            <a:cxnLst/>
            <a:rect l="l" t="t" r="r" b="b"/>
            <a:pathLst>
              <a:path w="895461" h="168200">
                <a:moveTo>
                  <a:pt x="0" y="42382"/>
                </a:moveTo>
                <a:lnTo>
                  <a:pt x="469592" y="0"/>
                </a:lnTo>
                <a:lnTo>
                  <a:pt x="895461" y="33220"/>
                </a:lnTo>
                <a:lnTo>
                  <a:pt x="895461" y="33220"/>
                </a:lnTo>
                <a:lnTo>
                  <a:pt x="469592" y="95268"/>
                </a:lnTo>
                <a:lnTo>
                  <a:pt x="0" y="168200"/>
                </a:lnTo>
                <a:close/>
              </a:path>
            </a:pathLst>
          </a:custGeom>
          <a:solidFill>
            <a:srgbClr val="2A78D6">
              <a:alpha val="12000"/>
            </a:srgbClr>
          </a:solidFill>
          <a:ln>
            <a:noFill/>
          </a:ln>
        </p:spPr>
        <p:txBody>
          <a:bodyPr rtlCol="0" anchor="ctr"/>
          <a:lstStyle/>
          <a:p>
            <a:pPr algn="ctr"/>
          </a:p>
        </p:txBody>
      </p:sp>
      <p:sp>
        <p:nvSpPr>
          <p:cNvPr id="159" name="Freeform 158"/>
          <p:cNvSpPr/>
          <p:nvPr/>
        </p:nvSpPr>
        <p:spPr>
          <a:xfrm>
            <a:off x="3135552" y="2805545"/>
            <a:ext cx="895461" cy="72071"/>
          </a:xfrm>
          <a:custGeom>
            <a:avLst/>
            <a:gdLst/>
            <a:ahLst/>
            <a:cxnLst/>
            <a:rect l="l" t="t" r="r" b="b"/>
            <a:pathLst>
              <a:path w="895461" h="72071">
                <a:moveTo>
                  <a:pt x="0" y="72071"/>
                </a:moveTo>
                <a:lnTo>
                  <a:pt x="469592" y="14414"/>
                </a:lnTo>
                <a:lnTo>
                  <a:pt x="895461" y="0"/>
                </a:lnTo>
              </a:path>
            </a:pathLst>
          </a:custGeom>
          <a:noFill/>
          <a:ln w="15240">
            <a:solidFill>
              <a:srgbClr val="2A78D6"/>
            </a:solidFill>
          </a:ln>
        </p:spPr>
        <p:txBody>
          <a:bodyPr rtlCol="0" anchor="ctr"/>
          <a:lstStyle/>
          <a:p>
            <a:pPr algn="ctr"/>
          </a:p>
        </p:txBody>
      </p:sp>
      <p:sp>
        <p:nvSpPr>
          <p:cNvPr id="160" name="Oval 159"/>
          <p:cNvSpPr/>
          <p:nvPr/>
        </p:nvSpPr>
        <p:spPr>
          <a:xfrm>
            <a:off x="3117264" y="2859328"/>
            <a:ext cx="36576" cy="36576"/>
          </a:xfrm>
          <a:prstGeom prst="ellipse">
            <a:avLst/>
          </a:prstGeom>
          <a:solidFill>
            <a:srgbClr val="2A78D6"/>
          </a:solidFill>
          <a:ln>
            <a:solidFill>
              <a:srgbClr val="2A78D6"/>
            </a:solidFill>
          </a:ln>
        </p:spPr>
        <p:txBody>
          <a:bodyPr rtlCol="0" anchor="ctr"/>
          <a:lstStyle/>
          <a:p>
            <a:pPr algn="ctr"/>
          </a:p>
        </p:txBody>
      </p:sp>
      <p:sp>
        <p:nvSpPr>
          <p:cNvPr id="161" name="Oval 160"/>
          <p:cNvSpPr/>
          <p:nvPr/>
        </p:nvSpPr>
        <p:spPr>
          <a:xfrm>
            <a:off x="3586856" y="2801671"/>
            <a:ext cx="36576" cy="36576"/>
          </a:xfrm>
          <a:prstGeom prst="ellipse">
            <a:avLst/>
          </a:prstGeom>
          <a:solidFill>
            <a:srgbClr val="2A78D6"/>
          </a:solidFill>
          <a:ln>
            <a:solidFill>
              <a:srgbClr val="2A78D6"/>
            </a:solidFill>
          </a:ln>
        </p:spPr>
        <p:txBody>
          <a:bodyPr rtlCol="0" anchor="ctr"/>
          <a:lstStyle/>
          <a:p>
            <a:pPr algn="ctr"/>
          </a:p>
        </p:txBody>
      </p:sp>
      <p:sp>
        <p:nvSpPr>
          <p:cNvPr id="162" name="Oval 161"/>
          <p:cNvSpPr/>
          <p:nvPr/>
        </p:nvSpPr>
        <p:spPr>
          <a:xfrm>
            <a:off x="4012725" y="2787257"/>
            <a:ext cx="36576" cy="36576"/>
          </a:xfrm>
          <a:prstGeom prst="ellipse">
            <a:avLst/>
          </a:prstGeom>
          <a:solidFill>
            <a:srgbClr val="2A78D6"/>
          </a:solidFill>
          <a:ln>
            <a:solidFill>
              <a:srgbClr val="2A78D6"/>
            </a:solidFill>
          </a:ln>
        </p:spPr>
        <p:txBody>
          <a:bodyPr rtlCol="0" anchor="ctr"/>
          <a:lstStyle/>
          <a:p>
            <a:pPr algn="ctr"/>
          </a:p>
        </p:txBody>
      </p:sp>
      <p:sp>
        <p:nvSpPr>
          <p:cNvPr id="163" name="TextBox 162"/>
          <p:cNvSpPr txBox="1"/>
          <p:nvPr/>
        </p:nvSpPr>
        <p:spPr>
          <a:xfrm>
            <a:off x="3971883" y="2685149"/>
            <a:ext cx="171263" cy="88392"/>
          </a:xfrm>
          <a:prstGeom prst="rect">
            <a:avLst/>
          </a:prstGeom>
          <a:noFill/>
        </p:spPr>
        <p:txBody>
          <a:bodyPr wrap="none" anchor="t" lIns="0" tIns="0" rIns="0" bIns="0">
            <a:noAutofit/>
          </a:bodyPr>
          <a:lstStyle/>
          <a:p>
            <a:pPr algn="r"/>
            <a:r>
              <a:rPr sz="580" b="1">
                <a:solidFill>
                  <a:srgbClr val="0B0B0B"/>
                </a:solidFill>
                <a:latin typeface="Roboto"/>
              </a:rPr>
              <a:t>.80</a:t>
            </a:r>
          </a:p>
        </p:txBody>
      </p:sp>
      <p:sp>
        <p:nvSpPr>
          <p:cNvPr id="164" name="TextBox 163"/>
          <p:cNvSpPr txBox="1"/>
          <p:nvPr/>
        </p:nvSpPr>
        <p:spPr>
          <a:xfrm>
            <a:off x="3021177" y="3157118"/>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165" name="Rounded Rectangle 164"/>
          <p:cNvSpPr/>
          <p:nvPr/>
        </p:nvSpPr>
        <p:spPr>
          <a:xfrm>
            <a:off x="4234586"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66" name="Rectangle 165"/>
          <p:cNvSpPr/>
          <p:nvPr/>
        </p:nvSpPr>
        <p:spPr>
          <a:xfrm>
            <a:off x="4234586" y="2366467"/>
            <a:ext cx="1204264" cy="32004"/>
          </a:xfrm>
          <a:prstGeom prst="rect">
            <a:avLst/>
          </a:prstGeom>
          <a:solidFill>
            <a:srgbClr val="2A78D6"/>
          </a:solidFill>
          <a:ln>
            <a:noFill/>
          </a:ln>
        </p:spPr>
        <p:txBody>
          <a:bodyPr rtlCol="0" anchor="ctr"/>
          <a:lstStyle/>
          <a:p>
            <a:pPr algn="ctr"/>
          </a:p>
        </p:txBody>
      </p:sp>
      <p:sp>
        <p:nvSpPr>
          <p:cNvPr id="167" name="TextBox 166"/>
          <p:cNvSpPr txBox="1"/>
          <p:nvPr/>
        </p:nvSpPr>
        <p:spPr>
          <a:xfrm>
            <a:off x="4280306" y="2421331"/>
            <a:ext cx="1206962" cy="164592"/>
          </a:xfrm>
          <a:prstGeom prst="rect">
            <a:avLst/>
          </a:prstGeom>
          <a:noFill/>
        </p:spPr>
        <p:txBody>
          <a:bodyPr wrap="none" anchor="t" lIns="0" tIns="0" rIns="0" bIns="0">
            <a:noAutofit/>
          </a:bodyPr>
          <a:lstStyle/>
          <a:p>
            <a:pPr algn="l"/>
            <a:r>
              <a:rPr sz="540" b="1">
                <a:solidFill>
                  <a:srgbClr val="0B0B0B"/>
                </a:solidFill>
                <a:latin typeface="Roboto"/>
              </a:rPr>
              <a:t>Vascular dementia vs control</a:t>
            </a:r>
          </a:p>
          <a:p>
            <a:pPr algn="l"/>
            <a:r>
              <a:rPr sz="540" b="1">
                <a:solidFill>
                  <a:srgbClr val="0B0B0B"/>
                </a:solidFill>
                <a:latin typeface="Roboto"/>
              </a:rPr>
              <a:t>(CAUEEG) §</a:t>
            </a:r>
          </a:p>
        </p:txBody>
      </p:sp>
      <p:cxnSp>
        <p:nvCxnSpPr>
          <p:cNvPr id="168" name="Connector 167"/>
          <p:cNvCxnSpPr/>
          <p:nvPr/>
        </p:nvCxnSpPr>
        <p:spPr>
          <a:xfrm>
            <a:off x="4271162" y="3093830"/>
            <a:ext cx="1131113" cy="0"/>
          </a:xfrm>
          <a:prstGeom prst="line">
            <a:avLst/>
          </a:prstGeom>
          <a:ln w="6350">
            <a:solidFill>
              <a:srgbClr val="C3C2B7"/>
            </a:solidFill>
          </a:ln>
        </p:spPr>
      </p:cxnSp>
      <p:cxnSp>
        <p:nvCxnSpPr>
          <p:cNvPr id="169" name="Connector 168"/>
          <p:cNvCxnSpPr/>
          <p:nvPr/>
        </p:nvCxnSpPr>
        <p:spPr>
          <a:xfrm>
            <a:off x="4271162" y="2757497"/>
            <a:ext cx="1131113" cy="0"/>
          </a:xfrm>
          <a:prstGeom prst="line">
            <a:avLst/>
          </a:prstGeom>
          <a:ln w="9525">
            <a:solidFill>
              <a:srgbClr val="C4001D"/>
            </a:solidFill>
            <a:prstDash val="dash"/>
          </a:ln>
        </p:spPr>
      </p:cxnSp>
      <p:sp>
        <p:nvSpPr>
          <p:cNvPr id="170" name="Freeform 169"/>
          <p:cNvSpPr/>
          <p:nvPr/>
        </p:nvSpPr>
        <p:spPr>
          <a:xfrm>
            <a:off x="4346904" y="2802872"/>
            <a:ext cx="986611" cy="293157"/>
          </a:xfrm>
          <a:custGeom>
            <a:avLst/>
            <a:gdLst/>
            <a:ahLst/>
            <a:cxnLst/>
            <a:rect l="l" t="t" r="r" b="b"/>
            <a:pathLst>
              <a:path w="986611" h="293157">
                <a:moveTo>
                  <a:pt x="0" y="2877"/>
                </a:moveTo>
                <a:lnTo>
                  <a:pt x="287955" y="0"/>
                </a:lnTo>
                <a:lnTo>
                  <a:pt x="986611" y="60330"/>
                </a:lnTo>
                <a:lnTo>
                  <a:pt x="986611" y="60330"/>
                </a:lnTo>
                <a:lnTo>
                  <a:pt x="287955" y="183122"/>
                </a:lnTo>
                <a:lnTo>
                  <a:pt x="0" y="293157"/>
                </a:lnTo>
                <a:close/>
              </a:path>
            </a:pathLst>
          </a:custGeom>
          <a:solidFill>
            <a:srgbClr val="2A78D6">
              <a:alpha val="12000"/>
            </a:srgbClr>
          </a:solidFill>
          <a:ln>
            <a:noFill/>
          </a:ln>
        </p:spPr>
        <p:txBody>
          <a:bodyPr rtlCol="0" anchor="ctr"/>
          <a:lstStyle/>
          <a:p>
            <a:pPr algn="ctr"/>
          </a:p>
        </p:txBody>
      </p:sp>
      <p:sp>
        <p:nvSpPr>
          <p:cNvPr id="171" name="Freeform 170"/>
          <p:cNvSpPr/>
          <p:nvPr/>
        </p:nvSpPr>
        <p:spPr>
          <a:xfrm>
            <a:off x="4346904" y="2863202"/>
            <a:ext cx="986611" cy="87687"/>
          </a:xfrm>
          <a:custGeom>
            <a:avLst/>
            <a:gdLst/>
            <a:ahLst/>
            <a:cxnLst/>
            <a:rect l="l" t="t" r="r" b="b"/>
            <a:pathLst>
              <a:path w="986611" h="87687">
                <a:moveTo>
                  <a:pt x="0" y="87687"/>
                </a:moveTo>
                <a:lnTo>
                  <a:pt x="287955" y="31231"/>
                </a:lnTo>
                <a:lnTo>
                  <a:pt x="986611" y="0"/>
                </a:lnTo>
              </a:path>
            </a:pathLst>
          </a:custGeom>
          <a:noFill/>
          <a:ln w="15240">
            <a:solidFill>
              <a:srgbClr val="2A78D6"/>
            </a:solidFill>
          </a:ln>
        </p:spPr>
        <p:txBody>
          <a:bodyPr rtlCol="0" anchor="ctr"/>
          <a:lstStyle/>
          <a:p>
            <a:pPr algn="ctr"/>
          </a:p>
        </p:txBody>
      </p:sp>
      <p:sp>
        <p:nvSpPr>
          <p:cNvPr id="172" name="Oval 171"/>
          <p:cNvSpPr/>
          <p:nvPr/>
        </p:nvSpPr>
        <p:spPr>
          <a:xfrm>
            <a:off x="4328616" y="2932601"/>
            <a:ext cx="36576" cy="36576"/>
          </a:xfrm>
          <a:prstGeom prst="ellipse">
            <a:avLst/>
          </a:prstGeom>
          <a:solidFill>
            <a:srgbClr val="2A78D6"/>
          </a:solidFill>
          <a:ln>
            <a:solidFill>
              <a:srgbClr val="2A78D6"/>
            </a:solidFill>
          </a:ln>
        </p:spPr>
        <p:txBody>
          <a:bodyPr rtlCol="0" anchor="ctr"/>
          <a:lstStyle/>
          <a:p>
            <a:pPr algn="ctr"/>
          </a:p>
        </p:txBody>
      </p:sp>
      <p:sp>
        <p:nvSpPr>
          <p:cNvPr id="173" name="Oval 172"/>
          <p:cNvSpPr/>
          <p:nvPr/>
        </p:nvSpPr>
        <p:spPr>
          <a:xfrm>
            <a:off x="4616571" y="2876145"/>
            <a:ext cx="36576" cy="36576"/>
          </a:xfrm>
          <a:prstGeom prst="ellipse">
            <a:avLst/>
          </a:prstGeom>
          <a:solidFill>
            <a:srgbClr val="2A78D6"/>
          </a:solidFill>
          <a:ln>
            <a:solidFill>
              <a:srgbClr val="2A78D6"/>
            </a:solidFill>
          </a:ln>
        </p:spPr>
        <p:txBody>
          <a:bodyPr rtlCol="0" anchor="ctr"/>
          <a:lstStyle/>
          <a:p>
            <a:pPr algn="ctr"/>
          </a:p>
        </p:txBody>
      </p:sp>
      <p:sp>
        <p:nvSpPr>
          <p:cNvPr id="174" name="Oval 173"/>
          <p:cNvSpPr/>
          <p:nvPr/>
        </p:nvSpPr>
        <p:spPr>
          <a:xfrm>
            <a:off x="5315227" y="2844914"/>
            <a:ext cx="36576" cy="36576"/>
          </a:xfrm>
          <a:prstGeom prst="ellipse">
            <a:avLst/>
          </a:prstGeom>
          <a:solidFill>
            <a:srgbClr val="2A78D6"/>
          </a:solidFill>
          <a:ln>
            <a:solidFill>
              <a:srgbClr val="2A78D6"/>
            </a:solidFill>
          </a:ln>
        </p:spPr>
        <p:txBody>
          <a:bodyPr rtlCol="0" anchor="ctr"/>
          <a:lstStyle/>
          <a:p>
            <a:pPr algn="ctr"/>
          </a:p>
        </p:txBody>
      </p:sp>
      <p:sp>
        <p:nvSpPr>
          <p:cNvPr id="175" name="TextBox 174"/>
          <p:cNvSpPr txBox="1"/>
          <p:nvPr/>
        </p:nvSpPr>
        <p:spPr>
          <a:xfrm>
            <a:off x="5231011" y="2742806"/>
            <a:ext cx="171263" cy="88392"/>
          </a:xfrm>
          <a:prstGeom prst="rect">
            <a:avLst/>
          </a:prstGeom>
          <a:noFill/>
        </p:spPr>
        <p:txBody>
          <a:bodyPr wrap="none" anchor="t" lIns="0" tIns="0" rIns="0" bIns="0">
            <a:noAutofit/>
          </a:bodyPr>
          <a:lstStyle/>
          <a:p>
            <a:pPr algn="r"/>
            <a:r>
              <a:rPr sz="580" b="1">
                <a:solidFill>
                  <a:srgbClr val="0B0B0B"/>
                </a:solidFill>
                <a:latin typeface="Roboto"/>
              </a:rPr>
              <a:t>.74</a:t>
            </a:r>
          </a:p>
        </p:txBody>
      </p:sp>
      <p:sp>
        <p:nvSpPr>
          <p:cNvPr id="176" name="TextBox 175"/>
          <p:cNvSpPr txBox="1"/>
          <p:nvPr/>
        </p:nvSpPr>
        <p:spPr>
          <a:xfrm>
            <a:off x="4280306" y="3157118"/>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177" name="Rounded Rectangle 176"/>
          <p:cNvSpPr/>
          <p:nvPr/>
        </p:nvSpPr>
        <p:spPr>
          <a:xfrm>
            <a:off x="5493715"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78" name="Rectangle 177"/>
          <p:cNvSpPr/>
          <p:nvPr/>
        </p:nvSpPr>
        <p:spPr>
          <a:xfrm>
            <a:off x="5493715" y="2366467"/>
            <a:ext cx="1204264" cy="32004"/>
          </a:xfrm>
          <a:prstGeom prst="rect">
            <a:avLst/>
          </a:prstGeom>
          <a:solidFill>
            <a:srgbClr val="2A78D6"/>
          </a:solidFill>
          <a:ln>
            <a:noFill/>
          </a:ln>
        </p:spPr>
        <p:txBody>
          <a:bodyPr rtlCol="0" anchor="ctr"/>
          <a:lstStyle/>
          <a:p>
            <a:pPr algn="ctr"/>
          </a:p>
        </p:txBody>
      </p:sp>
      <p:sp>
        <p:nvSpPr>
          <p:cNvPr id="179" name="TextBox 178"/>
          <p:cNvSpPr txBox="1"/>
          <p:nvPr/>
        </p:nvSpPr>
        <p:spPr>
          <a:xfrm>
            <a:off x="5539435" y="2421331"/>
            <a:ext cx="872566" cy="164592"/>
          </a:xfrm>
          <a:prstGeom prst="rect">
            <a:avLst/>
          </a:prstGeom>
          <a:noFill/>
        </p:spPr>
        <p:txBody>
          <a:bodyPr wrap="none" anchor="t" lIns="0" tIns="0" rIns="0" bIns="0">
            <a:noAutofit/>
          </a:bodyPr>
          <a:lstStyle/>
          <a:p>
            <a:pPr algn="l"/>
            <a:r>
              <a:rPr sz="540" b="1">
                <a:solidFill>
                  <a:srgbClr val="0B0B0B"/>
                </a:solidFill>
                <a:latin typeface="Roboto"/>
              </a:rPr>
              <a:t>Alzheimer vs control</a:t>
            </a:r>
          </a:p>
          <a:p>
            <a:pPr algn="l"/>
            <a:r>
              <a:rPr sz="540" b="1">
                <a:solidFill>
                  <a:srgbClr val="0B0B0B"/>
                </a:solidFill>
                <a:latin typeface="Roboto"/>
              </a:rPr>
              <a:t>(BrainLat)</a:t>
            </a:r>
          </a:p>
        </p:txBody>
      </p:sp>
      <p:cxnSp>
        <p:nvCxnSpPr>
          <p:cNvPr id="180" name="Connector 179"/>
          <p:cNvCxnSpPr/>
          <p:nvPr/>
        </p:nvCxnSpPr>
        <p:spPr>
          <a:xfrm>
            <a:off x="5530291" y="3093830"/>
            <a:ext cx="1131113" cy="0"/>
          </a:xfrm>
          <a:prstGeom prst="line">
            <a:avLst/>
          </a:prstGeom>
          <a:ln w="6350">
            <a:solidFill>
              <a:srgbClr val="C3C2B7"/>
            </a:solidFill>
          </a:ln>
        </p:spPr>
      </p:cxnSp>
      <p:cxnSp>
        <p:nvCxnSpPr>
          <p:cNvPr id="181" name="Connector 180"/>
          <p:cNvCxnSpPr/>
          <p:nvPr/>
        </p:nvCxnSpPr>
        <p:spPr>
          <a:xfrm>
            <a:off x="5530291" y="2757497"/>
            <a:ext cx="1131113" cy="0"/>
          </a:xfrm>
          <a:prstGeom prst="line">
            <a:avLst/>
          </a:prstGeom>
          <a:ln w="9525">
            <a:solidFill>
              <a:srgbClr val="C4001D"/>
            </a:solidFill>
            <a:prstDash val="dash"/>
          </a:ln>
        </p:spPr>
      </p:cxnSp>
      <p:sp>
        <p:nvSpPr>
          <p:cNvPr id="182" name="Freeform 181"/>
          <p:cNvSpPr/>
          <p:nvPr/>
        </p:nvSpPr>
        <p:spPr>
          <a:xfrm>
            <a:off x="5628632" y="2820802"/>
            <a:ext cx="943495" cy="299471"/>
          </a:xfrm>
          <a:custGeom>
            <a:avLst/>
            <a:gdLst/>
            <a:ahLst/>
            <a:cxnLst/>
            <a:rect l="l" t="t" r="r" b="b"/>
            <a:pathLst>
              <a:path w="943495" h="299471">
                <a:moveTo>
                  <a:pt x="0" y="36050"/>
                </a:moveTo>
                <a:lnTo>
                  <a:pt x="373875" y="0"/>
                </a:lnTo>
                <a:lnTo>
                  <a:pt x="747749" y="23568"/>
                </a:lnTo>
                <a:lnTo>
                  <a:pt x="943495" y="22503"/>
                </a:lnTo>
                <a:lnTo>
                  <a:pt x="943495" y="202946"/>
                </a:lnTo>
                <a:lnTo>
                  <a:pt x="747749" y="247307"/>
                </a:lnTo>
                <a:lnTo>
                  <a:pt x="373875" y="252530"/>
                </a:lnTo>
                <a:lnTo>
                  <a:pt x="0" y="299471"/>
                </a:lnTo>
                <a:close/>
              </a:path>
            </a:pathLst>
          </a:custGeom>
          <a:solidFill>
            <a:srgbClr val="2A78D6">
              <a:alpha val="12000"/>
            </a:srgbClr>
          </a:solidFill>
          <a:ln>
            <a:noFill/>
          </a:ln>
        </p:spPr>
        <p:txBody>
          <a:bodyPr rtlCol="0" anchor="ctr"/>
          <a:lstStyle/>
          <a:p>
            <a:pPr algn="ctr"/>
          </a:p>
        </p:txBody>
      </p:sp>
      <p:sp>
        <p:nvSpPr>
          <p:cNvPr id="183" name="Freeform 182"/>
          <p:cNvSpPr/>
          <p:nvPr/>
        </p:nvSpPr>
        <p:spPr>
          <a:xfrm>
            <a:off x="5628632" y="2933526"/>
            <a:ext cx="943495" cy="55036"/>
          </a:xfrm>
          <a:custGeom>
            <a:avLst/>
            <a:gdLst/>
            <a:ahLst/>
            <a:cxnLst/>
            <a:rect l="l" t="t" r="r" b="b"/>
            <a:pathLst>
              <a:path w="943495" h="55036">
                <a:moveTo>
                  <a:pt x="0" y="55036"/>
                </a:moveTo>
                <a:lnTo>
                  <a:pt x="373875" y="13541"/>
                </a:lnTo>
                <a:lnTo>
                  <a:pt x="747749" y="22714"/>
                </a:lnTo>
                <a:lnTo>
                  <a:pt x="943495" y="0"/>
                </a:lnTo>
              </a:path>
            </a:pathLst>
          </a:custGeom>
          <a:noFill/>
          <a:ln w="15240">
            <a:solidFill>
              <a:srgbClr val="2A78D6"/>
            </a:solidFill>
          </a:ln>
        </p:spPr>
        <p:txBody>
          <a:bodyPr rtlCol="0" anchor="ctr"/>
          <a:lstStyle/>
          <a:p>
            <a:pPr algn="ctr"/>
          </a:p>
        </p:txBody>
      </p:sp>
      <p:sp>
        <p:nvSpPr>
          <p:cNvPr id="184" name="Oval 183"/>
          <p:cNvSpPr/>
          <p:nvPr/>
        </p:nvSpPr>
        <p:spPr>
          <a:xfrm>
            <a:off x="5610344" y="2970274"/>
            <a:ext cx="36576" cy="36576"/>
          </a:xfrm>
          <a:prstGeom prst="ellipse">
            <a:avLst/>
          </a:prstGeom>
          <a:solidFill>
            <a:srgbClr val="2A78D6"/>
          </a:solidFill>
          <a:ln>
            <a:solidFill>
              <a:srgbClr val="2A78D6"/>
            </a:solidFill>
          </a:ln>
        </p:spPr>
        <p:txBody>
          <a:bodyPr rtlCol="0" anchor="ctr"/>
          <a:lstStyle/>
          <a:p>
            <a:pPr algn="ctr"/>
          </a:p>
        </p:txBody>
      </p:sp>
      <p:sp>
        <p:nvSpPr>
          <p:cNvPr id="185" name="Oval 184"/>
          <p:cNvSpPr/>
          <p:nvPr/>
        </p:nvSpPr>
        <p:spPr>
          <a:xfrm>
            <a:off x="5984219" y="2928779"/>
            <a:ext cx="36576" cy="36576"/>
          </a:xfrm>
          <a:prstGeom prst="ellipse">
            <a:avLst/>
          </a:prstGeom>
          <a:solidFill>
            <a:srgbClr val="2A78D6"/>
          </a:solidFill>
          <a:ln>
            <a:solidFill>
              <a:srgbClr val="2A78D6"/>
            </a:solidFill>
          </a:ln>
        </p:spPr>
        <p:txBody>
          <a:bodyPr rtlCol="0" anchor="ctr"/>
          <a:lstStyle/>
          <a:p>
            <a:pPr algn="ctr"/>
          </a:p>
        </p:txBody>
      </p:sp>
      <p:sp>
        <p:nvSpPr>
          <p:cNvPr id="186" name="Oval 185"/>
          <p:cNvSpPr/>
          <p:nvPr/>
        </p:nvSpPr>
        <p:spPr>
          <a:xfrm>
            <a:off x="6358093" y="2937952"/>
            <a:ext cx="36576" cy="36576"/>
          </a:xfrm>
          <a:prstGeom prst="ellipse">
            <a:avLst/>
          </a:prstGeom>
          <a:solidFill>
            <a:srgbClr val="2A78D6"/>
          </a:solidFill>
          <a:ln>
            <a:solidFill>
              <a:srgbClr val="2A78D6"/>
            </a:solidFill>
          </a:ln>
        </p:spPr>
        <p:txBody>
          <a:bodyPr rtlCol="0" anchor="ctr"/>
          <a:lstStyle/>
          <a:p>
            <a:pPr algn="ctr"/>
          </a:p>
        </p:txBody>
      </p:sp>
      <p:sp>
        <p:nvSpPr>
          <p:cNvPr id="187" name="Oval 186"/>
          <p:cNvSpPr/>
          <p:nvPr/>
        </p:nvSpPr>
        <p:spPr>
          <a:xfrm>
            <a:off x="6553839" y="2915238"/>
            <a:ext cx="36576" cy="36576"/>
          </a:xfrm>
          <a:prstGeom prst="ellipse">
            <a:avLst/>
          </a:prstGeom>
          <a:solidFill>
            <a:srgbClr val="2A78D6"/>
          </a:solidFill>
          <a:ln>
            <a:solidFill>
              <a:srgbClr val="2A78D6"/>
            </a:solidFill>
          </a:ln>
        </p:spPr>
        <p:txBody>
          <a:bodyPr rtlCol="0" anchor="ctr"/>
          <a:lstStyle/>
          <a:p>
            <a:pPr algn="ctr"/>
          </a:p>
        </p:txBody>
      </p:sp>
      <p:sp>
        <p:nvSpPr>
          <p:cNvPr id="188" name="TextBox 187"/>
          <p:cNvSpPr txBox="1"/>
          <p:nvPr/>
        </p:nvSpPr>
        <p:spPr>
          <a:xfrm>
            <a:off x="6490140" y="2813130"/>
            <a:ext cx="171263" cy="88392"/>
          </a:xfrm>
          <a:prstGeom prst="rect">
            <a:avLst/>
          </a:prstGeom>
          <a:noFill/>
        </p:spPr>
        <p:txBody>
          <a:bodyPr wrap="none" anchor="t" lIns="0" tIns="0" rIns="0" bIns="0">
            <a:noAutofit/>
          </a:bodyPr>
          <a:lstStyle/>
          <a:p>
            <a:pPr algn="r"/>
            <a:r>
              <a:rPr sz="580" b="1">
                <a:solidFill>
                  <a:srgbClr val="0B0B0B"/>
                </a:solidFill>
                <a:latin typeface="Roboto"/>
              </a:rPr>
              <a:t>.67</a:t>
            </a:r>
          </a:p>
        </p:txBody>
      </p:sp>
      <p:sp>
        <p:nvSpPr>
          <p:cNvPr id="189" name="TextBox 188"/>
          <p:cNvSpPr txBox="1"/>
          <p:nvPr/>
        </p:nvSpPr>
        <p:spPr>
          <a:xfrm>
            <a:off x="5539435" y="3157118"/>
            <a:ext cx="330047" cy="76200"/>
          </a:xfrm>
          <a:prstGeom prst="rect">
            <a:avLst/>
          </a:prstGeom>
          <a:noFill/>
        </p:spPr>
        <p:txBody>
          <a:bodyPr wrap="none" anchor="t" lIns="0" tIns="0" rIns="0" bIns="0">
            <a:noAutofit/>
          </a:bodyPr>
          <a:lstStyle/>
          <a:p>
            <a:pPr algn="l"/>
            <a:r>
              <a:rPr sz="500" b="0">
                <a:solidFill>
                  <a:srgbClr val="898781"/>
                </a:solidFill>
                <a:latin typeface="Roboto"/>
              </a:rPr>
              <a:t>N = 21 †</a:t>
            </a:r>
          </a:p>
        </p:txBody>
      </p:sp>
      <p:sp>
        <p:nvSpPr>
          <p:cNvPr id="190" name="Rounded Rectangle 189"/>
          <p:cNvSpPr/>
          <p:nvPr/>
        </p:nvSpPr>
        <p:spPr>
          <a:xfrm>
            <a:off x="6752844"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191" name="Rectangle 190"/>
          <p:cNvSpPr/>
          <p:nvPr/>
        </p:nvSpPr>
        <p:spPr>
          <a:xfrm>
            <a:off x="6752844" y="2366467"/>
            <a:ext cx="1204264" cy="32004"/>
          </a:xfrm>
          <a:prstGeom prst="rect">
            <a:avLst/>
          </a:prstGeom>
          <a:solidFill>
            <a:srgbClr val="2A78D6"/>
          </a:solidFill>
          <a:ln>
            <a:noFill/>
          </a:ln>
        </p:spPr>
        <p:txBody>
          <a:bodyPr rtlCol="0" anchor="ctr"/>
          <a:lstStyle/>
          <a:p>
            <a:pPr algn="ctr"/>
          </a:p>
        </p:txBody>
      </p:sp>
      <p:sp>
        <p:nvSpPr>
          <p:cNvPr id="192" name="TextBox 191"/>
          <p:cNvSpPr txBox="1"/>
          <p:nvPr/>
        </p:nvSpPr>
        <p:spPr>
          <a:xfrm>
            <a:off x="6798564" y="2421331"/>
            <a:ext cx="1165162" cy="82296"/>
          </a:xfrm>
          <a:prstGeom prst="rect">
            <a:avLst/>
          </a:prstGeom>
          <a:noFill/>
        </p:spPr>
        <p:txBody>
          <a:bodyPr wrap="none" anchor="t" lIns="0" tIns="0" rIns="0" bIns="0">
            <a:noAutofit/>
          </a:bodyPr>
          <a:lstStyle/>
          <a:p>
            <a:pPr algn="l"/>
            <a:r>
              <a:rPr sz="540" b="1">
                <a:solidFill>
                  <a:srgbClr val="0B0B0B"/>
                </a:solidFill>
                <a:latin typeface="Roboto"/>
              </a:rPr>
              <a:t>bvFTD vs control (BrainLat)</a:t>
            </a:r>
          </a:p>
        </p:txBody>
      </p:sp>
      <p:cxnSp>
        <p:nvCxnSpPr>
          <p:cNvPr id="193" name="Connector 192"/>
          <p:cNvCxnSpPr/>
          <p:nvPr/>
        </p:nvCxnSpPr>
        <p:spPr>
          <a:xfrm>
            <a:off x="6789420" y="3093830"/>
            <a:ext cx="1131112" cy="0"/>
          </a:xfrm>
          <a:prstGeom prst="line">
            <a:avLst/>
          </a:prstGeom>
          <a:ln w="6350">
            <a:solidFill>
              <a:srgbClr val="C3C2B7"/>
            </a:solidFill>
          </a:ln>
        </p:spPr>
      </p:cxnSp>
      <p:cxnSp>
        <p:nvCxnSpPr>
          <p:cNvPr id="194" name="Connector 193"/>
          <p:cNvCxnSpPr/>
          <p:nvPr/>
        </p:nvCxnSpPr>
        <p:spPr>
          <a:xfrm>
            <a:off x="6789420" y="2757497"/>
            <a:ext cx="1131112" cy="0"/>
          </a:xfrm>
          <a:prstGeom prst="line">
            <a:avLst/>
          </a:prstGeom>
          <a:ln w="9525">
            <a:solidFill>
              <a:srgbClr val="C4001D"/>
            </a:solidFill>
            <a:prstDash val="dash"/>
          </a:ln>
        </p:spPr>
      </p:cxnSp>
      <p:sp>
        <p:nvSpPr>
          <p:cNvPr id="195" name="Freeform 194"/>
          <p:cNvSpPr/>
          <p:nvPr/>
        </p:nvSpPr>
        <p:spPr>
          <a:xfrm>
            <a:off x="6902498" y="2841153"/>
            <a:ext cx="915380" cy="300725"/>
          </a:xfrm>
          <a:custGeom>
            <a:avLst/>
            <a:gdLst/>
            <a:ahLst/>
            <a:cxnLst/>
            <a:rect l="l" t="t" r="r" b="b"/>
            <a:pathLst>
              <a:path w="915380" h="300725">
                <a:moveTo>
                  <a:pt x="0" y="4161"/>
                </a:moveTo>
                <a:lnTo>
                  <a:pt x="429901" y="0"/>
                </a:lnTo>
                <a:lnTo>
                  <a:pt x="915380" y="55438"/>
                </a:lnTo>
                <a:lnTo>
                  <a:pt x="915380" y="200069"/>
                </a:lnTo>
                <a:lnTo>
                  <a:pt x="429901" y="253585"/>
                </a:lnTo>
                <a:lnTo>
                  <a:pt x="0" y="300725"/>
                </a:lnTo>
                <a:close/>
              </a:path>
            </a:pathLst>
          </a:custGeom>
          <a:solidFill>
            <a:srgbClr val="2A78D6">
              <a:alpha val="12000"/>
            </a:srgbClr>
          </a:solidFill>
          <a:ln>
            <a:noFill/>
          </a:ln>
        </p:spPr>
        <p:txBody>
          <a:bodyPr rtlCol="0" anchor="ctr"/>
          <a:lstStyle/>
          <a:p>
            <a:pPr algn="ctr"/>
          </a:p>
        </p:txBody>
      </p:sp>
      <p:sp>
        <p:nvSpPr>
          <p:cNvPr id="196" name="Freeform 195"/>
          <p:cNvSpPr/>
          <p:nvPr/>
        </p:nvSpPr>
        <p:spPr>
          <a:xfrm>
            <a:off x="6902498" y="2967946"/>
            <a:ext cx="915380" cy="67266"/>
          </a:xfrm>
          <a:custGeom>
            <a:avLst/>
            <a:gdLst/>
            <a:ahLst/>
            <a:cxnLst/>
            <a:rect l="l" t="t" r="r" b="b"/>
            <a:pathLst>
              <a:path w="915380" h="67266">
                <a:moveTo>
                  <a:pt x="0" y="67266"/>
                </a:moveTo>
                <a:lnTo>
                  <a:pt x="429901" y="0"/>
                </a:lnTo>
                <a:lnTo>
                  <a:pt x="915380" y="961"/>
                </a:lnTo>
              </a:path>
            </a:pathLst>
          </a:custGeom>
          <a:noFill/>
          <a:ln w="15240">
            <a:solidFill>
              <a:srgbClr val="2A78D6"/>
            </a:solidFill>
          </a:ln>
        </p:spPr>
        <p:txBody>
          <a:bodyPr rtlCol="0" anchor="ctr"/>
          <a:lstStyle/>
          <a:p>
            <a:pPr algn="ctr"/>
          </a:p>
        </p:txBody>
      </p:sp>
      <p:sp>
        <p:nvSpPr>
          <p:cNvPr id="197" name="Oval 196"/>
          <p:cNvSpPr/>
          <p:nvPr/>
        </p:nvSpPr>
        <p:spPr>
          <a:xfrm>
            <a:off x="6884210" y="3016924"/>
            <a:ext cx="36576" cy="36576"/>
          </a:xfrm>
          <a:prstGeom prst="ellipse">
            <a:avLst/>
          </a:prstGeom>
          <a:solidFill>
            <a:srgbClr val="2A78D6"/>
          </a:solidFill>
          <a:ln>
            <a:solidFill>
              <a:srgbClr val="2A78D6"/>
            </a:solidFill>
          </a:ln>
        </p:spPr>
        <p:txBody>
          <a:bodyPr rtlCol="0" anchor="ctr"/>
          <a:lstStyle/>
          <a:p>
            <a:pPr algn="ctr"/>
          </a:p>
        </p:txBody>
      </p:sp>
      <p:sp>
        <p:nvSpPr>
          <p:cNvPr id="198" name="Oval 197"/>
          <p:cNvSpPr/>
          <p:nvPr/>
        </p:nvSpPr>
        <p:spPr>
          <a:xfrm>
            <a:off x="7314111" y="2949658"/>
            <a:ext cx="36576" cy="36576"/>
          </a:xfrm>
          <a:prstGeom prst="ellipse">
            <a:avLst/>
          </a:prstGeom>
          <a:solidFill>
            <a:srgbClr val="2A78D6"/>
          </a:solidFill>
          <a:ln>
            <a:solidFill>
              <a:srgbClr val="2A78D6"/>
            </a:solidFill>
          </a:ln>
        </p:spPr>
        <p:txBody>
          <a:bodyPr rtlCol="0" anchor="ctr"/>
          <a:lstStyle/>
          <a:p>
            <a:pPr algn="ctr"/>
          </a:p>
        </p:txBody>
      </p:sp>
      <p:sp>
        <p:nvSpPr>
          <p:cNvPr id="199" name="Oval 198"/>
          <p:cNvSpPr/>
          <p:nvPr/>
        </p:nvSpPr>
        <p:spPr>
          <a:xfrm>
            <a:off x="7799590" y="2950619"/>
            <a:ext cx="36576" cy="36576"/>
          </a:xfrm>
          <a:prstGeom prst="ellipse">
            <a:avLst/>
          </a:prstGeom>
          <a:solidFill>
            <a:srgbClr val="2A78D6"/>
          </a:solidFill>
          <a:ln>
            <a:solidFill>
              <a:srgbClr val="2A78D6"/>
            </a:solidFill>
          </a:ln>
        </p:spPr>
        <p:txBody>
          <a:bodyPr rtlCol="0" anchor="ctr"/>
          <a:lstStyle/>
          <a:p>
            <a:pPr algn="ctr"/>
          </a:p>
        </p:txBody>
      </p:sp>
      <p:sp>
        <p:nvSpPr>
          <p:cNvPr id="200" name="TextBox 199"/>
          <p:cNvSpPr txBox="1"/>
          <p:nvPr/>
        </p:nvSpPr>
        <p:spPr>
          <a:xfrm>
            <a:off x="7749269" y="2848511"/>
            <a:ext cx="171263" cy="88392"/>
          </a:xfrm>
          <a:prstGeom prst="rect">
            <a:avLst/>
          </a:prstGeom>
          <a:noFill/>
        </p:spPr>
        <p:txBody>
          <a:bodyPr wrap="none" anchor="t" lIns="0" tIns="0" rIns="0" bIns="0">
            <a:noAutofit/>
          </a:bodyPr>
          <a:lstStyle/>
          <a:p>
            <a:pPr algn="r"/>
            <a:r>
              <a:rPr sz="580" b="1">
                <a:solidFill>
                  <a:srgbClr val="0B0B0B"/>
                </a:solidFill>
                <a:latin typeface="Roboto"/>
              </a:rPr>
              <a:t>.63</a:t>
            </a:r>
          </a:p>
        </p:txBody>
      </p:sp>
      <p:sp>
        <p:nvSpPr>
          <p:cNvPr id="201" name="TextBox 200"/>
          <p:cNvSpPr txBox="1"/>
          <p:nvPr/>
        </p:nvSpPr>
        <p:spPr>
          <a:xfrm>
            <a:off x="6798564" y="3157118"/>
            <a:ext cx="330047" cy="76200"/>
          </a:xfrm>
          <a:prstGeom prst="rect">
            <a:avLst/>
          </a:prstGeom>
          <a:noFill/>
        </p:spPr>
        <p:txBody>
          <a:bodyPr wrap="none" anchor="t" lIns="0" tIns="0" rIns="0" bIns="0">
            <a:noAutofit/>
          </a:bodyPr>
          <a:lstStyle/>
          <a:p>
            <a:pPr algn="l"/>
            <a:r>
              <a:rPr sz="500" b="0">
                <a:solidFill>
                  <a:srgbClr val="898781"/>
                </a:solidFill>
                <a:latin typeface="Roboto"/>
              </a:rPr>
              <a:t>N = 15 †</a:t>
            </a:r>
          </a:p>
        </p:txBody>
      </p:sp>
      <p:sp>
        <p:nvSpPr>
          <p:cNvPr id="202" name="Rounded Rectangle 201"/>
          <p:cNvSpPr/>
          <p:nvPr/>
        </p:nvSpPr>
        <p:spPr>
          <a:xfrm>
            <a:off x="8011972"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03" name="Rectangle 202"/>
          <p:cNvSpPr/>
          <p:nvPr/>
        </p:nvSpPr>
        <p:spPr>
          <a:xfrm>
            <a:off x="8011972" y="2366467"/>
            <a:ext cx="1204264" cy="32004"/>
          </a:xfrm>
          <a:prstGeom prst="rect">
            <a:avLst/>
          </a:prstGeom>
          <a:solidFill>
            <a:srgbClr val="2A78D6"/>
          </a:solidFill>
          <a:ln>
            <a:noFill/>
          </a:ln>
        </p:spPr>
        <p:txBody>
          <a:bodyPr rtlCol="0" anchor="ctr"/>
          <a:lstStyle/>
          <a:p>
            <a:pPr algn="ctr"/>
          </a:p>
        </p:txBody>
      </p:sp>
      <p:sp>
        <p:nvSpPr>
          <p:cNvPr id="204" name="TextBox 203"/>
          <p:cNvSpPr txBox="1"/>
          <p:nvPr/>
        </p:nvSpPr>
        <p:spPr>
          <a:xfrm>
            <a:off x="8057692" y="2421331"/>
            <a:ext cx="788967" cy="164592"/>
          </a:xfrm>
          <a:prstGeom prst="rect">
            <a:avLst/>
          </a:prstGeom>
          <a:noFill/>
        </p:spPr>
        <p:txBody>
          <a:bodyPr wrap="none" anchor="t" lIns="0" tIns="0" rIns="0" bIns="0">
            <a:noAutofit/>
          </a:bodyPr>
          <a:lstStyle/>
          <a:p>
            <a:pPr algn="l"/>
            <a:r>
              <a:rPr sz="540" b="1">
                <a:solidFill>
                  <a:srgbClr val="0B0B0B"/>
                </a:solidFill>
                <a:latin typeface="Roboto"/>
              </a:rPr>
              <a:t>Alzheimer vs bvFTD</a:t>
            </a:r>
          </a:p>
          <a:p>
            <a:pPr algn="l"/>
            <a:r>
              <a:rPr sz="540" b="1">
                <a:solidFill>
                  <a:srgbClr val="0B0B0B"/>
                </a:solidFill>
                <a:latin typeface="Roboto"/>
              </a:rPr>
              <a:t>(BrainLat)</a:t>
            </a:r>
          </a:p>
        </p:txBody>
      </p:sp>
      <p:cxnSp>
        <p:nvCxnSpPr>
          <p:cNvPr id="205" name="Connector 204"/>
          <p:cNvCxnSpPr/>
          <p:nvPr/>
        </p:nvCxnSpPr>
        <p:spPr>
          <a:xfrm>
            <a:off x="8048548" y="3093830"/>
            <a:ext cx="1131113" cy="0"/>
          </a:xfrm>
          <a:prstGeom prst="line">
            <a:avLst/>
          </a:prstGeom>
          <a:ln w="6350">
            <a:solidFill>
              <a:srgbClr val="C3C2B7"/>
            </a:solidFill>
          </a:ln>
        </p:spPr>
      </p:cxnSp>
      <p:cxnSp>
        <p:nvCxnSpPr>
          <p:cNvPr id="206" name="Connector 205"/>
          <p:cNvCxnSpPr/>
          <p:nvPr/>
        </p:nvCxnSpPr>
        <p:spPr>
          <a:xfrm>
            <a:off x="8048548" y="2757497"/>
            <a:ext cx="1131113" cy="0"/>
          </a:xfrm>
          <a:prstGeom prst="line">
            <a:avLst/>
          </a:prstGeom>
          <a:ln w="9525">
            <a:solidFill>
              <a:srgbClr val="C4001D"/>
            </a:solidFill>
            <a:prstDash val="dash"/>
          </a:ln>
        </p:spPr>
      </p:cxnSp>
      <p:sp>
        <p:nvSpPr>
          <p:cNvPr id="207" name="Freeform 206"/>
          <p:cNvSpPr/>
          <p:nvPr/>
        </p:nvSpPr>
        <p:spPr>
          <a:xfrm>
            <a:off x="8158283" y="2790984"/>
            <a:ext cx="921759" cy="350894"/>
          </a:xfrm>
          <a:custGeom>
            <a:avLst/>
            <a:gdLst/>
            <a:ahLst/>
            <a:cxnLst/>
            <a:rect l="l" t="t" r="r" b="b"/>
            <a:pathLst>
              <a:path w="921759" h="350894">
                <a:moveTo>
                  <a:pt x="0" y="67396"/>
                </a:moveTo>
                <a:lnTo>
                  <a:pt x="417189" y="0"/>
                </a:lnTo>
                <a:lnTo>
                  <a:pt x="921759" y="43996"/>
                </a:lnTo>
                <a:lnTo>
                  <a:pt x="921759" y="278652"/>
                </a:lnTo>
                <a:lnTo>
                  <a:pt x="417189" y="329638"/>
                </a:lnTo>
                <a:lnTo>
                  <a:pt x="0" y="350894"/>
                </a:lnTo>
                <a:close/>
              </a:path>
            </a:pathLst>
          </a:custGeom>
          <a:solidFill>
            <a:srgbClr val="2A78D6">
              <a:alpha val="12000"/>
            </a:srgbClr>
          </a:solidFill>
          <a:ln>
            <a:noFill/>
          </a:ln>
        </p:spPr>
        <p:txBody>
          <a:bodyPr rtlCol="0" anchor="ctr"/>
          <a:lstStyle/>
          <a:p>
            <a:pPr algn="ctr"/>
          </a:p>
        </p:txBody>
      </p:sp>
      <p:sp>
        <p:nvSpPr>
          <p:cNvPr id="208" name="Freeform 207"/>
          <p:cNvSpPr/>
          <p:nvPr/>
        </p:nvSpPr>
        <p:spPr>
          <a:xfrm>
            <a:off x="8158283" y="2952308"/>
            <a:ext cx="921759" cy="54163"/>
          </a:xfrm>
          <a:custGeom>
            <a:avLst/>
            <a:gdLst/>
            <a:ahLst/>
            <a:cxnLst/>
            <a:rect l="l" t="t" r="r" b="b"/>
            <a:pathLst>
              <a:path w="921759" h="54163">
                <a:moveTo>
                  <a:pt x="0" y="54163"/>
                </a:moveTo>
                <a:lnTo>
                  <a:pt x="417189" y="3495"/>
                </a:lnTo>
                <a:lnTo>
                  <a:pt x="921759" y="0"/>
                </a:lnTo>
              </a:path>
            </a:pathLst>
          </a:custGeom>
          <a:noFill/>
          <a:ln w="15240">
            <a:solidFill>
              <a:srgbClr val="2A78D6"/>
            </a:solidFill>
          </a:ln>
        </p:spPr>
        <p:txBody>
          <a:bodyPr rtlCol="0" anchor="ctr"/>
          <a:lstStyle/>
          <a:p>
            <a:pPr algn="ctr"/>
          </a:p>
        </p:txBody>
      </p:sp>
      <p:sp>
        <p:nvSpPr>
          <p:cNvPr id="209" name="Oval 208"/>
          <p:cNvSpPr/>
          <p:nvPr/>
        </p:nvSpPr>
        <p:spPr>
          <a:xfrm>
            <a:off x="8139995" y="2988183"/>
            <a:ext cx="36576" cy="36576"/>
          </a:xfrm>
          <a:prstGeom prst="ellipse">
            <a:avLst/>
          </a:prstGeom>
          <a:solidFill>
            <a:srgbClr val="2A78D6"/>
          </a:solidFill>
          <a:ln>
            <a:solidFill>
              <a:srgbClr val="2A78D6"/>
            </a:solidFill>
          </a:ln>
        </p:spPr>
        <p:txBody>
          <a:bodyPr rtlCol="0" anchor="ctr"/>
          <a:lstStyle/>
          <a:p>
            <a:pPr algn="ctr"/>
          </a:p>
        </p:txBody>
      </p:sp>
      <p:sp>
        <p:nvSpPr>
          <p:cNvPr id="210" name="Oval 209"/>
          <p:cNvSpPr/>
          <p:nvPr/>
        </p:nvSpPr>
        <p:spPr>
          <a:xfrm>
            <a:off x="8557184" y="2937515"/>
            <a:ext cx="36576" cy="36576"/>
          </a:xfrm>
          <a:prstGeom prst="ellipse">
            <a:avLst/>
          </a:prstGeom>
          <a:solidFill>
            <a:srgbClr val="2A78D6"/>
          </a:solidFill>
          <a:ln>
            <a:solidFill>
              <a:srgbClr val="2A78D6"/>
            </a:solidFill>
          </a:ln>
        </p:spPr>
        <p:txBody>
          <a:bodyPr rtlCol="0" anchor="ctr"/>
          <a:lstStyle/>
          <a:p>
            <a:pPr algn="ctr"/>
          </a:p>
        </p:txBody>
      </p:sp>
      <p:sp>
        <p:nvSpPr>
          <p:cNvPr id="211" name="Oval 210"/>
          <p:cNvSpPr/>
          <p:nvPr/>
        </p:nvSpPr>
        <p:spPr>
          <a:xfrm>
            <a:off x="9061754" y="2934020"/>
            <a:ext cx="36576" cy="36576"/>
          </a:xfrm>
          <a:prstGeom prst="ellipse">
            <a:avLst/>
          </a:prstGeom>
          <a:solidFill>
            <a:srgbClr val="2A78D6"/>
          </a:solidFill>
          <a:ln>
            <a:solidFill>
              <a:srgbClr val="2A78D6"/>
            </a:solidFill>
          </a:ln>
        </p:spPr>
        <p:txBody>
          <a:bodyPr rtlCol="0" anchor="ctr"/>
          <a:lstStyle/>
          <a:p>
            <a:pPr algn="ctr"/>
          </a:p>
        </p:txBody>
      </p:sp>
      <p:sp>
        <p:nvSpPr>
          <p:cNvPr id="212" name="TextBox 211"/>
          <p:cNvSpPr txBox="1"/>
          <p:nvPr/>
        </p:nvSpPr>
        <p:spPr>
          <a:xfrm>
            <a:off x="9008398" y="2831912"/>
            <a:ext cx="171263" cy="88392"/>
          </a:xfrm>
          <a:prstGeom prst="rect">
            <a:avLst/>
          </a:prstGeom>
          <a:noFill/>
        </p:spPr>
        <p:txBody>
          <a:bodyPr wrap="none" anchor="t" lIns="0" tIns="0" rIns="0" bIns="0">
            <a:noAutofit/>
          </a:bodyPr>
          <a:lstStyle/>
          <a:p>
            <a:pPr algn="r"/>
            <a:r>
              <a:rPr sz="580" b="1">
                <a:solidFill>
                  <a:srgbClr val="0B0B0B"/>
                </a:solidFill>
                <a:latin typeface="Roboto"/>
              </a:rPr>
              <a:t>.65</a:t>
            </a:r>
          </a:p>
        </p:txBody>
      </p:sp>
      <p:sp>
        <p:nvSpPr>
          <p:cNvPr id="213" name="TextBox 212"/>
          <p:cNvSpPr txBox="1"/>
          <p:nvPr/>
        </p:nvSpPr>
        <p:spPr>
          <a:xfrm>
            <a:off x="8057692" y="3157118"/>
            <a:ext cx="330047" cy="76200"/>
          </a:xfrm>
          <a:prstGeom prst="rect">
            <a:avLst/>
          </a:prstGeom>
          <a:noFill/>
        </p:spPr>
        <p:txBody>
          <a:bodyPr wrap="none" anchor="t" lIns="0" tIns="0" rIns="0" bIns="0">
            <a:noAutofit/>
          </a:bodyPr>
          <a:lstStyle/>
          <a:p>
            <a:pPr algn="l"/>
            <a:r>
              <a:rPr sz="500" b="0">
                <a:solidFill>
                  <a:srgbClr val="898781"/>
                </a:solidFill>
                <a:latin typeface="Roboto"/>
              </a:rPr>
              <a:t>N = 16 †</a:t>
            </a:r>
          </a:p>
        </p:txBody>
      </p:sp>
      <p:sp>
        <p:nvSpPr>
          <p:cNvPr id="214" name="Rounded Rectangle 213"/>
          <p:cNvSpPr/>
          <p:nvPr/>
        </p:nvSpPr>
        <p:spPr>
          <a:xfrm>
            <a:off x="9271101"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15" name="Rectangle 214"/>
          <p:cNvSpPr/>
          <p:nvPr/>
        </p:nvSpPr>
        <p:spPr>
          <a:xfrm>
            <a:off x="9271101" y="2366467"/>
            <a:ext cx="1204264" cy="32004"/>
          </a:xfrm>
          <a:prstGeom prst="rect">
            <a:avLst/>
          </a:prstGeom>
          <a:solidFill>
            <a:srgbClr val="2A78D6"/>
          </a:solidFill>
          <a:ln>
            <a:noFill/>
          </a:ln>
        </p:spPr>
        <p:txBody>
          <a:bodyPr rtlCol="0" anchor="ctr"/>
          <a:lstStyle/>
          <a:p>
            <a:pPr algn="ctr"/>
          </a:p>
        </p:txBody>
      </p:sp>
      <p:sp>
        <p:nvSpPr>
          <p:cNvPr id="216" name="TextBox 215"/>
          <p:cNvSpPr txBox="1"/>
          <p:nvPr/>
        </p:nvSpPr>
        <p:spPr>
          <a:xfrm>
            <a:off x="9316821" y="2421331"/>
            <a:ext cx="1039764" cy="164592"/>
          </a:xfrm>
          <a:prstGeom prst="rect">
            <a:avLst/>
          </a:prstGeom>
          <a:noFill/>
        </p:spPr>
        <p:txBody>
          <a:bodyPr wrap="none" anchor="t" lIns="0" tIns="0" rIns="0" bIns="0">
            <a:noAutofit/>
          </a:bodyPr>
          <a:lstStyle/>
          <a:p>
            <a:pPr algn="l"/>
            <a:r>
              <a:rPr sz="540" b="1">
                <a:solidFill>
                  <a:srgbClr val="0B0B0B"/>
                </a:solidFill>
                <a:latin typeface="Roboto"/>
              </a:rPr>
              <a:t>Alzheimer vs Parkinson's</a:t>
            </a:r>
          </a:p>
          <a:p>
            <a:pPr algn="l"/>
            <a:r>
              <a:rPr sz="540" b="1">
                <a:solidFill>
                  <a:srgbClr val="0B0B0B"/>
                </a:solidFill>
                <a:latin typeface="Roboto"/>
              </a:rPr>
              <a:t>(BrainLat) ‡</a:t>
            </a:r>
          </a:p>
        </p:txBody>
      </p:sp>
      <p:cxnSp>
        <p:nvCxnSpPr>
          <p:cNvPr id="217" name="Connector 216"/>
          <p:cNvCxnSpPr/>
          <p:nvPr/>
        </p:nvCxnSpPr>
        <p:spPr>
          <a:xfrm>
            <a:off x="9307677" y="3093830"/>
            <a:ext cx="1131113" cy="0"/>
          </a:xfrm>
          <a:prstGeom prst="line">
            <a:avLst/>
          </a:prstGeom>
          <a:ln w="6350">
            <a:solidFill>
              <a:srgbClr val="C3C2B7"/>
            </a:solidFill>
          </a:ln>
        </p:spPr>
      </p:cxnSp>
      <p:cxnSp>
        <p:nvCxnSpPr>
          <p:cNvPr id="218" name="Connector 217"/>
          <p:cNvCxnSpPr/>
          <p:nvPr/>
        </p:nvCxnSpPr>
        <p:spPr>
          <a:xfrm>
            <a:off x="9307677" y="2757497"/>
            <a:ext cx="1131113" cy="0"/>
          </a:xfrm>
          <a:prstGeom prst="line">
            <a:avLst/>
          </a:prstGeom>
          <a:ln w="9525">
            <a:solidFill>
              <a:srgbClr val="C4001D"/>
            </a:solidFill>
            <a:prstDash val="dash"/>
          </a:ln>
        </p:spPr>
      </p:cxnSp>
      <p:sp>
        <p:nvSpPr>
          <p:cNvPr id="219" name="Freeform 218"/>
          <p:cNvSpPr/>
          <p:nvPr/>
        </p:nvSpPr>
        <p:spPr>
          <a:xfrm>
            <a:off x="9420756" y="2613355"/>
            <a:ext cx="915379" cy="250555"/>
          </a:xfrm>
          <a:custGeom>
            <a:avLst/>
            <a:gdLst/>
            <a:ahLst/>
            <a:cxnLst/>
            <a:rect l="l" t="t" r="r" b="b"/>
            <a:pathLst>
              <a:path w="915379" h="250555">
                <a:moveTo>
                  <a:pt x="0" y="67432"/>
                </a:moveTo>
                <a:lnTo>
                  <a:pt x="429900" y="8583"/>
                </a:lnTo>
                <a:lnTo>
                  <a:pt x="915379" y="0"/>
                </a:lnTo>
                <a:lnTo>
                  <a:pt x="915379" y="172892"/>
                </a:lnTo>
                <a:lnTo>
                  <a:pt x="429900" y="208067"/>
                </a:lnTo>
                <a:lnTo>
                  <a:pt x="0" y="250555"/>
                </a:lnTo>
                <a:close/>
              </a:path>
            </a:pathLst>
          </a:custGeom>
          <a:solidFill>
            <a:srgbClr val="2A78D6">
              <a:alpha val="12000"/>
            </a:srgbClr>
          </a:solidFill>
          <a:ln>
            <a:noFill/>
          </a:ln>
        </p:spPr>
        <p:txBody>
          <a:bodyPr rtlCol="0" anchor="ctr"/>
          <a:lstStyle/>
          <a:p>
            <a:pPr algn="ctr"/>
          </a:p>
        </p:txBody>
      </p:sp>
      <p:sp>
        <p:nvSpPr>
          <p:cNvPr id="220" name="Freeform 219"/>
          <p:cNvSpPr/>
          <p:nvPr/>
        </p:nvSpPr>
        <p:spPr>
          <a:xfrm>
            <a:off x="9420756" y="2693725"/>
            <a:ext cx="915379" cy="78623"/>
          </a:xfrm>
          <a:custGeom>
            <a:avLst/>
            <a:gdLst/>
            <a:ahLst/>
            <a:cxnLst/>
            <a:rect l="l" t="t" r="r" b="b"/>
            <a:pathLst>
              <a:path w="915379" h="78623">
                <a:moveTo>
                  <a:pt x="0" y="78623"/>
                </a:moveTo>
                <a:lnTo>
                  <a:pt x="429900" y="27955"/>
                </a:lnTo>
                <a:lnTo>
                  <a:pt x="915379" y="0"/>
                </a:lnTo>
              </a:path>
            </a:pathLst>
          </a:custGeom>
          <a:noFill/>
          <a:ln w="15240">
            <a:solidFill>
              <a:srgbClr val="2A78D6"/>
            </a:solidFill>
          </a:ln>
        </p:spPr>
        <p:txBody>
          <a:bodyPr rtlCol="0" anchor="ctr"/>
          <a:lstStyle/>
          <a:p>
            <a:pPr algn="ctr"/>
          </a:p>
        </p:txBody>
      </p:sp>
      <p:sp>
        <p:nvSpPr>
          <p:cNvPr id="221" name="Oval 220"/>
          <p:cNvSpPr/>
          <p:nvPr/>
        </p:nvSpPr>
        <p:spPr>
          <a:xfrm>
            <a:off x="9402468" y="2754060"/>
            <a:ext cx="36576" cy="36576"/>
          </a:xfrm>
          <a:prstGeom prst="ellipse">
            <a:avLst/>
          </a:prstGeom>
          <a:solidFill>
            <a:srgbClr val="2A78D6"/>
          </a:solidFill>
          <a:ln>
            <a:solidFill>
              <a:srgbClr val="2A78D6"/>
            </a:solidFill>
          </a:ln>
        </p:spPr>
        <p:txBody>
          <a:bodyPr rtlCol="0" anchor="ctr"/>
          <a:lstStyle/>
          <a:p>
            <a:pPr algn="ctr"/>
          </a:p>
        </p:txBody>
      </p:sp>
      <p:sp>
        <p:nvSpPr>
          <p:cNvPr id="222" name="Oval 221"/>
          <p:cNvSpPr/>
          <p:nvPr/>
        </p:nvSpPr>
        <p:spPr>
          <a:xfrm>
            <a:off x="9832368" y="2703392"/>
            <a:ext cx="36576" cy="36576"/>
          </a:xfrm>
          <a:prstGeom prst="ellipse">
            <a:avLst/>
          </a:prstGeom>
          <a:solidFill>
            <a:srgbClr val="2A78D6"/>
          </a:solidFill>
          <a:ln>
            <a:solidFill>
              <a:srgbClr val="2A78D6"/>
            </a:solidFill>
          </a:ln>
        </p:spPr>
        <p:txBody>
          <a:bodyPr rtlCol="0" anchor="ctr"/>
          <a:lstStyle/>
          <a:p>
            <a:pPr algn="ctr"/>
          </a:p>
        </p:txBody>
      </p:sp>
      <p:sp>
        <p:nvSpPr>
          <p:cNvPr id="223" name="Oval 222"/>
          <p:cNvSpPr/>
          <p:nvPr/>
        </p:nvSpPr>
        <p:spPr>
          <a:xfrm>
            <a:off x="10317847" y="2675437"/>
            <a:ext cx="36576" cy="36576"/>
          </a:xfrm>
          <a:prstGeom prst="ellipse">
            <a:avLst/>
          </a:prstGeom>
          <a:solidFill>
            <a:srgbClr val="2A78D6"/>
          </a:solidFill>
          <a:ln>
            <a:solidFill>
              <a:srgbClr val="2A78D6"/>
            </a:solidFill>
          </a:ln>
        </p:spPr>
        <p:txBody>
          <a:bodyPr rtlCol="0" anchor="ctr"/>
          <a:lstStyle/>
          <a:p>
            <a:pPr algn="ctr"/>
          </a:p>
        </p:txBody>
      </p:sp>
      <p:sp>
        <p:nvSpPr>
          <p:cNvPr id="224" name="TextBox 223"/>
          <p:cNvSpPr txBox="1"/>
          <p:nvPr/>
        </p:nvSpPr>
        <p:spPr>
          <a:xfrm>
            <a:off x="10267527" y="2573329"/>
            <a:ext cx="171263" cy="88392"/>
          </a:xfrm>
          <a:prstGeom prst="rect">
            <a:avLst/>
          </a:prstGeom>
          <a:noFill/>
        </p:spPr>
        <p:txBody>
          <a:bodyPr wrap="none" anchor="t" lIns="0" tIns="0" rIns="0" bIns="0">
            <a:noAutofit/>
          </a:bodyPr>
          <a:lstStyle/>
          <a:p>
            <a:pPr algn="r"/>
            <a:r>
              <a:rPr sz="580" b="1">
                <a:solidFill>
                  <a:srgbClr val="0B0B0B"/>
                </a:solidFill>
                <a:latin typeface="Roboto"/>
              </a:rPr>
              <a:t>.92</a:t>
            </a:r>
          </a:p>
        </p:txBody>
      </p:sp>
      <p:sp>
        <p:nvSpPr>
          <p:cNvPr id="225" name="TextBox 224"/>
          <p:cNvSpPr txBox="1"/>
          <p:nvPr/>
        </p:nvSpPr>
        <p:spPr>
          <a:xfrm>
            <a:off x="9316821" y="3157118"/>
            <a:ext cx="330047" cy="76200"/>
          </a:xfrm>
          <a:prstGeom prst="rect">
            <a:avLst/>
          </a:prstGeom>
          <a:noFill/>
        </p:spPr>
        <p:txBody>
          <a:bodyPr wrap="none" anchor="t" lIns="0" tIns="0" rIns="0" bIns="0">
            <a:noAutofit/>
          </a:bodyPr>
          <a:lstStyle/>
          <a:p>
            <a:pPr algn="l"/>
            <a:r>
              <a:rPr sz="500" b="0">
                <a:solidFill>
                  <a:srgbClr val="898781"/>
                </a:solidFill>
                <a:latin typeface="Roboto"/>
              </a:rPr>
              <a:t>N = 16 †</a:t>
            </a:r>
          </a:p>
        </p:txBody>
      </p:sp>
      <p:sp>
        <p:nvSpPr>
          <p:cNvPr id="226" name="Rounded Rectangle 225"/>
          <p:cNvSpPr/>
          <p:nvPr/>
        </p:nvSpPr>
        <p:spPr>
          <a:xfrm>
            <a:off x="10530230" y="2366467"/>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27" name="Rectangle 226"/>
          <p:cNvSpPr/>
          <p:nvPr/>
        </p:nvSpPr>
        <p:spPr>
          <a:xfrm>
            <a:off x="10530230" y="2366467"/>
            <a:ext cx="1204264" cy="32004"/>
          </a:xfrm>
          <a:prstGeom prst="rect">
            <a:avLst/>
          </a:prstGeom>
          <a:solidFill>
            <a:srgbClr val="2A78D6"/>
          </a:solidFill>
          <a:ln>
            <a:noFill/>
          </a:ln>
        </p:spPr>
        <p:txBody>
          <a:bodyPr rtlCol="0" anchor="ctr"/>
          <a:lstStyle/>
          <a:p>
            <a:pPr algn="ctr"/>
          </a:p>
        </p:txBody>
      </p:sp>
      <p:sp>
        <p:nvSpPr>
          <p:cNvPr id="228" name="TextBox 227"/>
          <p:cNvSpPr txBox="1"/>
          <p:nvPr/>
        </p:nvSpPr>
        <p:spPr>
          <a:xfrm>
            <a:off x="10575950" y="2421331"/>
            <a:ext cx="1206962" cy="82296"/>
          </a:xfrm>
          <a:prstGeom prst="rect">
            <a:avLst/>
          </a:prstGeom>
          <a:noFill/>
        </p:spPr>
        <p:txBody>
          <a:bodyPr wrap="none" anchor="t" lIns="0" tIns="0" rIns="0" bIns="0">
            <a:noAutofit/>
          </a:bodyPr>
          <a:lstStyle/>
          <a:p>
            <a:pPr algn="l"/>
            <a:r>
              <a:rPr sz="540" b="1">
                <a:solidFill>
                  <a:srgbClr val="0B0B0B"/>
                </a:solidFill>
                <a:latin typeface="Roboto"/>
              </a:rPr>
              <a:t>Alzheimer vs MS (BrainLat) ‡</a:t>
            </a:r>
          </a:p>
        </p:txBody>
      </p:sp>
      <p:cxnSp>
        <p:nvCxnSpPr>
          <p:cNvPr id="229" name="Connector 228"/>
          <p:cNvCxnSpPr/>
          <p:nvPr/>
        </p:nvCxnSpPr>
        <p:spPr>
          <a:xfrm>
            <a:off x="10566806" y="3093830"/>
            <a:ext cx="1131113" cy="0"/>
          </a:xfrm>
          <a:prstGeom prst="line">
            <a:avLst/>
          </a:prstGeom>
          <a:ln w="6350">
            <a:solidFill>
              <a:srgbClr val="C3C2B7"/>
            </a:solidFill>
          </a:ln>
        </p:spPr>
      </p:cxnSp>
      <p:cxnSp>
        <p:nvCxnSpPr>
          <p:cNvPr id="230" name="Connector 229"/>
          <p:cNvCxnSpPr/>
          <p:nvPr/>
        </p:nvCxnSpPr>
        <p:spPr>
          <a:xfrm>
            <a:off x="10566806" y="2757497"/>
            <a:ext cx="1131113" cy="0"/>
          </a:xfrm>
          <a:prstGeom prst="line">
            <a:avLst/>
          </a:prstGeom>
          <a:ln w="9525">
            <a:solidFill>
              <a:srgbClr val="C4001D"/>
            </a:solidFill>
            <a:prstDash val="dash"/>
          </a:ln>
        </p:spPr>
      </p:cxnSp>
      <p:sp>
        <p:nvSpPr>
          <p:cNvPr id="231" name="Freeform 230"/>
          <p:cNvSpPr/>
          <p:nvPr/>
        </p:nvSpPr>
        <p:spPr>
          <a:xfrm>
            <a:off x="10672170" y="2613355"/>
            <a:ext cx="930098" cy="101614"/>
          </a:xfrm>
          <a:custGeom>
            <a:avLst/>
            <a:gdLst/>
            <a:ahLst/>
            <a:cxnLst/>
            <a:rect l="l" t="t" r="r" b="b"/>
            <a:pathLst>
              <a:path w="930098" h="101614">
                <a:moveTo>
                  <a:pt x="0" y="0"/>
                </a:moveTo>
                <a:lnTo>
                  <a:pt x="400571" y="0"/>
                </a:lnTo>
                <a:lnTo>
                  <a:pt x="801142" y="0"/>
                </a:lnTo>
                <a:lnTo>
                  <a:pt x="930098" y="0"/>
                </a:lnTo>
                <a:lnTo>
                  <a:pt x="930098" y="48283"/>
                </a:lnTo>
                <a:lnTo>
                  <a:pt x="801142" y="45420"/>
                </a:lnTo>
                <a:lnTo>
                  <a:pt x="400571" y="61015"/>
                </a:lnTo>
                <a:lnTo>
                  <a:pt x="0" y="101614"/>
                </a:lnTo>
                <a:close/>
              </a:path>
            </a:pathLst>
          </a:custGeom>
          <a:solidFill>
            <a:srgbClr val="2A78D6">
              <a:alpha val="12000"/>
            </a:srgbClr>
          </a:solidFill>
          <a:ln>
            <a:noFill/>
          </a:ln>
        </p:spPr>
        <p:txBody>
          <a:bodyPr rtlCol="0" anchor="ctr"/>
          <a:lstStyle/>
          <a:p>
            <a:pPr algn="ctr"/>
          </a:p>
        </p:txBody>
      </p:sp>
      <p:sp>
        <p:nvSpPr>
          <p:cNvPr id="232" name="Freeform 231"/>
          <p:cNvSpPr/>
          <p:nvPr/>
        </p:nvSpPr>
        <p:spPr>
          <a:xfrm>
            <a:off x="10672170" y="2630203"/>
            <a:ext cx="930098" cy="33071"/>
          </a:xfrm>
          <a:custGeom>
            <a:avLst/>
            <a:gdLst/>
            <a:ahLst/>
            <a:cxnLst/>
            <a:rect l="l" t="t" r="r" b="b"/>
            <a:pathLst>
              <a:path w="930098" h="33071">
                <a:moveTo>
                  <a:pt x="0" y="33071"/>
                </a:moveTo>
                <a:lnTo>
                  <a:pt x="400571" y="9983"/>
                </a:lnTo>
                <a:lnTo>
                  <a:pt x="801142" y="2496"/>
                </a:lnTo>
                <a:lnTo>
                  <a:pt x="930098" y="0"/>
                </a:lnTo>
              </a:path>
            </a:pathLst>
          </a:custGeom>
          <a:noFill/>
          <a:ln w="15240">
            <a:solidFill>
              <a:srgbClr val="2A78D6"/>
            </a:solidFill>
          </a:ln>
        </p:spPr>
        <p:txBody>
          <a:bodyPr rtlCol="0" anchor="ctr"/>
          <a:lstStyle/>
          <a:p>
            <a:pPr algn="ctr"/>
          </a:p>
        </p:txBody>
      </p:sp>
      <p:sp>
        <p:nvSpPr>
          <p:cNvPr id="233" name="Oval 232"/>
          <p:cNvSpPr/>
          <p:nvPr/>
        </p:nvSpPr>
        <p:spPr>
          <a:xfrm>
            <a:off x="10653882" y="2644986"/>
            <a:ext cx="36576" cy="36576"/>
          </a:xfrm>
          <a:prstGeom prst="ellipse">
            <a:avLst/>
          </a:prstGeom>
          <a:solidFill>
            <a:srgbClr val="2A78D6"/>
          </a:solidFill>
          <a:ln>
            <a:solidFill>
              <a:srgbClr val="2A78D6"/>
            </a:solidFill>
          </a:ln>
        </p:spPr>
        <p:txBody>
          <a:bodyPr rtlCol="0" anchor="ctr"/>
          <a:lstStyle/>
          <a:p>
            <a:pPr algn="ctr"/>
          </a:p>
        </p:txBody>
      </p:sp>
      <p:sp>
        <p:nvSpPr>
          <p:cNvPr id="234" name="Oval 233"/>
          <p:cNvSpPr/>
          <p:nvPr/>
        </p:nvSpPr>
        <p:spPr>
          <a:xfrm>
            <a:off x="11054453" y="2621898"/>
            <a:ext cx="36576" cy="36576"/>
          </a:xfrm>
          <a:prstGeom prst="ellipse">
            <a:avLst/>
          </a:prstGeom>
          <a:solidFill>
            <a:srgbClr val="2A78D6"/>
          </a:solidFill>
          <a:ln>
            <a:solidFill>
              <a:srgbClr val="2A78D6"/>
            </a:solidFill>
          </a:ln>
        </p:spPr>
        <p:txBody>
          <a:bodyPr rtlCol="0" anchor="ctr"/>
          <a:lstStyle/>
          <a:p>
            <a:pPr algn="ctr"/>
          </a:p>
        </p:txBody>
      </p:sp>
      <p:sp>
        <p:nvSpPr>
          <p:cNvPr id="235" name="Oval 234"/>
          <p:cNvSpPr/>
          <p:nvPr/>
        </p:nvSpPr>
        <p:spPr>
          <a:xfrm>
            <a:off x="11455024" y="2614411"/>
            <a:ext cx="36576" cy="36576"/>
          </a:xfrm>
          <a:prstGeom prst="ellipse">
            <a:avLst/>
          </a:prstGeom>
          <a:solidFill>
            <a:srgbClr val="2A78D6"/>
          </a:solidFill>
          <a:ln>
            <a:solidFill>
              <a:srgbClr val="2A78D6"/>
            </a:solidFill>
          </a:ln>
        </p:spPr>
        <p:txBody>
          <a:bodyPr rtlCol="0" anchor="ctr"/>
          <a:lstStyle/>
          <a:p>
            <a:pPr algn="ctr"/>
          </a:p>
        </p:txBody>
      </p:sp>
      <p:sp>
        <p:nvSpPr>
          <p:cNvPr id="236" name="Oval 235"/>
          <p:cNvSpPr/>
          <p:nvPr/>
        </p:nvSpPr>
        <p:spPr>
          <a:xfrm>
            <a:off x="11583980" y="2611915"/>
            <a:ext cx="36576" cy="36576"/>
          </a:xfrm>
          <a:prstGeom prst="ellipse">
            <a:avLst/>
          </a:prstGeom>
          <a:solidFill>
            <a:srgbClr val="2A78D6"/>
          </a:solidFill>
          <a:ln>
            <a:solidFill>
              <a:srgbClr val="2A78D6"/>
            </a:solidFill>
          </a:ln>
        </p:spPr>
        <p:txBody>
          <a:bodyPr rtlCol="0" anchor="ctr"/>
          <a:lstStyle/>
          <a:p>
            <a:pPr algn="ctr"/>
          </a:p>
        </p:txBody>
      </p:sp>
      <p:sp>
        <p:nvSpPr>
          <p:cNvPr id="237" name="TextBox 236"/>
          <p:cNvSpPr txBox="1"/>
          <p:nvPr/>
        </p:nvSpPr>
        <p:spPr>
          <a:xfrm>
            <a:off x="11526655" y="2515819"/>
            <a:ext cx="171263" cy="88392"/>
          </a:xfrm>
          <a:prstGeom prst="rect">
            <a:avLst/>
          </a:prstGeom>
          <a:noFill/>
        </p:spPr>
        <p:txBody>
          <a:bodyPr wrap="none" anchor="t" lIns="0" tIns="0" rIns="0" bIns="0">
            <a:noAutofit/>
          </a:bodyPr>
          <a:lstStyle/>
          <a:p>
            <a:pPr algn="r"/>
            <a:r>
              <a:rPr sz="580" b="1">
                <a:solidFill>
                  <a:srgbClr val="0B0B0B"/>
                </a:solidFill>
                <a:latin typeface="Roboto"/>
              </a:rPr>
              <a:t>.98</a:t>
            </a:r>
          </a:p>
        </p:txBody>
      </p:sp>
      <p:sp>
        <p:nvSpPr>
          <p:cNvPr id="238" name="TextBox 237"/>
          <p:cNvSpPr txBox="1"/>
          <p:nvPr/>
        </p:nvSpPr>
        <p:spPr>
          <a:xfrm>
            <a:off x="10575950" y="3157118"/>
            <a:ext cx="330047" cy="76200"/>
          </a:xfrm>
          <a:prstGeom prst="rect">
            <a:avLst/>
          </a:prstGeom>
          <a:noFill/>
        </p:spPr>
        <p:txBody>
          <a:bodyPr wrap="none" anchor="t" lIns="0" tIns="0" rIns="0" bIns="0">
            <a:noAutofit/>
          </a:bodyPr>
          <a:lstStyle/>
          <a:p>
            <a:pPr algn="l"/>
            <a:r>
              <a:rPr sz="500" b="0">
                <a:solidFill>
                  <a:srgbClr val="898781"/>
                </a:solidFill>
                <a:latin typeface="Roboto"/>
              </a:rPr>
              <a:t>N = 18 †</a:t>
            </a:r>
          </a:p>
        </p:txBody>
      </p:sp>
      <p:sp>
        <p:nvSpPr>
          <p:cNvPr id="239" name="Rounded Rectangle 238"/>
          <p:cNvSpPr/>
          <p:nvPr/>
        </p:nvSpPr>
        <p:spPr>
          <a:xfrm>
            <a:off x="457200"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40" name="Rectangle 239"/>
          <p:cNvSpPr/>
          <p:nvPr/>
        </p:nvSpPr>
        <p:spPr>
          <a:xfrm>
            <a:off x="457200" y="3306470"/>
            <a:ext cx="1204264" cy="32004"/>
          </a:xfrm>
          <a:prstGeom prst="rect">
            <a:avLst/>
          </a:prstGeom>
          <a:solidFill>
            <a:srgbClr val="2A78D6"/>
          </a:solidFill>
          <a:ln>
            <a:noFill/>
          </a:ln>
        </p:spPr>
        <p:txBody>
          <a:bodyPr rtlCol="0" anchor="ctr"/>
          <a:lstStyle/>
          <a:p>
            <a:pPr algn="ctr"/>
          </a:p>
        </p:txBody>
      </p:sp>
      <p:sp>
        <p:nvSpPr>
          <p:cNvPr id="241" name="TextBox 240"/>
          <p:cNvSpPr txBox="1"/>
          <p:nvPr/>
        </p:nvSpPr>
        <p:spPr>
          <a:xfrm>
            <a:off x="502920" y="3361334"/>
            <a:ext cx="872566" cy="164592"/>
          </a:xfrm>
          <a:prstGeom prst="rect">
            <a:avLst/>
          </a:prstGeom>
          <a:noFill/>
        </p:spPr>
        <p:txBody>
          <a:bodyPr wrap="none" anchor="t" lIns="0" tIns="0" rIns="0" bIns="0">
            <a:noAutofit/>
          </a:bodyPr>
          <a:lstStyle/>
          <a:p>
            <a:pPr algn="l"/>
            <a:r>
              <a:rPr sz="540" b="1">
                <a:solidFill>
                  <a:srgbClr val="0B0B0B"/>
                </a:solidFill>
                <a:latin typeface="Roboto"/>
              </a:rPr>
              <a:t>bvFTD vs Parkinson's</a:t>
            </a:r>
          </a:p>
          <a:p>
            <a:pPr algn="l"/>
            <a:r>
              <a:rPr sz="540" b="1">
                <a:solidFill>
                  <a:srgbClr val="0B0B0B"/>
                </a:solidFill>
                <a:latin typeface="Roboto"/>
              </a:rPr>
              <a:t>(BrainLat) ‡</a:t>
            </a:r>
          </a:p>
        </p:txBody>
      </p:sp>
      <p:cxnSp>
        <p:nvCxnSpPr>
          <p:cNvPr id="242" name="Connector 241"/>
          <p:cNvCxnSpPr/>
          <p:nvPr/>
        </p:nvCxnSpPr>
        <p:spPr>
          <a:xfrm>
            <a:off x="493776" y="4033834"/>
            <a:ext cx="1131112" cy="0"/>
          </a:xfrm>
          <a:prstGeom prst="line">
            <a:avLst/>
          </a:prstGeom>
          <a:ln w="6350">
            <a:solidFill>
              <a:srgbClr val="C3C2B7"/>
            </a:solidFill>
          </a:ln>
        </p:spPr>
      </p:cxnSp>
      <p:cxnSp>
        <p:nvCxnSpPr>
          <p:cNvPr id="243" name="Connector 242"/>
          <p:cNvCxnSpPr/>
          <p:nvPr/>
        </p:nvCxnSpPr>
        <p:spPr>
          <a:xfrm>
            <a:off x="493776" y="3697501"/>
            <a:ext cx="1131112" cy="0"/>
          </a:xfrm>
          <a:prstGeom prst="line">
            <a:avLst/>
          </a:prstGeom>
          <a:ln w="9525">
            <a:solidFill>
              <a:srgbClr val="C4001D"/>
            </a:solidFill>
            <a:prstDash val="dash"/>
          </a:ln>
        </p:spPr>
      </p:cxnSp>
      <p:sp>
        <p:nvSpPr>
          <p:cNvPr id="244" name="Freeform 243"/>
          <p:cNvSpPr/>
          <p:nvPr/>
        </p:nvSpPr>
        <p:spPr>
          <a:xfrm>
            <a:off x="640672" y="3553358"/>
            <a:ext cx="850861" cy="292840"/>
          </a:xfrm>
          <a:custGeom>
            <a:avLst/>
            <a:gdLst/>
            <a:ahLst/>
            <a:cxnLst/>
            <a:rect l="l" t="t" r="r" b="b"/>
            <a:pathLst>
              <a:path w="850861" h="292840">
                <a:moveTo>
                  <a:pt x="0" y="27476"/>
                </a:moveTo>
                <a:lnTo>
                  <a:pt x="558468" y="0"/>
                </a:lnTo>
                <a:lnTo>
                  <a:pt x="850861" y="0"/>
                </a:lnTo>
                <a:lnTo>
                  <a:pt x="850861" y="129954"/>
                </a:lnTo>
                <a:lnTo>
                  <a:pt x="558468" y="169389"/>
                </a:lnTo>
                <a:lnTo>
                  <a:pt x="0" y="292840"/>
                </a:lnTo>
                <a:close/>
              </a:path>
            </a:pathLst>
          </a:custGeom>
          <a:solidFill>
            <a:srgbClr val="2A78D6">
              <a:alpha val="12000"/>
            </a:srgbClr>
          </a:solidFill>
          <a:ln>
            <a:noFill/>
          </a:ln>
        </p:spPr>
        <p:txBody>
          <a:bodyPr rtlCol="0" anchor="ctr"/>
          <a:lstStyle/>
          <a:p>
            <a:pPr algn="ctr"/>
          </a:p>
        </p:txBody>
      </p:sp>
      <p:sp>
        <p:nvSpPr>
          <p:cNvPr id="245" name="Freeform 244"/>
          <p:cNvSpPr/>
          <p:nvPr/>
        </p:nvSpPr>
        <p:spPr>
          <a:xfrm>
            <a:off x="640672" y="3612617"/>
            <a:ext cx="850861" cy="100899"/>
          </a:xfrm>
          <a:custGeom>
            <a:avLst/>
            <a:gdLst/>
            <a:ahLst/>
            <a:cxnLst/>
            <a:rect l="l" t="t" r="r" b="b"/>
            <a:pathLst>
              <a:path w="850861" h="100899">
                <a:moveTo>
                  <a:pt x="0" y="100899"/>
                </a:moveTo>
                <a:lnTo>
                  <a:pt x="558468" y="11211"/>
                </a:lnTo>
                <a:lnTo>
                  <a:pt x="850861" y="0"/>
                </a:lnTo>
              </a:path>
            </a:pathLst>
          </a:custGeom>
          <a:noFill/>
          <a:ln w="15240">
            <a:solidFill>
              <a:srgbClr val="2A78D6"/>
            </a:solidFill>
          </a:ln>
        </p:spPr>
        <p:txBody>
          <a:bodyPr rtlCol="0" anchor="ctr"/>
          <a:lstStyle/>
          <a:p>
            <a:pPr algn="ctr"/>
          </a:p>
        </p:txBody>
      </p:sp>
      <p:sp>
        <p:nvSpPr>
          <p:cNvPr id="246" name="Oval 245"/>
          <p:cNvSpPr/>
          <p:nvPr/>
        </p:nvSpPr>
        <p:spPr>
          <a:xfrm>
            <a:off x="622384" y="3695228"/>
            <a:ext cx="36576" cy="36576"/>
          </a:xfrm>
          <a:prstGeom prst="ellipse">
            <a:avLst/>
          </a:prstGeom>
          <a:solidFill>
            <a:srgbClr val="2A78D6"/>
          </a:solidFill>
          <a:ln>
            <a:solidFill>
              <a:srgbClr val="2A78D6"/>
            </a:solidFill>
          </a:ln>
        </p:spPr>
        <p:txBody>
          <a:bodyPr rtlCol="0" anchor="ctr"/>
          <a:lstStyle/>
          <a:p>
            <a:pPr algn="ctr"/>
          </a:p>
        </p:txBody>
      </p:sp>
      <p:sp>
        <p:nvSpPr>
          <p:cNvPr id="247" name="Oval 246"/>
          <p:cNvSpPr/>
          <p:nvPr/>
        </p:nvSpPr>
        <p:spPr>
          <a:xfrm>
            <a:off x="1180852" y="3605540"/>
            <a:ext cx="36576" cy="36576"/>
          </a:xfrm>
          <a:prstGeom prst="ellipse">
            <a:avLst/>
          </a:prstGeom>
          <a:solidFill>
            <a:srgbClr val="2A78D6"/>
          </a:solidFill>
          <a:ln>
            <a:solidFill>
              <a:srgbClr val="2A78D6"/>
            </a:solidFill>
          </a:ln>
        </p:spPr>
        <p:txBody>
          <a:bodyPr rtlCol="0" anchor="ctr"/>
          <a:lstStyle/>
          <a:p>
            <a:pPr algn="ctr"/>
          </a:p>
        </p:txBody>
      </p:sp>
      <p:sp>
        <p:nvSpPr>
          <p:cNvPr id="248" name="Oval 247"/>
          <p:cNvSpPr/>
          <p:nvPr/>
        </p:nvSpPr>
        <p:spPr>
          <a:xfrm>
            <a:off x="1473245" y="3594329"/>
            <a:ext cx="36576" cy="36576"/>
          </a:xfrm>
          <a:prstGeom prst="ellipse">
            <a:avLst/>
          </a:prstGeom>
          <a:solidFill>
            <a:srgbClr val="2A78D6"/>
          </a:solidFill>
          <a:ln>
            <a:solidFill>
              <a:srgbClr val="2A78D6"/>
            </a:solidFill>
          </a:ln>
        </p:spPr>
        <p:txBody>
          <a:bodyPr rtlCol="0" anchor="ctr"/>
          <a:lstStyle/>
          <a:p>
            <a:pPr algn="ctr"/>
          </a:p>
        </p:txBody>
      </p:sp>
      <p:sp>
        <p:nvSpPr>
          <p:cNvPr id="249" name="TextBox 248"/>
          <p:cNvSpPr txBox="1"/>
          <p:nvPr/>
        </p:nvSpPr>
        <p:spPr>
          <a:xfrm>
            <a:off x="1453625" y="3492221"/>
            <a:ext cx="171263" cy="88392"/>
          </a:xfrm>
          <a:prstGeom prst="rect">
            <a:avLst/>
          </a:prstGeom>
          <a:noFill/>
        </p:spPr>
        <p:txBody>
          <a:bodyPr wrap="none" anchor="t" lIns="0" tIns="0" rIns="0" bIns="0">
            <a:noAutofit/>
          </a:bodyPr>
          <a:lstStyle/>
          <a:p>
            <a:pPr algn="r"/>
            <a:r>
              <a:rPr sz="580" b="1">
                <a:solidFill>
                  <a:srgbClr val="0B0B0B"/>
                </a:solidFill>
                <a:latin typeface="Roboto"/>
              </a:rPr>
              <a:t>.94</a:t>
            </a:r>
          </a:p>
        </p:txBody>
      </p:sp>
      <p:sp>
        <p:nvSpPr>
          <p:cNvPr id="250" name="TextBox 249"/>
          <p:cNvSpPr txBox="1"/>
          <p:nvPr/>
        </p:nvSpPr>
        <p:spPr>
          <a:xfrm>
            <a:off x="502920" y="4097121"/>
            <a:ext cx="330047" cy="76200"/>
          </a:xfrm>
          <a:prstGeom prst="rect">
            <a:avLst/>
          </a:prstGeom>
          <a:noFill/>
        </p:spPr>
        <p:txBody>
          <a:bodyPr wrap="none" anchor="t" lIns="0" tIns="0" rIns="0" bIns="0">
            <a:noAutofit/>
          </a:bodyPr>
          <a:lstStyle/>
          <a:p>
            <a:pPr algn="l"/>
            <a:r>
              <a:rPr sz="500" b="0">
                <a:solidFill>
                  <a:srgbClr val="898781"/>
                </a:solidFill>
                <a:latin typeface="Roboto"/>
              </a:rPr>
              <a:t>N = 11 †</a:t>
            </a:r>
          </a:p>
        </p:txBody>
      </p:sp>
      <p:sp>
        <p:nvSpPr>
          <p:cNvPr id="251" name="Rounded Rectangle 250"/>
          <p:cNvSpPr/>
          <p:nvPr/>
        </p:nvSpPr>
        <p:spPr>
          <a:xfrm>
            <a:off x="1716328"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52" name="Rectangle 251"/>
          <p:cNvSpPr/>
          <p:nvPr/>
        </p:nvSpPr>
        <p:spPr>
          <a:xfrm>
            <a:off x="1716328" y="3306470"/>
            <a:ext cx="1204264" cy="32004"/>
          </a:xfrm>
          <a:prstGeom prst="rect">
            <a:avLst/>
          </a:prstGeom>
          <a:solidFill>
            <a:srgbClr val="EB6834"/>
          </a:solidFill>
          <a:ln>
            <a:noFill/>
          </a:ln>
        </p:spPr>
        <p:txBody>
          <a:bodyPr rtlCol="0" anchor="ctr"/>
          <a:lstStyle/>
          <a:p>
            <a:pPr algn="ctr"/>
          </a:p>
        </p:txBody>
      </p:sp>
      <p:sp>
        <p:nvSpPr>
          <p:cNvPr id="253" name="TextBox 252"/>
          <p:cNvSpPr txBox="1"/>
          <p:nvPr/>
        </p:nvSpPr>
        <p:spPr>
          <a:xfrm>
            <a:off x="1762048" y="3361334"/>
            <a:ext cx="956165" cy="164592"/>
          </a:xfrm>
          <a:prstGeom prst="rect">
            <a:avLst/>
          </a:prstGeom>
          <a:noFill/>
        </p:spPr>
        <p:txBody>
          <a:bodyPr wrap="none" anchor="t" lIns="0" tIns="0" rIns="0" bIns="0">
            <a:noAutofit/>
          </a:bodyPr>
          <a:lstStyle/>
          <a:p>
            <a:pPr algn="l"/>
            <a:r>
              <a:rPr sz="540" b="1">
                <a:solidFill>
                  <a:srgbClr val="0B0B0B"/>
                </a:solidFill>
                <a:latin typeface="Roboto"/>
              </a:rPr>
              <a:t>Parkinson's vs control</a:t>
            </a:r>
          </a:p>
          <a:p>
            <a:pPr algn="l"/>
            <a:r>
              <a:rPr sz="540" b="1">
                <a:solidFill>
                  <a:srgbClr val="0B0B0B"/>
                </a:solidFill>
                <a:latin typeface="Roboto"/>
              </a:rPr>
              <a:t>(UCSD)</a:t>
            </a:r>
          </a:p>
        </p:txBody>
      </p:sp>
      <p:cxnSp>
        <p:nvCxnSpPr>
          <p:cNvPr id="254" name="Connector 253"/>
          <p:cNvCxnSpPr/>
          <p:nvPr/>
        </p:nvCxnSpPr>
        <p:spPr>
          <a:xfrm>
            <a:off x="1752904" y="4033834"/>
            <a:ext cx="1131113" cy="0"/>
          </a:xfrm>
          <a:prstGeom prst="line">
            <a:avLst/>
          </a:prstGeom>
          <a:ln w="6350">
            <a:solidFill>
              <a:srgbClr val="C3C2B7"/>
            </a:solidFill>
          </a:ln>
        </p:spPr>
      </p:cxnSp>
      <p:cxnSp>
        <p:nvCxnSpPr>
          <p:cNvPr id="255" name="Connector 254"/>
          <p:cNvCxnSpPr/>
          <p:nvPr/>
        </p:nvCxnSpPr>
        <p:spPr>
          <a:xfrm>
            <a:off x="1752904" y="3697501"/>
            <a:ext cx="1131113" cy="0"/>
          </a:xfrm>
          <a:prstGeom prst="line">
            <a:avLst/>
          </a:prstGeom>
          <a:ln w="9525">
            <a:solidFill>
              <a:srgbClr val="C4001D"/>
            </a:solidFill>
            <a:prstDash val="dash"/>
          </a:ln>
        </p:spPr>
      </p:cxnSp>
      <p:sp>
        <p:nvSpPr>
          <p:cNvPr id="256" name="Freeform 255"/>
          <p:cNvSpPr/>
          <p:nvPr/>
        </p:nvSpPr>
        <p:spPr>
          <a:xfrm>
            <a:off x="1980163" y="3846644"/>
            <a:ext cx="697545" cy="134141"/>
          </a:xfrm>
          <a:custGeom>
            <a:avLst/>
            <a:gdLst/>
            <a:ahLst/>
            <a:cxnLst/>
            <a:rect l="l" t="t" r="r" b="b"/>
            <a:pathLst>
              <a:path w="697545" h="134141">
                <a:moveTo>
                  <a:pt x="0" y="0"/>
                </a:moveTo>
                <a:lnTo>
                  <a:pt x="697545" y="79328"/>
                </a:lnTo>
                <a:lnTo>
                  <a:pt x="697545" y="79328"/>
                </a:lnTo>
                <a:lnTo>
                  <a:pt x="0" y="134141"/>
                </a:lnTo>
                <a:close/>
              </a:path>
            </a:pathLst>
          </a:custGeom>
          <a:solidFill>
            <a:srgbClr val="EB6834">
              <a:alpha val="12000"/>
            </a:srgbClr>
          </a:solidFill>
          <a:ln>
            <a:noFill/>
          </a:ln>
        </p:spPr>
        <p:txBody>
          <a:bodyPr rtlCol="0" anchor="ctr"/>
          <a:lstStyle/>
          <a:p>
            <a:pPr algn="ctr"/>
          </a:p>
        </p:txBody>
      </p:sp>
      <p:sp>
        <p:nvSpPr>
          <p:cNvPr id="257" name="Freeform 256"/>
          <p:cNvSpPr/>
          <p:nvPr/>
        </p:nvSpPr>
        <p:spPr>
          <a:xfrm>
            <a:off x="1980163" y="3913715"/>
            <a:ext cx="697545" cy="12257"/>
          </a:xfrm>
          <a:custGeom>
            <a:avLst/>
            <a:gdLst/>
            <a:ahLst/>
            <a:cxnLst/>
            <a:rect l="l" t="t" r="r" b="b"/>
            <a:pathLst>
              <a:path w="697545" h="12257">
                <a:moveTo>
                  <a:pt x="0" y="0"/>
                </a:moveTo>
                <a:lnTo>
                  <a:pt x="697545" y="12257"/>
                </a:lnTo>
              </a:path>
            </a:pathLst>
          </a:custGeom>
          <a:noFill/>
          <a:ln w="15240">
            <a:solidFill>
              <a:srgbClr val="EB6834"/>
            </a:solidFill>
          </a:ln>
        </p:spPr>
        <p:txBody>
          <a:bodyPr rtlCol="0" anchor="ctr"/>
          <a:lstStyle/>
          <a:p>
            <a:pPr algn="ctr"/>
          </a:p>
        </p:txBody>
      </p:sp>
      <p:sp>
        <p:nvSpPr>
          <p:cNvPr id="258" name="Oval 257"/>
          <p:cNvSpPr/>
          <p:nvPr/>
        </p:nvSpPr>
        <p:spPr>
          <a:xfrm>
            <a:off x="1961875" y="3895427"/>
            <a:ext cx="36576" cy="36576"/>
          </a:xfrm>
          <a:prstGeom prst="ellipse">
            <a:avLst/>
          </a:prstGeom>
          <a:solidFill>
            <a:srgbClr val="EB6834"/>
          </a:solidFill>
          <a:ln>
            <a:solidFill>
              <a:srgbClr val="EB6834"/>
            </a:solidFill>
          </a:ln>
        </p:spPr>
        <p:txBody>
          <a:bodyPr rtlCol="0" anchor="ctr"/>
          <a:lstStyle/>
          <a:p>
            <a:pPr algn="ctr"/>
          </a:p>
        </p:txBody>
      </p:sp>
      <p:sp>
        <p:nvSpPr>
          <p:cNvPr id="259" name="Oval 258"/>
          <p:cNvSpPr/>
          <p:nvPr/>
        </p:nvSpPr>
        <p:spPr>
          <a:xfrm>
            <a:off x="2659420" y="3907684"/>
            <a:ext cx="36576" cy="36576"/>
          </a:xfrm>
          <a:prstGeom prst="ellipse">
            <a:avLst/>
          </a:prstGeom>
          <a:solidFill>
            <a:srgbClr val="EB6834"/>
          </a:solidFill>
          <a:ln>
            <a:solidFill>
              <a:srgbClr val="EB6834"/>
            </a:solidFill>
          </a:ln>
        </p:spPr>
        <p:txBody>
          <a:bodyPr rtlCol="0" anchor="ctr"/>
          <a:lstStyle/>
          <a:p>
            <a:pPr algn="ctr"/>
          </a:p>
        </p:txBody>
      </p:sp>
      <p:sp>
        <p:nvSpPr>
          <p:cNvPr id="260" name="TextBox 259"/>
          <p:cNvSpPr txBox="1"/>
          <p:nvPr/>
        </p:nvSpPr>
        <p:spPr>
          <a:xfrm>
            <a:off x="2712754" y="3805576"/>
            <a:ext cx="171263" cy="88392"/>
          </a:xfrm>
          <a:prstGeom prst="rect">
            <a:avLst/>
          </a:prstGeom>
          <a:noFill/>
        </p:spPr>
        <p:txBody>
          <a:bodyPr wrap="none" anchor="t" lIns="0" tIns="0" rIns="0" bIns="0">
            <a:noAutofit/>
          </a:bodyPr>
          <a:lstStyle/>
          <a:p>
            <a:pPr algn="r"/>
            <a:r>
              <a:rPr sz="580" b="1">
                <a:solidFill>
                  <a:srgbClr val="0B0B0B"/>
                </a:solidFill>
                <a:latin typeface="Roboto"/>
              </a:rPr>
              <a:t>.61</a:t>
            </a:r>
          </a:p>
        </p:txBody>
      </p:sp>
      <p:sp>
        <p:nvSpPr>
          <p:cNvPr id="261" name="TextBox 260"/>
          <p:cNvSpPr txBox="1"/>
          <p:nvPr/>
        </p:nvSpPr>
        <p:spPr>
          <a:xfrm>
            <a:off x="1762048" y="4097121"/>
            <a:ext cx="330047" cy="76200"/>
          </a:xfrm>
          <a:prstGeom prst="rect">
            <a:avLst/>
          </a:prstGeom>
          <a:noFill/>
        </p:spPr>
        <p:txBody>
          <a:bodyPr wrap="none" anchor="t" lIns="0" tIns="0" rIns="0" bIns="0">
            <a:noAutofit/>
          </a:bodyPr>
          <a:lstStyle/>
          <a:p>
            <a:pPr algn="l"/>
            <a:r>
              <a:rPr sz="500" b="0">
                <a:solidFill>
                  <a:srgbClr val="898781"/>
                </a:solidFill>
                <a:latin typeface="Roboto"/>
              </a:rPr>
              <a:t>N = 14 †</a:t>
            </a:r>
          </a:p>
        </p:txBody>
      </p:sp>
      <p:sp>
        <p:nvSpPr>
          <p:cNvPr id="262" name="Rounded Rectangle 261"/>
          <p:cNvSpPr/>
          <p:nvPr/>
        </p:nvSpPr>
        <p:spPr>
          <a:xfrm>
            <a:off x="2975457"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63" name="Rectangle 262"/>
          <p:cNvSpPr/>
          <p:nvPr/>
        </p:nvSpPr>
        <p:spPr>
          <a:xfrm>
            <a:off x="2975457" y="3306470"/>
            <a:ext cx="1204264" cy="32004"/>
          </a:xfrm>
          <a:prstGeom prst="rect">
            <a:avLst/>
          </a:prstGeom>
          <a:solidFill>
            <a:srgbClr val="EB6834"/>
          </a:solidFill>
          <a:ln>
            <a:noFill/>
          </a:ln>
        </p:spPr>
        <p:txBody>
          <a:bodyPr rtlCol="0" anchor="ctr"/>
          <a:lstStyle/>
          <a:p>
            <a:pPr algn="ctr"/>
          </a:p>
        </p:txBody>
      </p:sp>
      <p:sp>
        <p:nvSpPr>
          <p:cNvPr id="264" name="TextBox 263"/>
          <p:cNvSpPr txBox="1"/>
          <p:nvPr/>
        </p:nvSpPr>
        <p:spPr>
          <a:xfrm>
            <a:off x="3021177" y="3361334"/>
            <a:ext cx="956165" cy="164592"/>
          </a:xfrm>
          <a:prstGeom prst="rect">
            <a:avLst/>
          </a:prstGeom>
          <a:noFill/>
        </p:spPr>
        <p:txBody>
          <a:bodyPr wrap="none" anchor="t" lIns="0" tIns="0" rIns="0" bIns="0">
            <a:noAutofit/>
          </a:bodyPr>
          <a:lstStyle/>
          <a:p>
            <a:pPr algn="l"/>
            <a:r>
              <a:rPr sz="540" b="1">
                <a:solidFill>
                  <a:srgbClr val="0B0B0B"/>
                </a:solidFill>
                <a:latin typeface="Roboto"/>
              </a:rPr>
              <a:t>Parkinson's vs control</a:t>
            </a:r>
          </a:p>
          <a:p>
            <a:pPr algn="l"/>
            <a:r>
              <a:rPr sz="540" b="1">
                <a:solidFill>
                  <a:srgbClr val="0B0B0B"/>
                </a:solidFill>
                <a:latin typeface="Roboto"/>
              </a:rPr>
              <a:t>(CAUEEG) §</a:t>
            </a:r>
          </a:p>
        </p:txBody>
      </p:sp>
      <p:cxnSp>
        <p:nvCxnSpPr>
          <p:cNvPr id="265" name="Connector 264"/>
          <p:cNvCxnSpPr/>
          <p:nvPr/>
        </p:nvCxnSpPr>
        <p:spPr>
          <a:xfrm>
            <a:off x="3012033" y="4033834"/>
            <a:ext cx="1131113" cy="0"/>
          </a:xfrm>
          <a:prstGeom prst="line">
            <a:avLst/>
          </a:prstGeom>
          <a:ln w="6350">
            <a:solidFill>
              <a:srgbClr val="C3C2B7"/>
            </a:solidFill>
          </a:ln>
        </p:spPr>
      </p:cxnSp>
      <p:cxnSp>
        <p:nvCxnSpPr>
          <p:cNvPr id="266" name="Connector 265"/>
          <p:cNvCxnSpPr/>
          <p:nvPr/>
        </p:nvCxnSpPr>
        <p:spPr>
          <a:xfrm>
            <a:off x="3012033" y="3697501"/>
            <a:ext cx="1131113" cy="0"/>
          </a:xfrm>
          <a:prstGeom prst="line">
            <a:avLst/>
          </a:prstGeom>
          <a:ln w="9525">
            <a:solidFill>
              <a:srgbClr val="C4001D"/>
            </a:solidFill>
            <a:prstDash val="dash"/>
          </a:ln>
        </p:spPr>
      </p:cxnSp>
      <p:sp>
        <p:nvSpPr>
          <p:cNvPr id="267" name="Freeform 266"/>
          <p:cNvSpPr/>
          <p:nvPr/>
        </p:nvSpPr>
        <p:spPr>
          <a:xfrm>
            <a:off x="3086531" y="3610191"/>
            <a:ext cx="988984" cy="362005"/>
          </a:xfrm>
          <a:custGeom>
            <a:avLst/>
            <a:gdLst/>
            <a:ahLst/>
            <a:cxnLst/>
            <a:rect l="l" t="t" r="r" b="b"/>
            <a:pathLst>
              <a:path w="988984" h="362005">
                <a:moveTo>
                  <a:pt x="0" y="0"/>
                </a:moveTo>
                <a:lnTo>
                  <a:pt x="283226" y="80220"/>
                </a:lnTo>
                <a:lnTo>
                  <a:pt x="988984" y="183405"/>
                </a:lnTo>
                <a:lnTo>
                  <a:pt x="988984" y="183405"/>
                </a:lnTo>
                <a:lnTo>
                  <a:pt x="283226" y="317821"/>
                </a:lnTo>
                <a:lnTo>
                  <a:pt x="0" y="362005"/>
                </a:lnTo>
                <a:close/>
              </a:path>
            </a:pathLst>
          </a:custGeom>
          <a:solidFill>
            <a:srgbClr val="EB6834">
              <a:alpha val="12000"/>
            </a:srgbClr>
          </a:solidFill>
          <a:ln>
            <a:noFill/>
          </a:ln>
        </p:spPr>
        <p:txBody>
          <a:bodyPr rtlCol="0" anchor="ctr"/>
          <a:lstStyle/>
          <a:p>
            <a:pPr algn="ctr"/>
          </a:p>
        </p:txBody>
      </p:sp>
      <p:sp>
        <p:nvSpPr>
          <p:cNvPr id="268" name="Freeform 267"/>
          <p:cNvSpPr/>
          <p:nvPr/>
        </p:nvSpPr>
        <p:spPr>
          <a:xfrm>
            <a:off x="3086531" y="3791193"/>
            <a:ext cx="988984" cy="18018"/>
          </a:xfrm>
          <a:custGeom>
            <a:avLst/>
            <a:gdLst/>
            <a:ahLst/>
            <a:cxnLst/>
            <a:rect l="l" t="t" r="r" b="b"/>
            <a:pathLst>
              <a:path w="988984" h="18018">
                <a:moveTo>
                  <a:pt x="0" y="0"/>
                </a:moveTo>
                <a:lnTo>
                  <a:pt x="283226" y="18018"/>
                </a:lnTo>
                <a:lnTo>
                  <a:pt x="988984" y="2403"/>
                </a:lnTo>
              </a:path>
            </a:pathLst>
          </a:custGeom>
          <a:noFill/>
          <a:ln w="15240">
            <a:solidFill>
              <a:srgbClr val="EB6834"/>
            </a:solidFill>
          </a:ln>
        </p:spPr>
        <p:txBody>
          <a:bodyPr rtlCol="0" anchor="ctr"/>
          <a:lstStyle/>
          <a:p>
            <a:pPr algn="ctr"/>
          </a:p>
        </p:txBody>
      </p:sp>
      <p:sp>
        <p:nvSpPr>
          <p:cNvPr id="269" name="Oval 268"/>
          <p:cNvSpPr/>
          <p:nvPr/>
        </p:nvSpPr>
        <p:spPr>
          <a:xfrm>
            <a:off x="3068243" y="3772905"/>
            <a:ext cx="36576" cy="36576"/>
          </a:xfrm>
          <a:prstGeom prst="ellipse">
            <a:avLst/>
          </a:prstGeom>
          <a:solidFill>
            <a:srgbClr val="EB6834"/>
          </a:solidFill>
          <a:ln>
            <a:solidFill>
              <a:srgbClr val="EB6834"/>
            </a:solidFill>
          </a:ln>
        </p:spPr>
        <p:txBody>
          <a:bodyPr rtlCol="0" anchor="ctr"/>
          <a:lstStyle/>
          <a:p>
            <a:pPr algn="ctr"/>
          </a:p>
        </p:txBody>
      </p:sp>
      <p:sp>
        <p:nvSpPr>
          <p:cNvPr id="270" name="Oval 269"/>
          <p:cNvSpPr/>
          <p:nvPr/>
        </p:nvSpPr>
        <p:spPr>
          <a:xfrm>
            <a:off x="3351469" y="3790923"/>
            <a:ext cx="36576" cy="36576"/>
          </a:xfrm>
          <a:prstGeom prst="ellipse">
            <a:avLst/>
          </a:prstGeom>
          <a:solidFill>
            <a:srgbClr val="EB6834"/>
          </a:solidFill>
          <a:ln>
            <a:solidFill>
              <a:srgbClr val="EB6834"/>
            </a:solidFill>
          </a:ln>
        </p:spPr>
        <p:txBody>
          <a:bodyPr rtlCol="0" anchor="ctr"/>
          <a:lstStyle/>
          <a:p>
            <a:pPr algn="ctr"/>
          </a:p>
        </p:txBody>
      </p:sp>
      <p:sp>
        <p:nvSpPr>
          <p:cNvPr id="271" name="Oval 270"/>
          <p:cNvSpPr/>
          <p:nvPr/>
        </p:nvSpPr>
        <p:spPr>
          <a:xfrm>
            <a:off x="4057227" y="3775308"/>
            <a:ext cx="36576" cy="36576"/>
          </a:xfrm>
          <a:prstGeom prst="ellipse">
            <a:avLst/>
          </a:prstGeom>
          <a:solidFill>
            <a:srgbClr val="EB6834"/>
          </a:solidFill>
          <a:ln>
            <a:solidFill>
              <a:srgbClr val="EB6834"/>
            </a:solidFill>
          </a:ln>
        </p:spPr>
        <p:txBody>
          <a:bodyPr rtlCol="0" anchor="ctr"/>
          <a:lstStyle/>
          <a:p>
            <a:pPr algn="ctr"/>
          </a:p>
        </p:txBody>
      </p:sp>
      <p:sp>
        <p:nvSpPr>
          <p:cNvPr id="272" name="TextBox 271"/>
          <p:cNvSpPr txBox="1"/>
          <p:nvPr/>
        </p:nvSpPr>
        <p:spPr>
          <a:xfrm>
            <a:off x="3971883" y="3673200"/>
            <a:ext cx="171263" cy="88392"/>
          </a:xfrm>
          <a:prstGeom prst="rect">
            <a:avLst/>
          </a:prstGeom>
          <a:noFill/>
        </p:spPr>
        <p:txBody>
          <a:bodyPr wrap="none" anchor="t" lIns="0" tIns="0" rIns="0" bIns="0">
            <a:noAutofit/>
          </a:bodyPr>
          <a:lstStyle/>
          <a:p>
            <a:pPr algn="r"/>
            <a:r>
              <a:rPr sz="580" b="1">
                <a:solidFill>
                  <a:srgbClr val="0B0B0B"/>
                </a:solidFill>
                <a:latin typeface="Roboto"/>
              </a:rPr>
              <a:t>.75</a:t>
            </a:r>
          </a:p>
        </p:txBody>
      </p:sp>
      <p:sp>
        <p:nvSpPr>
          <p:cNvPr id="273" name="TextBox 272"/>
          <p:cNvSpPr txBox="1"/>
          <p:nvPr/>
        </p:nvSpPr>
        <p:spPr>
          <a:xfrm>
            <a:off x="3021177" y="4097121"/>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274" name="Rounded Rectangle 273"/>
          <p:cNvSpPr/>
          <p:nvPr/>
        </p:nvSpPr>
        <p:spPr>
          <a:xfrm>
            <a:off x="4234586"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75" name="Rectangle 274"/>
          <p:cNvSpPr/>
          <p:nvPr/>
        </p:nvSpPr>
        <p:spPr>
          <a:xfrm>
            <a:off x="4234586" y="3306470"/>
            <a:ext cx="1204264" cy="32004"/>
          </a:xfrm>
          <a:prstGeom prst="rect">
            <a:avLst/>
          </a:prstGeom>
          <a:solidFill>
            <a:srgbClr val="EB6834"/>
          </a:solidFill>
          <a:ln>
            <a:noFill/>
          </a:ln>
        </p:spPr>
        <p:txBody>
          <a:bodyPr rtlCol="0" anchor="ctr"/>
          <a:lstStyle/>
          <a:p>
            <a:pPr algn="ctr"/>
          </a:p>
        </p:txBody>
      </p:sp>
      <p:sp>
        <p:nvSpPr>
          <p:cNvPr id="276" name="TextBox 275"/>
          <p:cNvSpPr txBox="1"/>
          <p:nvPr/>
        </p:nvSpPr>
        <p:spPr>
          <a:xfrm>
            <a:off x="4280306" y="3361334"/>
            <a:ext cx="956165" cy="164592"/>
          </a:xfrm>
          <a:prstGeom prst="rect">
            <a:avLst/>
          </a:prstGeom>
          <a:noFill/>
        </p:spPr>
        <p:txBody>
          <a:bodyPr wrap="none" anchor="t" lIns="0" tIns="0" rIns="0" bIns="0">
            <a:noAutofit/>
          </a:bodyPr>
          <a:lstStyle/>
          <a:p>
            <a:pPr algn="l"/>
            <a:r>
              <a:rPr sz="540" b="1">
                <a:solidFill>
                  <a:srgbClr val="0B0B0B"/>
                </a:solidFill>
                <a:latin typeface="Roboto"/>
              </a:rPr>
              <a:t>Parkinson's vs control</a:t>
            </a:r>
          </a:p>
          <a:p>
            <a:pPr algn="l"/>
            <a:r>
              <a:rPr sz="540" b="1">
                <a:solidFill>
                  <a:srgbClr val="0B0B0B"/>
                </a:solidFill>
                <a:latin typeface="Roboto"/>
              </a:rPr>
              <a:t>(Tel Aviv)</a:t>
            </a:r>
          </a:p>
        </p:txBody>
      </p:sp>
      <p:cxnSp>
        <p:nvCxnSpPr>
          <p:cNvPr id="277" name="Connector 276"/>
          <p:cNvCxnSpPr/>
          <p:nvPr/>
        </p:nvCxnSpPr>
        <p:spPr>
          <a:xfrm>
            <a:off x="4271162" y="4033834"/>
            <a:ext cx="1131113" cy="0"/>
          </a:xfrm>
          <a:prstGeom prst="line">
            <a:avLst/>
          </a:prstGeom>
          <a:ln w="6350">
            <a:solidFill>
              <a:srgbClr val="C3C2B7"/>
            </a:solidFill>
          </a:ln>
        </p:spPr>
      </p:cxnSp>
      <p:cxnSp>
        <p:nvCxnSpPr>
          <p:cNvPr id="278" name="Connector 277"/>
          <p:cNvCxnSpPr/>
          <p:nvPr/>
        </p:nvCxnSpPr>
        <p:spPr>
          <a:xfrm>
            <a:off x="4271162" y="3697501"/>
            <a:ext cx="1131113" cy="0"/>
          </a:xfrm>
          <a:prstGeom prst="line">
            <a:avLst/>
          </a:prstGeom>
          <a:ln w="9525">
            <a:solidFill>
              <a:srgbClr val="C4001D"/>
            </a:solidFill>
            <a:prstDash val="dash"/>
          </a:ln>
        </p:spPr>
      </p:cxnSp>
      <p:sp>
        <p:nvSpPr>
          <p:cNvPr id="279" name="Freeform 278"/>
          <p:cNvSpPr/>
          <p:nvPr/>
        </p:nvSpPr>
        <p:spPr>
          <a:xfrm>
            <a:off x="4342929" y="3718700"/>
            <a:ext cx="994195" cy="318586"/>
          </a:xfrm>
          <a:custGeom>
            <a:avLst/>
            <a:gdLst/>
            <a:ahLst/>
            <a:cxnLst/>
            <a:rect l="l" t="t" r="r" b="b"/>
            <a:pathLst>
              <a:path w="994195" h="318586">
                <a:moveTo>
                  <a:pt x="0" y="67020"/>
                </a:moveTo>
                <a:lnTo>
                  <a:pt x="272841" y="40922"/>
                </a:lnTo>
                <a:lnTo>
                  <a:pt x="545683" y="24011"/>
                </a:lnTo>
                <a:lnTo>
                  <a:pt x="994195" y="0"/>
                </a:lnTo>
                <a:lnTo>
                  <a:pt x="994195" y="193415"/>
                </a:lnTo>
                <a:lnTo>
                  <a:pt x="545683" y="214249"/>
                </a:lnTo>
                <a:lnTo>
                  <a:pt x="272841" y="252555"/>
                </a:lnTo>
                <a:lnTo>
                  <a:pt x="0" y="318586"/>
                </a:lnTo>
                <a:close/>
              </a:path>
            </a:pathLst>
          </a:custGeom>
          <a:solidFill>
            <a:srgbClr val="EB6834">
              <a:alpha val="12000"/>
            </a:srgbClr>
          </a:solidFill>
          <a:ln>
            <a:noFill/>
          </a:ln>
        </p:spPr>
        <p:txBody>
          <a:bodyPr rtlCol="0" anchor="ctr"/>
          <a:lstStyle/>
          <a:p>
            <a:pPr algn="ctr"/>
          </a:p>
        </p:txBody>
      </p:sp>
      <p:sp>
        <p:nvSpPr>
          <p:cNvPr id="280" name="Freeform 279"/>
          <p:cNvSpPr/>
          <p:nvPr/>
        </p:nvSpPr>
        <p:spPr>
          <a:xfrm>
            <a:off x="4342929" y="3815408"/>
            <a:ext cx="994195" cy="96095"/>
          </a:xfrm>
          <a:custGeom>
            <a:avLst/>
            <a:gdLst/>
            <a:ahLst/>
            <a:cxnLst/>
            <a:rect l="l" t="t" r="r" b="b"/>
            <a:pathLst>
              <a:path w="994195" h="96095">
                <a:moveTo>
                  <a:pt x="0" y="96095"/>
                </a:moveTo>
                <a:lnTo>
                  <a:pt x="272841" y="50030"/>
                </a:lnTo>
                <a:lnTo>
                  <a:pt x="545683" y="22422"/>
                </a:lnTo>
                <a:lnTo>
                  <a:pt x="994195" y="0"/>
                </a:lnTo>
              </a:path>
            </a:pathLst>
          </a:custGeom>
          <a:noFill/>
          <a:ln w="15240">
            <a:solidFill>
              <a:srgbClr val="EB6834"/>
            </a:solidFill>
          </a:ln>
        </p:spPr>
        <p:txBody>
          <a:bodyPr rtlCol="0" anchor="ctr"/>
          <a:lstStyle/>
          <a:p>
            <a:pPr algn="ctr"/>
          </a:p>
        </p:txBody>
      </p:sp>
      <p:sp>
        <p:nvSpPr>
          <p:cNvPr id="281" name="Oval 280"/>
          <p:cNvSpPr/>
          <p:nvPr/>
        </p:nvSpPr>
        <p:spPr>
          <a:xfrm>
            <a:off x="4324641" y="3893215"/>
            <a:ext cx="36576" cy="36576"/>
          </a:xfrm>
          <a:prstGeom prst="ellipse">
            <a:avLst/>
          </a:prstGeom>
          <a:solidFill>
            <a:srgbClr val="EB6834"/>
          </a:solidFill>
          <a:ln>
            <a:solidFill>
              <a:srgbClr val="EB6834"/>
            </a:solidFill>
          </a:ln>
        </p:spPr>
        <p:txBody>
          <a:bodyPr rtlCol="0" anchor="ctr"/>
          <a:lstStyle/>
          <a:p>
            <a:pPr algn="ctr"/>
          </a:p>
        </p:txBody>
      </p:sp>
      <p:sp>
        <p:nvSpPr>
          <p:cNvPr id="282" name="Oval 281"/>
          <p:cNvSpPr/>
          <p:nvPr/>
        </p:nvSpPr>
        <p:spPr>
          <a:xfrm>
            <a:off x="4597482" y="3847150"/>
            <a:ext cx="36576" cy="36576"/>
          </a:xfrm>
          <a:prstGeom prst="ellipse">
            <a:avLst/>
          </a:prstGeom>
          <a:solidFill>
            <a:srgbClr val="EB6834"/>
          </a:solidFill>
          <a:ln>
            <a:solidFill>
              <a:srgbClr val="EB6834"/>
            </a:solidFill>
          </a:ln>
        </p:spPr>
        <p:txBody>
          <a:bodyPr rtlCol="0" anchor="ctr"/>
          <a:lstStyle/>
          <a:p>
            <a:pPr algn="ctr"/>
          </a:p>
        </p:txBody>
      </p:sp>
      <p:sp>
        <p:nvSpPr>
          <p:cNvPr id="283" name="Oval 282"/>
          <p:cNvSpPr/>
          <p:nvPr/>
        </p:nvSpPr>
        <p:spPr>
          <a:xfrm>
            <a:off x="4870324" y="3819542"/>
            <a:ext cx="36576" cy="36576"/>
          </a:xfrm>
          <a:prstGeom prst="ellipse">
            <a:avLst/>
          </a:prstGeom>
          <a:solidFill>
            <a:srgbClr val="EB6834"/>
          </a:solidFill>
          <a:ln>
            <a:solidFill>
              <a:srgbClr val="EB6834"/>
            </a:solidFill>
          </a:ln>
        </p:spPr>
        <p:txBody>
          <a:bodyPr rtlCol="0" anchor="ctr"/>
          <a:lstStyle/>
          <a:p>
            <a:pPr algn="ctr"/>
          </a:p>
        </p:txBody>
      </p:sp>
      <p:sp>
        <p:nvSpPr>
          <p:cNvPr id="284" name="Oval 283"/>
          <p:cNvSpPr/>
          <p:nvPr/>
        </p:nvSpPr>
        <p:spPr>
          <a:xfrm>
            <a:off x="5318836" y="3797120"/>
            <a:ext cx="36576" cy="36576"/>
          </a:xfrm>
          <a:prstGeom prst="ellipse">
            <a:avLst/>
          </a:prstGeom>
          <a:solidFill>
            <a:srgbClr val="EB6834"/>
          </a:solidFill>
          <a:ln>
            <a:solidFill>
              <a:srgbClr val="EB6834"/>
            </a:solidFill>
          </a:ln>
        </p:spPr>
        <p:txBody>
          <a:bodyPr rtlCol="0" anchor="ctr"/>
          <a:lstStyle/>
          <a:p>
            <a:pPr algn="ctr"/>
          </a:p>
        </p:txBody>
      </p:sp>
      <p:sp>
        <p:nvSpPr>
          <p:cNvPr id="285" name="TextBox 284"/>
          <p:cNvSpPr txBox="1"/>
          <p:nvPr/>
        </p:nvSpPr>
        <p:spPr>
          <a:xfrm>
            <a:off x="5231011" y="3695012"/>
            <a:ext cx="171263" cy="88392"/>
          </a:xfrm>
          <a:prstGeom prst="rect">
            <a:avLst/>
          </a:prstGeom>
          <a:noFill/>
        </p:spPr>
        <p:txBody>
          <a:bodyPr wrap="none" anchor="t" lIns="0" tIns="0" rIns="0" bIns="0">
            <a:noAutofit/>
          </a:bodyPr>
          <a:lstStyle/>
          <a:p>
            <a:pPr algn="r"/>
            <a:r>
              <a:rPr sz="580" b="1">
                <a:solidFill>
                  <a:srgbClr val="0B0B0B"/>
                </a:solidFill>
                <a:latin typeface="Roboto"/>
              </a:rPr>
              <a:t>.73</a:t>
            </a:r>
          </a:p>
        </p:txBody>
      </p:sp>
      <p:sp>
        <p:nvSpPr>
          <p:cNvPr id="286" name="TextBox 285"/>
          <p:cNvSpPr txBox="1"/>
          <p:nvPr/>
        </p:nvSpPr>
        <p:spPr>
          <a:xfrm>
            <a:off x="4280306" y="4097121"/>
            <a:ext cx="256679" cy="76200"/>
          </a:xfrm>
          <a:prstGeom prst="rect">
            <a:avLst/>
          </a:prstGeom>
          <a:noFill/>
        </p:spPr>
        <p:txBody>
          <a:bodyPr wrap="none" anchor="t" lIns="0" tIns="0" rIns="0" bIns="0">
            <a:noAutofit/>
          </a:bodyPr>
          <a:lstStyle/>
          <a:p>
            <a:pPr algn="l"/>
            <a:r>
              <a:rPr sz="500" b="0">
                <a:solidFill>
                  <a:srgbClr val="898781"/>
                </a:solidFill>
                <a:latin typeface="Roboto"/>
              </a:rPr>
              <a:t>N = 44</a:t>
            </a:r>
          </a:p>
        </p:txBody>
      </p:sp>
      <p:sp>
        <p:nvSpPr>
          <p:cNvPr id="287" name="Rounded Rectangle 286"/>
          <p:cNvSpPr/>
          <p:nvPr/>
        </p:nvSpPr>
        <p:spPr>
          <a:xfrm>
            <a:off x="5493715"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288" name="Rectangle 287"/>
          <p:cNvSpPr/>
          <p:nvPr/>
        </p:nvSpPr>
        <p:spPr>
          <a:xfrm>
            <a:off x="5493715" y="3306470"/>
            <a:ext cx="1204264" cy="32004"/>
          </a:xfrm>
          <a:prstGeom prst="rect">
            <a:avLst/>
          </a:prstGeom>
          <a:solidFill>
            <a:srgbClr val="EB6834"/>
          </a:solidFill>
          <a:ln>
            <a:noFill/>
          </a:ln>
        </p:spPr>
        <p:txBody>
          <a:bodyPr rtlCol="0" anchor="ctr"/>
          <a:lstStyle/>
          <a:p>
            <a:pPr algn="ctr"/>
          </a:p>
        </p:txBody>
      </p:sp>
      <p:sp>
        <p:nvSpPr>
          <p:cNvPr id="289" name="TextBox 288"/>
          <p:cNvSpPr txBox="1"/>
          <p:nvPr/>
        </p:nvSpPr>
        <p:spPr>
          <a:xfrm>
            <a:off x="5539435" y="3361334"/>
            <a:ext cx="956165" cy="164592"/>
          </a:xfrm>
          <a:prstGeom prst="rect">
            <a:avLst/>
          </a:prstGeom>
          <a:noFill/>
        </p:spPr>
        <p:txBody>
          <a:bodyPr wrap="none" anchor="t" lIns="0" tIns="0" rIns="0" bIns="0">
            <a:noAutofit/>
          </a:bodyPr>
          <a:lstStyle/>
          <a:p>
            <a:pPr algn="l"/>
            <a:r>
              <a:rPr sz="540" b="1">
                <a:solidFill>
                  <a:srgbClr val="0B0B0B"/>
                </a:solidFill>
                <a:latin typeface="Roboto"/>
              </a:rPr>
              <a:t>Parkinson's vs control</a:t>
            </a:r>
          </a:p>
          <a:p>
            <a:pPr algn="l"/>
            <a:r>
              <a:rPr sz="540" b="1">
                <a:solidFill>
                  <a:srgbClr val="0B0B0B"/>
                </a:solidFill>
                <a:latin typeface="Roboto"/>
              </a:rPr>
              <a:t>(BrainLat) ‡</a:t>
            </a:r>
          </a:p>
        </p:txBody>
      </p:sp>
      <p:cxnSp>
        <p:nvCxnSpPr>
          <p:cNvPr id="290" name="Connector 289"/>
          <p:cNvCxnSpPr/>
          <p:nvPr/>
        </p:nvCxnSpPr>
        <p:spPr>
          <a:xfrm>
            <a:off x="5530291" y="4033834"/>
            <a:ext cx="1131113" cy="0"/>
          </a:xfrm>
          <a:prstGeom prst="line">
            <a:avLst/>
          </a:prstGeom>
          <a:ln w="6350">
            <a:solidFill>
              <a:srgbClr val="C3C2B7"/>
            </a:solidFill>
          </a:ln>
        </p:spPr>
      </p:cxnSp>
      <p:cxnSp>
        <p:nvCxnSpPr>
          <p:cNvPr id="291" name="Connector 290"/>
          <p:cNvCxnSpPr/>
          <p:nvPr/>
        </p:nvCxnSpPr>
        <p:spPr>
          <a:xfrm>
            <a:off x="5530291" y="3697501"/>
            <a:ext cx="1131113" cy="0"/>
          </a:xfrm>
          <a:prstGeom prst="line">
            <a:avLst/>
          </a:prstGeom>
          <a:ln w="9525">
            <a:solidFill>
              <a:srgbClr val="C4001D"/>
            </a:solidFill>
            <a:prstDash val="dash"/>
          </a:ln>
        </p:spPr>
      </p:cxnSp>
      <p:sp>
        <p:nvSpPr>
          <p:cNvPr id="292" name="Freeform 291"/>
          <p:cNvSpPr/>
          <p:nvPr/>
        </p:nvSpPr>
        <p:spPr>
          <a:xfrm>
            <a:off x="5647139" y="3553358"/>
            <a:ext cx="908188" cy="358251"/>
          </a:xfrm>
          <a:custGeom>
            <a:avLst/>
            <a:gdLst/>
            <a:ahLst/>
            <a:cxnLst/>
            <a:rect l="l" t="t" r="r" b="b"/>
            <a:pathLst>
              <a:path w="908188" h="358251">
                <a:moveTo>
                  <a:pt x="0" y="74177"/>
                </a:moveTo>
                <a:lnTo>
                  <a:pt x="444233" y="8976"/>
                </a:lnTo>
                <a:lnTo>
                  <a:pt x="908188" y="0"/>
                </a:lnTo>
                <a:lnTo>
                  <a:pt x="908188" y="127298"/>
                </a:lnTo>
                <a:lnTo>
                  <a:pt x="444233" y="215887"/>
                </a:lnTo>
                <a:lnTo>
                  <a:pt x="0" y="358251"/>
                </a:lnTo>
                <a:close/>
              </a:path>
            </a:pathLst>
          </a:custGeom>
          <a:solidFill>
            <a:srgbClr val="EB6834">
              <a:alpha val="12000"/>
            </a:srgbClr>
          </a:solidFill>
          <a:ln>
            <a:noFill/>
          </a:ln>
        </p:spPr>
        <p:txBody>
          <a:bodyPr rtlCol="0" anchor="ctr"/>
          <a:lstStyle/>
          <a:p>
            <a:pPr algn="ctr"/>
          </a:p>
        </p:txBody>
      </p:sp>
      <p:sp>
        <p:nvSpPr>
          <p:cNvPr id="293" name="Freeform 292"/>
          <p:cNvSpPr/>
          <p:nvPr/>
        </p:nvSpPr>
        <p:spPr>
          <a:xfrm>
            <a:off x="5647139" y="3608132"/>
            <a:ext cx="908188" cy="161440"/>
          </a:xfrm>
          <a:custGeom>
            <a:avLst/>
            <a:gdLst/>
            <a:ahLst/>
            <a:cxnLst/>
            <a:rect l="l" t="t" r="r" b="b"/>
            <a:pathLst>
              <a:path w="908188" h="161440">
                <a:moveTo>
                  <a:pt x="0" y="161440"/>
                </a:moveTo>
                <a:lnTo>
                  <a:pt x="444233" y="57657"/>
                </a:lnTo>
                <a:lnTo>
                  <a:pt x="908188" y="0"/>
                </a:lnTo>
              </a:path>
            </a:pathLst>
          </a:custGeom>
          <a:noFill/>
          <a:ln w="15240">
            <a:solidFill>
              <a:srgbClr val="EB6834"/>
            </a:solidFill>
          </a:ln>
        </p:spPr>
        <p:txBody>
          <a:bodyPr rtlCol="0" anchor="ctr"/>
          <a:lstStyle/>
          <a:p>
            <a:pPr algn="ctr"/>
          </a:p>
        </p:txBody>
      </p:sp>
      <p:sp>
        <p:nvSpPr>
          <p:cNvPr id="294" name="Oval 293"/>
          <p:cNvSpPr/>
          <p:nvPr/>
        </p:nvSpPr>
        <p:spPr>
          <a:xfrm>
            <a:off x="5628851" y="3751284"/>
            <a:ext cx="36576" cy="36576"/>
          </a:xfrm>
          <a:prstGeom prst="ellipse">
            <a:avLst/>
          </a:prstGeom>
          <a:solidFill>
            <a:srgbClr val="EB6834"/>
          </a:solidFill>
          <a:ln>
            <a:solidFill>
              <a:srgbClr val="EB6834"/>
            </a:solidFill>
          </a:ln>
        </p:spPr>
        <p:txBody>
          <a:bodyPr rtlCol="0" anchor="ctr"/>
          <a:lstStyle/>
          <a:p>
            <a:pPr algn="ctr"/>
          </a:p>
        </p:txBody>
      </p:sp>
      <p:sp>
        <p:nvSpPr>
          <p:cNvPr id="295" name="Oval 294"/>
          <p:cNvSpPr/>
          <p:nvPr/>
        </p:nvSpPr>
        <p:spPr>
          <a:xfrm>
            <a:off x="6073084" y="3647501"/>
            <a:ext cx="36576" cy="36576"/>
          </a:xfrm>
          <a:prstGeom prst="ellipse">
            <a:avLst/>
          </a:prstGeom>
          <a:solidFill>
            <a:srgbClr val="EB6834"/>
          </a:solidFill>
          <a:ln>
            <a:solidFill>
              <a:srgbClr val="EB6834"/>
            </a:solidFill>
          </a:ln>
        </p:spPr>
        <p:txBody>
          <a:bodyPr rtlCol="0" anchor="ctr"/>
          <a:lstStyle/>
          <a:p>
            <a:pPr algn="ctr"/>
          </a:p>
        </p:txBody>
      </p:sp>
      <p:sp>
        <p:nvSpPr>
          <p:cNvPr id="296" name="Oval 295"/>
          <p:cNvSpPr/>
          <p:nvPr/>
        </p:nvSpPr>
        <p:spPr>
          <a:xfrm>
            <a:off x="6537039" y="3589844"/>
            <a:ext cx="36576" cy="36576"/>
          </a:xfrm>
          <a:prstGeom prst="ellipse">
            <a:avLst/>
          </a:prstGeom>
          <a:solidFill>
            <a:srgbClr val="EB6834"/>
          </a:solidFill>
          <a:ln>
            <a:solidFill>
              <a:srgbClr val="EB6834"/>
            </a:solidFill>
          </a:ln>
        </p:spPr>
        <p:txBody>
          <a:bodyPr rtlCol="0" anchor="ctr"/>
          <a:lstStyle/>
          <a:p>
            <a:pPr algn="ctr"/>
          </a:p>
        </p:txBody>
      </p:sp>
      <p:sp>
        <p:nvSpPr>
          <p:cNvPr id="297" name="TextBox 296"/>
          <p:cNvSpPr txBox="1"/>
          <p:nvPr/>
        </p:nvSpPr>
        <p:spPr>
          <a:xfrm>
            <a:off x="6490140" y="3487736"/>
            <a:ext cx="171263" cy="88392"/>
          </a:xfrm>
          <a:prstGeom prst="rect">
            <a:avLst/>
          </a:prstGeom>
          <a:noFill/>
        </p:spPr>
        <p:txBody>
          <a:bodyPr wrap="none" anchor="t" lIns="0" tIns="0" rIns="0" bIns="0">
            <a:noAutofit/>
          </a:bodyPr>
          <a:lstStyle/>
          <a:p>
            <a:pPr algn="r"/>
            <a:r>
              <a:rPr sz="580" b="1">
                <a:solidFill>
                  <a:srgbClr val="0B0B0B"/>
                </a:solidFill>
                <a:latin typeface="Roboto"/>
              </a:rPr>
              <a:t>.94</a:t>
            </a:r>
          </a:p>
        </p:txBody>
      </p:sp>
      <p:sp>
        <p:nvSpPr>
          <p:cNvPr id="298" name="TextBox 297"/>
          <p:cNvSpPr txBox="1"/>
          <p:nvPr/>
        </p:nvSpPr>
        <p:spPr>
          <a:xfrm>
            <a:off x="5539435" y="4097121"/>
            <a:ext cx="330047" cy="76200"/>
          </a:xfrm>
          <a:prstGeom prst="rect">
            <a:avLst/>
          </a:prstGeom>
          <a:noFill/>
        </p:spPr>
        <p:txBody>
          <a:bodyPr wrap="none" anchor="t" lIns="0" tIns="0" rIns="0" bIns="0">
            <a:noAutofit/>
          </a:bodyPr>
          <a:lstStyle/>
          <a:p>
            <a:pPr algn="l"/>
            <a:r>
              <a:rPr sz="500" b="0">
                <a:solidFill>
                  <a:srgbClr val="898781"/>
                </a:solidFill>
                <a:latin typeface="Roboto"/>
              </a:rPr>
              <a:t>N = 15 †</a:t>
            </a:r>
          </a:p>
        </p:txBody>
      </p:sp>
      <p:sp>
        <p:nvSpPr>
          <p:cNvPr id="299" name="Rounded Rectangle 298"/>
          <p:cNvSpPr/>
          <p:nvPr/>
        </p:nvSpPr>
        <p:spPr>
          <a:xfrm>
            <a:off x="6752844"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00" name="Rectangle 299"/>
          <p:cNvSpPr/>
          <p:nvPr/>
        </p:nvSpPr>
        <p:spPr>
          <a:xfrm>
            <a:off x="6752844" y="3306470"/>
            <a:ext cx="1204264" cy="32004"/>
          </a:xfrm>
          <a:prstGeom prst="rect">
            <a:avLst/>
          </a:prstGeom>
          <a:solidFill>
            <a:srgbClr val="1BAF7A"/>
          </a:solidFill>
          <a:ln>
            <a:noFill/>
          </a:ln>
        </p:spPr>
        <p:txBody>
          <a:bodyPr rtlCol="0" anchor="ctr"/>
          <a:lstStyle/>
          <a:p>
            <a:pPr algn="ctr"/>
          </a:p>
        </p:txBody>
      </p:sp>
      <p:sp>
        <p:nvSpPr>
          <p:cNvPr id="301" name="TextBox 300"/>
          <p:cNvSpPr txBox="1"/>
          <p:nvPr/>
        </p:nvSpPr>
        <p:spPr>
          <a:xfrm>
            <a:off x="6798564" y="3361334"/>
            <a:ext cx="1123363" cy="82296"/>
          </a:xfrm>
          <a:prstGeom prst="rect">
            <a:avLst/>
          </a:prstGeom>
          <a:noFill/>
        </p:spPr>
        <p:txBody>
          <a:bodyPr wrap="none" anchor="t" lIns="0" tIns="0" rIns="0" bIns="0">
            <a:noAutofit/>
          </a:bodyPr>
          <a:lstStyle/>
          <a:p>
            <a:pPr algn="l"/>
            <a:r>
              <a:rPr sz="540" b="1">
                <a:solidFill>
                  <a:srgbClr val="0B0B0B"/>
                </a:solidFill>
                <a:latin typeface="Roboto"/>
              </a:rPr>
              <a:t>MS vs control (BrainLat) ‡</a:t>
            </a:r>
          </a:p>
        </p:txBody>
      </p:sp>
      <p:cxnSp>
        <p:nvCxnSpPr>
          <p:cNvPr id="302" name="Connector 301"/>
          <p:cNvCxnSpPr/>
          <p:nvPr/>
        </p:nvCxnSpPr>
        <p:spPr>
          <a:xfrm>
            <a:off x="6789420" y="4033834"/>
            <a:ext cx="1131112" cy="0"/>
          </a:xfrm>
          <a:prstGeom prst="line">
            <a:avLst/>
          </a:prstGeom>
          <a:ln w="6350">
            <a:solidFill>
              <a:srgbClr val="C3C2B7"/>
            </a:solidFill>
          </a:ln>
        </p:spPr>
      </p:cxnSp>
      <p:cxnSp>
        <p:nvCxnSpPr>
          <p:cNvPr id="303" name="Connector 302"/>
          <p:cNvCxnSpPr/>
          <p:nvPr/>
        </p:nvCxnSpPr>
        <p:spPr>
          <a:xfrm>
            <a:off x="6789420" y="3697501"/>
            <a:ext cx="1131112" cy="0"/>
          </a:xfrm>
          <a:prstGeom prst="line">
            <a:avLst/>
          </a:prstGeom>
          <a:ln w="9525">
            <a:solidFill>
              <a:srgbClr val="C4001D"/>
            </a:solidFill>
            <a:prstDash val="dash"/>
          </a:ln>
        </p:spPr>
      </p:cxnSp>
      <p:sp>
        <p:nvSpPr>
          <p:cNvPr id="304" name="Freeform 303"/>
          <p:cNvSpPr/>
          <p:nvPr/>
        </p:nvSpPr>
        <p:spPr>
          <a:xfrm>
            <a:off x="6897619" y="3562842"/>
            <a:ext cx="924688" cy="391438"/>
          </a:xfrm>
          <a:custGeom>
            <a:avLst/>
            <a:gdLst/>
            <a:ahLst/>
            <a:cxnLst/>
            <a:rect l="l" t="t" r="r" b="b"/>
            <a:pathLst>
              <a:path w="924688" h="391438">
                <a:moveTo>
                  <a:pt x="0" y="45360"/>
                </a:moveTo>
                <a:lnTo>
                  <a:pt x="411351" y="13826"/>
                </a:lnTo>
                <a:lnTo>
                  <a:pt x="822703" y="4853"/>
                </a:lnTo>
                <a:lnTo>
                  <a:pt x="924688" y="0"/>
                </a:lnTo>
                <a:lnTo>
                  <a:pt x="924688" y="79873"/>
                </a:lnTo>
                <a:lnTo>
                  <a:pt x="822703" y="91493"/>
                </a:lnTo>
                <a:lnTo>
                  <a:pt x="411351" y="236272"/>
                </a:lnTo>
                <a:lnTo>
                  <a:pt x="0" y="391438"/>
                </a:lnTo>
                <a:close/>
              </a:path>
            </a:pathLst>
          </a:custGeom>
          <a:solidFill>
            <a:srgbClr val="1BAF7A">
              <a:alpha val="12000"/>
            </a:srgbClr>
          </a:solidFill>
          <a:ln>
            <a:noFill/>
          </a:ln>
        </p:spPr>
        <p:txBody>
          <a:bodyPr rtlCol="0" anchor="ctr"/>
          <a:lstStyle/>
          <a:p>
            <a:pPr algn="ctr"/>
          </a:p>
        </p:txBody>
      </p:sp>
      <p:sp>
        <p:nvSpPr>
          <p:cNvPr id="305" name="Freeform 304"/>
          <p:cNvSpPr/>
          <p:nvPr/>
        </p:nvSpPr>
        <p:spPr>
          <a:xfrm>
            <a:off x="6897619" y="3602778"/>
            <a:ext cx="924688" cy="178463"/>
          </a:xfrm>
          <a:custGeom>
            <a:avLst/>
            <a:gdLst/>
            <a:ahLst/>
            <a:cxnLst/>
            <a:rect l="l" t="t" r="r" b="b"/>
            <a:pathLst>
              <a:path w="924688" h="178463">
                <a:moveTo>
                  <a:pt x="0" y="178463"/>
                </a:moveTo>
                <a:lnTo>
                  <a:pt x="411351" y="85113"/>
                </a:lnTo>
                <a:lnTo>
                  <a:pt x="822703" y="8237"/>
                </a:lnTo>
                <a:lnTo>
                  <a:pt x="924688" y="0"/>
                </a:lnTo>
              </a:path>
            </a:pathLst>
          </a:custGeom>
          <a:noFill/>
          <a:ln w="15240">
            <a:solidFill>
              <a:srgbClr val="1BAF7A"/>
            </a:solidFill>
          </a:ln>
        </p:spPr>
        <p:txBody>
          <a:bodyPr rtlCol="0" anchor="ctr"/>
          <a:lstStyle/>
          <a:p>
            <a:pPr algn="ctr"/>
          </a:p>
        </p:txBody>
      </p:sp>
      <p:sp>
        <p:nvSpPr>
          <p:cNvPr id="306" name="Oval 305"/>
          <p:cNvSpPr/>
          <p:nvPr/>
        </p:nvSpPr>
        <p:spPr>
          <a:xfrm>
            <a:off x="6879331" y="3762953"/>
            <a:ext cx="36576" cy="36576"/>
          </a:xfrm>
          <a:prstGeom prst="ellipse">
            <a:avLst/>
          </a:prstGeom>
          <a:solidFill>
            <a:srgbClr val="1BAF7A"/>
          </a:solidFill>
          <a:ln>
            <a:solidFill>
              <a:srgbClr val="1BAF7A"/>
            </a:solidFill>
          </a:ln>
        </p:spPr>
        <p:txBody>
          <a:bodyPr rtlCol="0" anchor="ctr"/>
          <a:lstStyle/>
          <a:p>
            <a:pPr algn="ctr"/>
          </a:p>
        </p:txBody>
      </p:sp>
      <p:sp>
        <p:nvSpPr>
          <p:cNvPr id="307" name="Oval 306"/>
          <p:cNvSpPr/>
          <p:nvPr/>
        </p:nvSpPr>
        <p:spPr>
          <a:xfrm>
            <a:off x="7290682" y="3669603"/>
            <a:ext cx="36576" cy="36576"/>
          </a:xfrm>
          <a:prstGeom prst="ellipse">
            <a:avLst/>
          </a:prstGeom>
          <a:solidFill>
            <a:srgbClr val="1BAF7A"/>
          </a:solidFill>
          <a:ln>
            <a:solidFill>
              <a:srgbClr val="1BAF7A"/>
            </a:solidFill>
          </a:ln>
        </p:spPr>
        <p:txBody>
          <a:bodyPr rtlCol="0" anchor="ctr"/>
          <a:lstStyle/>
          <a:p>
            <a:pPr algn="ctr"/>
          </a:p>
        </p:txBody>
      </p:sp>
      <p:sp>
        <p:nvSpPr>
          <p:cNvPr id="308" name="Oval 307"/>
          <p:cNvSpPr/>
          <p:nvPr/>
        </p:nvSpPr>
        <p:spPr>
          <a:xfrm>
            <a:off x="7702034" y="3592727"/>
            <a:ext cx="36576" cy="36576"/>
          </a:xfrm>
          <a:prstGeom prst="ellipse">
            <a:avLst/>
          </a:prstGeom>
          <a:solidFill>
            <a:srgbClr val="1BAF7A"/>
          </a:solidFill>
          <a:ln>
            <a:solidFill>
              <a:srgbClr val="1BAF7A"/>
            </a:solidFill>
          </a:ln>
        </p:spPr>
        <p:txBody>
          <a:bodyPr rtlCol="0" anchor="ctr"/>
          <a:lstStyle/>
          <a:p>
            <a:pPr algn="ctr"/>
          </a:p>
        </p:txBody>
      </p:sp>
      <p:sp>
        <p:nvSpPr>
          <p:cNvPr id="309" name="Oval 308"/>
          <p:cNvSpPr/>
          <p:nvPr/>
        </p:nvSpPr>
        <p:spPr>
          <a:xfrm>
            <a:off x="7804019" y="3584490"/>
            <a:ext cx="36576" cy="36576"/>
          </a:xfrm>
          <a:prstGeom prst="ellipse">
            <a:avLst/>
          </a:prstGeom>
          <a:solidFill>
            <a:srgbClr val="1BAF7A"/>
          </a:solidFill>
          <a:ln>
            <a:solidFill>
              <a:srgbClr val="1BAF7A"/>
            </a:solidFill>
          </a:ln>
        </p:spPr>
        <p:txBody>
          <a:bodyPr rtlCol="0" anchor="ctr"/>
          <a:lstStyle/>
          <a:p>
            <a:pPr algn="ctr"/>
          </a:p>
        </p:txBody>
      </p:sp>
      <p:sp>
        <p:nvSpPr>
          <p:cNvPr id="310" name="TextBox 309"/>
          <p:cNvSpPr txBox="1"/>
          <p:nvPr/>
        </p:nvSpPr>
        <p:spPr>
          <a:xfrm>
            <a:off x="7749269" y="3482382"/>
            <a:ext cx="171263" cy="88392"/>
          </a:xfrm>
          <a:prstGeom prst="rect">
            <a:avLst/>
          </a:prstGeom>
          <a:noFill/>
        </p:spPr>
        <p:txBody>
          <a:bodyPr wrap="none" anchor="t" lIns="0" tIns="0" rIns="0" bIns="0">
            <a:noAutofit/>
          </a:bodyPr>
          <a:lstStyle/>
          <a:p>
            <a:pPr algn="r"/>
            <a:r>
              <a:rPr sz="580" b="1">
                <a:solidFill>
                  <a:srgbClr val="0B0B0B"/>
                </a:solidFill>
                <a:latin typeface="Roboto"/>
              </a:rPr>
              <a:t>.95</a:t>
            </a:r>
          </a:p>
        </p:txBody>
      </p:sp>
      <p:sp>
        <p:nvSpPr>
          <p:cNvPr id="311" name="TextBox 310"/>
          <p:cNvSpPr txBox="1"/>
          <p:nvPr/>
        </p:nvSpPr>
        <p:spPr>
          <a:xfrm>
            <a:off x="6798564" y="4097121"/>
            <a:ext cx="330047" cy="76200"/>
          </a:xfrm>
          <a:prstGeom prst="rect">
            <a:avLst/>
          </a:prstGeom>
          <a:noFill/>
        </p:spPr>
        <p:txBody>
          <a:bodyPr wrap="none" anchor="t" lIns="0" tIns="0" rIns="0" bIns="0">
            <a:noAutofit/>
          </a:bodyPr>
          <a:lstStyle/>
          <a:p>
            <a:pPr algn="l"/>
            <a:r>
              <a:rPr sz="500" b="0">
                <a:solidFill>
                  <a:srgbClr val="898781"/>
                </a:solidFill>
                <a:latin typeface="Roboto"/>
              </a:rPr>
              <a:t>N = 17 †</a:t>
            </a:r>
          </a:p>
        </p:txBody>
      </p:sp>
      <p:sp>
        <p:nvSpPr>
          <p:cNvPr id="312" name="Rounded Rectangle 311"/>
          <p:cNvSpPr/>
          <p:nvPr/>
        </p:nvSpPr>
        <p:spPr>
          <a:xfrm>
            <a:off x="8011972"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13" name="Rectangle 312"/>
          <p:cNvSpPr/>
          <p:nvPr/>
        </p:nvSpPr>
        <p:spPr>
          <a:xfrm>
            <a:off x="8011972" y="3306470"/>
            <a:ext cx="1204264" cy="32004"/>
          </a:xfrm>
          <a:prstGeom prst="rect">
            <a:avLst/>
          </a:prstGeom>
          <a:solidFill>
            <a:srgbClr val="1BAF7A"/>
          </a:solidFill>
          <a:ln>
            <a:noFill/>
          </a:ln>
        </p:spPr>
        <p:txBody>
          <a:bodyPr rtlCol="0" anchor="ctr"/>
          <a:lstStyle/>
          <a:p>
            <a:pPr algn="ctr"/>
          </a:p>
        </p:txBody>
      </p:sp>
      <p:sp>
        <p:nvSpPr>
          <p:cNvPr id="314" name="TextBox 313"/>
          <p:cNvSpPr txBox="1"/>
          <p:nvPr/>
        </p:nvSpPr>
        <p:spPr>
          <a:xfrm>
            <a:off x="8057692" y="3361334"/>
            <a:ext cx="956165" cy="164592"/>
          </a:xfrm>
          <a:prstGeom prst="rect">
            <a:avLst/>
          </a:prstGeom>
          <a:noFill/>
        </p:spPr>
        <p:txBody>
          <a:bodyPr wrap="none" anchor="t" lIns="0" tIns="0" rIns="0" bIns="0">
            <a:noAutofit/>
          </a:bodyPr>
          <a:lstStyle/>
          <a:p>
            <a:pPr algn="l"/>
            <a:r>
              <a:rPr sz="540" b="1">
                <a:solidFill>
                  <a:srgbClr val="0B0B0B"/>
                </a:solidFill>
                <a:latin typeface="Roboto"/>
              </a:rPr>
              <a:t>Routine EEG: normal vs</a:t>
            </a:r>
          </a:p>
          <a:p>
            <a:pPr algn="l"/>
            <a:r>
              <a:rPr sz="540" b="1">
                <a:solidFill>
                  <a:srgbClr val="0B0B0B"/>
                </a:solidFill>
                <a:latin typeface="Roboto"/>
              </a:rPr>
              <a:t>abnormal (NMT)</a:t>
            </a:r>
          </a:p>
        </p:txBody>
      </p:sp>
      <p:cxnSp>
        <p:nvCxnSpPr>
          <p:cNvPr id="315" name="Connector 314"/>
          <p:cNvCxnSpPr/>
          <p:nvPr/>
        </p:nvCxnSpPr>
        <p:spPr>
          <a:xfrm>
            <a:off x="8048548" y="4033834"/>
            <a:ext cx="1131113" cy="0"/>
          </a:xfrm>
          <a:prstGeom prst="line">
            <a:avLst/>
          </a:prstGeom>
          <a:ln w="6350">
            <a:solidFill>
              <a:srgbClr val="C3C2B7"/>
            </a:solidFill>
          </a:ln>
        </p:spPr>
      </p:cxnSp>
      <p:cxnSp>
        <p:nvCxnSpPr>
          <p:cNvPr id="316" name="Connector 315"/>
          <p:cNvCxnSpPr/>
          <p:nvPr/>
        </p:nvCxnSpPr>
        <p:spPr>
          <a:xfrm>
            <a:off x="8048548" y="3697501"/>
            <a:ext cx="1131113" cy="0"/>
          </a:xfrm>
          <a:prstGeom prst="line">
            <a:avLst/>
          </a:prstGeom>
          <a:ln w="9525">
            <a:solidFill>
              <a:srgbClr val="C4001D"/>
            </a:solidFill>
            <a:prstDash val="dash"/>
          </a:ln>
        </p:spPr>
      </p:cxnSp>
      <p:sp>
        <p:nvSpPr>
          <p:cNvPr id="317" name="Freeform 316"/>
          <p:cNvSpPr/>
          <p:nvPr/>
        </p:nvSpPr>
        <p:spPr>
          <a:xfrm>
            <a:off x="8087915" y="3618784"/>
            <a:ext cx="1056009" cy="187629"/>
          </a:xfrm>
          <a:custGeom>
            <a:avLst/>
            <a:gdLst/>
            <a:ahLst/>
            <a:cxnLst/>
            <a:rect l="l" t="t" r="r" b="b"/>
            <a:pathLst>
              <a:path w="1056009" h="187629">
                <a:moveTo>
                  <a:pt x="0" y="140214"/>
                </a:moveTo>
                <a:lnTo>
                  <a:pt x="149662" y="116297"/>
                </a:lnTo>
                <a:lnTo>
                  <a:pt x="299324" y="96466"/>
                </a:lnTo>
                <a:lnTo>
                  <a:pt x="448986" y="74601"/>
                </a:lnTo>
                <a:lnTo>
                  <a:pt x="598648" y="34076"/>
                </a:lnTo>
                <a:lnTo>
                  <a:pt x="748310" y="19299"/>
                </a:lnTo>
                <a:lnTo>
                  <a:pt x="897972" y="964"/>
                </a:lnTo>
                <a:lnTo>
                  <a:pt x="1056009" y="0"/>
                </a:lnTo>
                <a:lnTo>
                  <a:pt x="1056009" y="0"/>
                </a:lnTo>
                <a:lnTo>
                  <a:pt x="897972" y="10964"/>
                </a:lnTo>
                <a:lnTo>
                  <a:pt x="748310" y="30197"/>
                </a:lnTo>
                <a:lnTo>
                  <a:pt x="598648" y="73719"/>
                </a:lnTo>
                <a:lnTo>
                  <a:pt x="448986" y="114040"/>
                </a:lnTo>
                <a:lnTo>
                  <a:pt x="299324" y="137099"/>
                </a:lnTo>
                <a:lnTo>
                  <a:pt x="149662" y="178776"/>
                </a:lnTo>
                <a:lnTo>
                  <a:pt x="0" y="187629"/>
                </a:lnTo>
                <a:close/>
              </a:path>
            </a:pathLst>
          </a:custGeom>
          <a:solidFill>
            <a:srgbClr val="1BAF7A">
              <a:alpha val="12000"/>
            </a:srgbClr>
          </a:solidFill>
          <a:ln>
            <a:noFill/>
          </a:ln>
        </p:spPr>
        <p:txBody>
          <a:bodyPr rtlCol="0" anchor="ctr"/>
          <a:lstStyle/>
          <a:p>
            <a:pPr algn="ctr"/>
          </a:p>
        </p:txBody>
      </p:sp>
      <p:sp>
        <p:nvSpPr>
          <p:cNvPr id="318" name="Freeform 317"/>
          <p:cNvSpPr/>
          <p:nvPr/>
        </p:nvSpPr>
        <p:spPr>
          <a:xfrm>
            <a:off x="8087915" y="3618784"/>
            <a:ext cx="1056009" cy="163922"/>
          </a:xfrm>
          <a:custGeom>
            <a:avLst/>
            <a:gdLst/>
            <a:ahLst/>
            <a:cxnLst/>
            <a:rect l="l" t="t" r="r" b="b"/>
            <a:pathLst>
              <a:path w="1056009" h="163922">
                <a:moveTo>
                  <a:pt x="0" y="163922"/>
                </a:moveTo>
                <a:lnTo>
                  <a:pt x="149662" y="147536"/>
                </a:lnTo>
                <a:lnTo>
                  <a:pt x="299324" y="116783"/>
                </a:lnTo>
                <a:lnTo>
                  <a:pt x="448986" y="94321"/>
                </a:lnTo>
                <a:lnTo>
                  <a:pt x="598648" y="53898"/>
                </a:lnTo>
                <a:lnTo>
                  <a:pt x="748310" y="24748"/>
                </a:lnTo>
                <a:lnTo>
                  <a:pt x="897972" y="5964"/>
                </a:lnTo>
                <a:lnTo>
                  <a:pt x="1056009" y="0"/>
                </a:lnTo>
              </a:path>
            </a:pathLst>
          </a:custGeom>
          <a:noFill/>
          <a:ln w="15240">
            <a:solidFill>
              <a:srgbClr val="1BAF7A"/>
            </a:solidFill>
          </a:ln>
        </p:spPr>
        <p:txBody>
          <a:bodyPr rtlCol="0" anchor="ctr"/>
          <a:lstStyle/>
          <a:p>
            <a:pPr algn="ctr"/>
          </a:p>
        </p:txBody>
      </p:sp>
      <p:sp>
        <p:nvSpPr>
          <p:cNvPr id="319" name="Oval 318"/>
          <p:cNvSpPr/>
          <p:nvPr/>
        </p:nvSpPr>
        <p:spPr>
          <a:xfrm>
            <a:off x="8069627" y="3764418"/>
            <a:ext cx="36576" cy="36576"/>
          </a:xfrm>
          <a:prstGeom prst="ellipse">
            <a:avLst/>
          </a:prstGeom>
          <a:solidFill>
            <a:srgbClr val="1BAF7A"/>
          </a:solidFill>
          <a:ln>
            <a:solidFill>
              <a:srgbClr val="1BAF7A"/>
            </a:solidFill>
          </a:ln>
        </p:spPr>
        <p:txBody>
          <a:bodyPr rtlCol="0" anchor="ctr"/>
          <a:lstStyle/>
          <a:p>
            <a:pPr algn="ctr"/>
          </a:p>
        </p:txBody>
      </p:sp>
      <p:sp>
        <p:nvSpPr>
          <p:cNvPr id="320" name="Oval 319"/>
          <p:cNvSpPr/>
          <p:nvPr/>
        </p:nvSpPr>
        <p:spPr>
          <a:xfrm>
            <a:off x="8219289" y="3748032"/>
            <a:ext cx="36576" cy="36576"/>
          </a:xfrm>
          <a:prstGeom prst="ellipse">
            <a:avLst/>
          </a:prstGeom>
          <a:solidFill>
            <a:srgbClr val="1BAF7A"/>
          </a:solidFill>
          <a:ln>
            <a:solidFill>
              <a:srgbClr val="1BAF7A"/>
            </a:solidFill>
          </a:ln>
        </p:spPr>
        <p:txBody>
          <a:bodyPr rtlCol="0" anchor="ctr"/>
          <a:lstStyle/>
          <a:p>
            <a:pPr algn="ctr"/>
          </a:p>
        </p:txBody>
      </p:sp>
      <p:sp>
        <p:nvSpPr>
          <p:cNvPr id="321" name="Oval 320"/>
          <p:cNvSpPr/>
          <p:nvPr/>
        </p:nvSpPr>
        <p:spPr>
          <a:xfrm>
            <a:off x="8368951" y="3717279"/>
            <a:ext cx="36576" cy="36576"/>
          </a:xfrm>
          <a:prstGeom prst="ellipse">
            <a:avLst/>
          </a:prstGeom>
          <a:solidFill>
            <a:srgbClr val="1BAF7A"/>
          </a:solidFill>
          <a:ln>
            <a:solidFill>
              <a:srgbClr val="1BAF7A"/>
            </a:solidFill>
          </a:ln>
        </p:spPr>
        <p:txBody>
          <a:bodyPr rtlCol="0" anchor="ctr"/>
          <a:lstStyle/>
          <a:p>
            <a:pPr algn="ctr"/>
          </a:p>
        </p:txBody>
      </p:sp>
      <p:sp>
        <p:nvSpPr>
          <p:cNvPr id="322" name="Oval 321"/>
          <p:cNvSpPr/>
          <p:nvPr/>
        </p:nvSpPr>
        <p:spPr>
          <a:xfrm>
            <a:off x="8518613" y="3694817"/>
            <a:ext cx="36576" cy="36576"/>
          </a:xfrm>
          <a:prstGeom prst="ellipse">
            <a:avLst/>
          </a:prstGeom>
          <a:solidFill>
            <a:srgbClr val="1BAF7A"/>
          </a:solidFill>
          <a:ln>
            <a:solidFill>
              <a:srgbClr val="1BAF7A"/>
            </a:solidFill>
          </a:ln>
        </p:spPr>
        <p:txBody>
          <a:bodyPr rtlCol="0" anchor="ctr"/>
          <a:lstStyle/>
          <a:p>
            <a:pPr algn="ctr"/>
          </a:p>
        </p:txBody>
      </p:sp>
      <p:sp>
        <p:nvSpPr>
          <p:cNvPr id="323" name="Oval 322"/>
          <p:cNvSpPr/>
          <p:nvPr/>
        </p:nvSpPr>
        <p:spPr>
          <a:xfrm>
            <a:off x="8668275" y="3654394"/>
            <a:ext cx="36576" cy="36576"/>
          </a:xfrm>
          <a:prstGeom prst="ellipse">
            <a:avLst/>
          </a:prstGeom>
          <a:solidFill>
            <a:srgbClr val="1BAF7A"/>
          </a:solidFill>
          <a:ln>
            <a:solidFill>
              <a:srgbClr val="1BAF7A"/>
            </a:solidFill>
          </a:ln>
        </p:spPr>
        <p:txBody>
          <a:bodyPr rtlCol="0" anchor="ctr"/>
          <a:lstStyle/>
          <a:p>
            <a:pPr algn="ctr"/>
          </a:p>
        </p:txBody>
      </p:sp>
      <p:sp>
        <p:nvSpPr>
          <p:cNvPr id="324" name="Oval 323"/>
          <p:cNvSpPr/>
          <p:nvPr/>
        </p:nvSpPr>
        <p:spPr>
          <a:xfrm>
            <a:off x="8817937" y="3625244"/>
            <a:ext cx="36576" cy="36576"/>
          </a:xfrm>
          <a:prstGeom prst="ellipse">
            <a:avLst/>
          </a:prstGeom>
          <a:solidFill>
            <a:srgbClr val="1BAF7A"/>
          </a:solidFill>
          <a:ln>
            <a:solidFill>
              <a:srgbClr val="1BAF7A"/>
            </a:solidFill>
          </a:ln>
        </p:spPr>
        <p:txBody>
          <a:bodyPr rtlCol="0" anchor="ctr"/>
          <a:lstStyle/>
          <a:p>
            <a:pPr algn="ctr"/>
          </a:p>
        </p:txBody>
      </p:sp>
      <p:sp>
        <p:nvSpPr>
          <p:cNvPr id="325" name="Oval 324"/>
          <p:cNvSpPr/>
          <p:nvPr/>
        </p:nvSpPr>
        <p:spPr>
          <a:xfrm>
            <a:off x="8967599" y="3606460"/>
            <a:ext cx="36576" cy="36576"/>
          </a:xfrm>
          <a:prstGeom prst="ellipse">
            <a:avLst/>
          </a:prstGeom>
          <a:solidFill>
            <a:srgbClr val="1BAF7A"/>
          </a:solidFill>
          <a:ln>
            <a:solidFill>
              <a:srgbClr val="1BAF7A"/>
            </a:solidFill>
          </a:ln>
        </p:spPr>
        <p:txBody>
          <a:bodyPr rtlCol="0" anchor="ctr"/>
          <a:lstStyle/>
          <a:p>
            <a:pPr algn="ctr"/>
          </a:p>
        </p:txBody>
      </p:sp>
      <p:sp>
        <p:nvSpPr>
          <p:cNvPr id="326" name="Oval 325"/>
          <p:cNvSpPr/>
          <p:nvPr/>
        </p:nvSpPr>
        <p:spPr>
          <a:xfrm>
            <a:off x="9125636" y="3600496"/>
            <a:ext cx="36576" cy="36576"/>
          </a:xfrm>
          <a:prstGeom prst="ellipse">
            <a:avLst/>
          </a:prstGeom>
          <a:solidFill>
            <a:srgbClr val="1BAF7A"/>
          </a:solidFill>
          <a:ln>
            <a:solidFill>
              <a:srgbClr val="1BAF7A"/>
            </a:solidFill>
          </a:ln>
        </p:spPr>
        <p:txBody>
          <a:bodyPr rtlCol="0" anchor="ctr"/>
          <a:lstStyle/>
          <a:p>
            <a:pPr algn="ctr"/>
          </a:p>
        </p:txBody>
      </p:sp>
      <p:sp>
        <p:nvSpPr>
          <p:cNvPr id="327" name="TextBox 326"/>
          <p:cNvSpPr txBox="1"/>
          <p:nvPr/>
        </p:nvSpPr>
        <p:spPr>
          <a:xfrm>
            <a:off x="9008398" y="3498388"/>
            <a:ext cx="171263" cy="88392"/>
          </a:xfrm>
          <a:prstGeom prst="rect">
            <a:avLst/>
          </a:prstGeom>
          <a:noFill/>
        </p:spPr>
        <p:txBody>
          <a:bodyPr wrap="none" anchor="t" lIns="0" tIns="0" rIns="0" bIns="0">
            <a:noAutofit/>
          </a:bodyPr>
          <a:lstStyle/>
          <a:p>
            <a:pPr algn="r"/>
            <a:r>
              <a:rPr sz="580" b="1">
                <a:solidFill>
                  <a:srgbClr val="0B0B0B"/>
                </a:solidFill>
                <a:latin typeface="Roboto"/>
              </a:rPr>
              <a:t>.93</a:t>
            </a:r>
          </a:p>
        </p:txBody>
      </p:sp>
      <p:sp>
        <p:nvSpPr>
          <p:cNvPr id="328" name="TextBox 327"/>
          <p:cNvSpPr txBox="1"/>
          <p:nvPr/>
        </p:nvSpPr>
        <p:spPr>
          <a:xfrm>
            <a:off x="8057692" y="4097121"/>
            <a:ext cx="293363" cy="76200"/>
          </a:xfrm>
          <a:prstGeom prst="rect">
            <a:avLst/>
          </a:prstGeom>
          <a:noFill/>
        </p:spPr>
        <p:txBody>
          <a:bodyPr wrap="none" anchor="t" lIns="0" tIns="0" rIns="0" bIns="0">
            <a:noAutofit/>
          </a:bodyPr>
          <a:lstStyle/>
          <a:p>
            <a:pPr algn="l"/>
            <a:r>
              <a:rPr sz="500" b="0">
                <a:solidFill>
                  <a:srgbClr val="898781"/>
                </a:solidFill>
                <a:latin typeface="Roboto"/>
              </a:rPr>
              <a:t>N = 184</a:t>
            </a:r>
          </a:p>
        </p:txBody>
      </p:sp>
      <p:sp>
        <p:nvSpPr>
          <p:cNvPr id="329" name="Rounded Rectangle 328"/>
          <p:cNvSpPr/>
          <p:nvPr/>
        </p:nvSpPr>
        <p:spPr>
          <a:xfrm>
            <a:off x="9271101"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30" name="Rectangle 329"/>
          <p:cNvSpPr/>
          <p:nvPr/>
        </p:nvSpPr>
        <p:spPr>
          <a:xfrm>
            <a:off x="9271101" y="3306470"/>
            <a:ext cx="1204264" cy="32004"/>
          </a:xfrm>
          <a:prstGeom prst="rect">
            <a:avLst/>
          </a:prstGeom>
          <a:solidFill>
            <a:srgbClr val="1BAF7A"/>
          </a:solidFill>
          <a:ln>
            <a:noFill/>
          </a:ln>
        </p:spPr>
        <p:txBody>
          <a:bodyPr rtlCol="0" anchor="ctr"/>
          <a:lstStyle/>
          <a:p>
            <a:pPr algn="ctr"/>
          </a:p>
        </p:txBody>
      </p:sp>
      <p:sp>
        <p:nvSpPr>
          <p:cNvPr id="331" name="TextBox 330"/>
          <p:cNvSpPr txBox="1"/>
          <p:nvPr/>
        </p:nvSpPr>
        <p:spPr>
          <a:xfrm>
            <a:off x="9316821" y="3361334"/>
            <a:ext cx="1081563" cy="164592"/>
          </a:xfrm>
          <a:prstGeom prst="rect">
            <a:avLst/>
          </a:prstGeom>
          <a:noFill/>
        </p:spPr>
        <p:txBody>
          <a:bodyPr wrap="none" anchor="t" lIns="0" tIns="0" rIns="0" bIns="0">
            <a:noAutofit/>
          </a:bodyPr>
          <a:lstStyle/>
          <a:p>
            <a:pPr algn="l"/>
            <a:r>
              <a:rPr sz="540" b="1">
                <a:solidFill>
                  <a:srgbClr val="0B0B0B"/>
                </a:solidFill>
                <a:latin typeface="Roboto"/>
              </a:rPr>
              <a:t>Traumatic brain injury vs</a:t>
            </a:r>
          </a:p>
          <a:p>
            <a:pPr algn="l"/>
            <a:r>
              <a:rPr sz="540" b="1">
                <a:solidFill>
                  <a:srgbClr val="0B0B0B"/>
                </a:solidFill>
                <a:latin typeface="Roboto"/>
              </a:rPr>
              <a:t>control</a:t>
            </a:r>
          </a:p>
        </p:txBody>
      </p:sp>
      <p:cxnSp>
        <p:nvCxnSpPr>
          <p:cNvPr id="332" name="Connector 331"/>
          <p:cNvCxnSpPr/>
          <p:nvPr/>
        </p:nvCxnSpPr>
        <p:spPr>
          <a:xfrm>
            <a:off x="9307677" y="4033834"/>
            <a:ext cx="1131113" cy="0"/>
          </a:xfrm>
          <a:prstGeom prst="line">
            <a:avLst/>
          </a:prstGeom>
          <a:ln w="6350">
            <a:solidFill>
              <a:srgbClr val="C3C2B7"/>
            </a:solidFill>
          </a:ln>
        </p:spPr>
      </p:cxnSp>
      <p:cxnSp>
        <p:nvCxnSpPr>
          <p:cNvPr id="333" name="Connector 332"/>
          <p:cNvCxnSpPr/>
          <p:nvPr/>
        </p:nvCxnSpPr>
        <p:spPr>
          <a:xfrm>
            <a:off x="9307677" y="3697501"/>
            <a:ext cx="1131113" cy="0"/>
          </a:xfrm>
          <a:prstGeom prst="line">
            <a:avLst/>
          </a:prstGeom>
          <a:ln w="9525">
            <a:solidFill>
              <a:srgbClr val="C4001D"/>
            </a:solidFill>
            <a:prstDash val="dash"/>
          </a:ln>
        </p:spPr>
      </p:cxnSp>
      <p:sp>
        <p:nvSpPr>
          <p:cNvPr id="334" name="Freeform 333"/>
          <p:cNvSpPr/>
          <p:nvPr/>
        </p:nvSpPr>
        <p:spPr>
          <a:xfrm>
            <a:off x="9355892" y="3813616"/>
            <a:ext cx="1039127" cy="268265"/>
          </a:xfrm>
          <a:custGeom>
            <a:avLst/>
            <a:gdLst/>
            <a:ahLst/>
            <a:cxnLst/>
            <a:rect l="l" t="t" r="r" b="b"/>
            <a:pathLst>
              <a:path w="1039127" h="268265">
                <a:moveTo>
                  <a:pt x="0" y="188146"/>
                </a:moveTo>
                <a:lnTo>
                  <a:pt x="183304" y="151840"/>
                </a:lnTo>
                <a:lnTo>
                  <a:pt x="366608" y="105305"/>
                </a:lnTo>
                <a:lnTo>
                  <a:pt x="549911" y="75399"/>
                </a:lnTo>
                <a:lnTo>
                  <a:pt x="1039127" y="0"/>
                </a:lnTo>
                <a:lnTo>
                  <a:pt x="1039127" y="0"/>
                </a:lnTo>
                <a:lnTo>
                  <a:pt x="549911" y="268265"/>
                </a:lnTo>
                <a:lnTo>
                  <a:pt x="366608" y="268265"/>
                </a:lnTo>
                <a:lnTo>
                  <a:pt x="183304" y="268265"/>
                </a:lnTo>
                <a:lnTo>
                  <a:pt x="0" y="268265"/>
                </a:lnTo>
                <a:close/>
              </a:path>
            </a:pathLst>
          </a:custGeom>
          <a:solidFill>
            <a:srgbClr val="1BAF7A">
              <a:alpha val="12000"/>
            </a:srgbClr>
          </a:solidFill>
          <a:ln>
            <a:noFill/>
          </a:ln>
        </p:spPr>
        <p:txBody>
          <a:bodyPr rtlCol="0" anchor="ctr"/>
          <a:lstStyle/>
          <a:p>
            <a:pPr algn="ctr"/>
          </a:p>
        </p:txBody>
      </p:sp>
      <p:sp>
        <p:nvSpPr>
          <p:cNvPr id="335" name="Freeform 334"/>
          <p:cNvSpPr/>
          <p:nvPr/>
        </p:nvSpPr>
        <p:spPr>
          <a:xfrm>
            <a:off x="9355892" y="3813616"/>
            <a:ext cx="1039127" cy="268265"/>
          </a:xfrm>
          <a:custGeom>
            <a:avLst/>
            <a:gdLst/>
            <a:ahLst/>
            <a:cxnLst/>
            <a:rect l="l" t="t" r="r" b="b"/>
            <a:pathLst>
              <a:path w="1039127" h="268265">
                <a:moveTo>
                  <a:pt x="0" y="237280"/>
                </a:moveTo>
                <a:lnTo>
                  <a:pt x="183304" y="268265"/>
                </a:lnTo>
                <a:lnTo>
                  <a:pt x="366608" y="228635"/>
                </a:lnTo>
                <a:lnTo>
                  <a:pt x="549911" y="179268"/>
                </a:lnTo>
                <a:lnTo>
                  <a:pt x="1039127" y="0"/>
                </a:lnTo>
              </a:path>
            </a:pathLst>
          </a:custGeom>
          <a:noFill/>
          <a:ln w="15240">
            <a:solidFill>
              <a:srgbClr val="1BAF7A"/>
            </a:solidFill>
          </a:ln>
        </p:spPr>
        <p:txBody>
          <a:bodyPr rtlCol="0" anchor="ctr"/>
          <a:lstStyle/>
          <a:p>
            <a:pPr algn="ctr"/>
          </a:p>
        </p:txBody>
      </p:sp>
      <p:sp>
        <p:nvSpPr>
          <p:cNvPr id="336" name="Oval 335"/>
          <p:cNvSpPr/>
          <p:nvPr/>
        </p:nvSpPr>
        <p:spPr>
          <a:xfrm>
            <a:off x="9337604" y="4032608"/>
            <a:ext cx="36576" cy="36576"/>
          </a:xfrm>
          <a:prstGeom prst="ellipse">
            <a:avLst/>
          </a:prstGeom>
          <a:solidFill>
            <a:srgbClr val="1BAF7A"/>
          </a:solidFill>
          <a:ln>
            <a:solidFill>
              <a:srgbClr val="1BAF7A"/>
            </a:solidFill>
          </a:ln>
        </p:spPr>
        <p:txBody>
          <a:bodyPr rtlCol="0" anchor="ctr"/>
          <a:lstStyle/>
          <a:p>
            <a:pPr algn="ctr"/>
          </a:p>
        </p:txBody>
      </p:sp>
      <p:sp>
        <p:nvSpPr>
          <p:cNvPr id="337" name="Oval 336"/>
          <p:cNvSpPr/>
          <p:nvPr/>
        </p:nvSpPr>
        <p:spPr>
          <a:xfrm>
            <a:off x="9520908" y="4063593"/>
            <a:ext cx="36576" cy="36576"/>
          </a:xfrm>
          <a:prstGeom prst="ellipse">
            <a:avLst/>
          </a:prstGeom>
          <a:solidFill>
            <a:srgbClr val="1BAF7A"/>
          </a:solidFill>
          <a:ln>
            <a:solidFill>
              <a:srgbClr val="1BAF7A"/>
            </a:solidFill>
          </a:ln>
        </p:spPr>
        <p:txBody>
          <a:bodyPr rtlCol="0" anchor="ctr"/>
          <a:lstStyle/>
          <a:p>
            <a:pPr algn="ctr"/>
          </a:p>
        </p:txBody>
      </p:sp>
      <p:sp>
        <p:nvSpPr>
          <p:cNvPr id="338" name="Oval 337"/>
          <p:cNvSpPr/>
          <p:nvPr/>
        </p:nvSpPr>
        <p:spPr>
          <a:xfrm>
            <a:off x="9704212" y="4023963"/>
            <a:ext cx="36576" cy="36576"/>
          </a:xfrm>
          <a:prstGeom prst="ellipse">
            <a:avLst/>
          </a:prstGeom>
          <a:solidFill>
            <a:srgbClr val="1BAF7A"/>
          </a:solidFill>
          <a:ln>
            <a:solidFill>
              <a:srgbClr val="1BAF7A"/>
            </a:solidFill>
          </a:ln>
        </p:spPr>
        <p:txBody>
          <a:bodyPr rtlCol="0" anchor="ctr"/>
          <a:lstStyle/>
          <a:p>
            <a:pPr algn="ctr"/>
          </a:p>
        </p:txBody>
      </p:sp>
      <p:sp>
        <p:nvSpPr>
          <p:cNvPr id="339" name="Oval 338"/>
          <p:cNvSpPr/>
          <p:nvPr/>
        </p:nvSpPr>
        <p:spPr>
          <a:xfrm>
            <a:off x="9887515" y="3974596"/>
            <a:ext cx="36576" cy="36576"/>
          </a:xfrm>
          <a:prstGeom prst="ellipse">
            <a:avLst/>
          </a:prstGeom>
          <a:solidFill>
            <a:srgbClr val="1BAF7A"/>
          </a:solidFill>
          <a:ln>
            <a:solidFill>
              <a:srgbClr val="1BAF7A"/>
            </a:solidFill>
          </a:ln>
        </p:spPr>
        <p:txBody>
          <a:bodyPr rtlCol="0" anchor="ctr"/>
          <a:lstStyle/>
          <a:p>
            <a:pPr algn="ctr"/>
          </a:p>
        </p:txBody>
      </p:sp>
      <p:sp>
        <p:nvSpPr>
          <p:cNvPr id="340" name="Oval 339"/>
          <p:cNvSpPr/>
          <p:nvPr/>
        </p:nvSpPr>
        <p:spPr>
          <a:xfrm>
            <a:off x="10376731" y="3795328"/>
            <a:ext cx="36576" cy="36576"/>
          </a:xfrm>
          <a:prstGeom prst="ellipse">
            <a:avLst/>
          </a:prstGeom>
          <a:solidFill>
            <a:srgbClr val="1BAF7A"/>
          </a:solidFill>
          <a:ln>
            <a:solidFill>
              <a:srgbClr val="1BAF7A"/>
            </a:solidFill>
          </a:ln>
        </p:spPr>
        <p:txBody>
          <a:bodyPr rtlCol="0" anchor="ctr"/>
          <a:lstStyle/>
          <a:p>
            <a:pPr algn="ctr"/>
          </a:p>
        </p:txBody>
      </p:sp>
      <p:sp>
        <p:nvSpPr>
          <p:cNvPr id="341" name="TextBox 340"/>
          <p:cNvSpPr txBox="1"/>
          <p:nvPr/>
        </p:nvSpPr>
        <p:spPr>
          <a:xfrm>
            <a:off x="10267527" y="3693220"/>
            <a:ext cx="171263" cy="88392"/>
          </a:xfrm>
          <a:prstGeom prst="rect">
            <a:avLst/>
          </a:prstGeom>
          <a:noFill/>
        </p:spPr>
        <p:txBody>
          <a:bodyPr wrap="none" anchor="t" lIns="0" tIns="0" rIns="0" bIns="0">
            <a:noAutofit/>
          </a:bodyPr>
          <a:lstStyle/>
          <a:p>
            <a:pPr algn="r"/>
            <a:r>
              <a:rPr sz="580" b="1">
                <a:solidFill>
                  <a:srgbClr val="0B0B0B"/>
                </a:solidFill>
                <a:latin typeface="Roboto"/>
              </a:rPr>
              <a:t>.73</a:t>
            </a:r>
          </a:p>
        </p:txBody>
      </p:sp>
      <p:sp>
        <p:nvSpPr>
          <p:cNvPr id="342" name="TextBox 341"/>
          <p:cNvSpPr txBox="1"/>
          <p:nvPr/>
        </p:nvSpPr>
        <p:spPr>
          <a:xfrm>
            <a:off x="9316821" y="4097121"/>
            <a:ext cx="256679" cy="76200"/>
          </a:xfrm>
          <a:prstGeom prst="rect">
            <a:avLst/>
          </a:prstGeom>
          <a:noFill/>
        </p:spPr>
        <p:txBody>
          <a:bodyPr wrap="none" anchor="t" lIns="0" tIns="0" rIns="0" bIns="0">
            <a:noAutofit/>
          </a:bodyPr>
          <a:lstStyle/>
          <a:p>
            <a:pPr algn="l"/>
            <a:r>
              <a:rPr sz="500" b="0">
                <a:solidFill>
                  <a:srgbClr val="898781"/>
                </a:solidFill>
                <a:latin typeface="Roboto"/>
              </a:rPr>
              <a:t>N = 40</a:t>
            </a:r>
          </a:p>
        </p:txBody>
      </p:sp>
      <p:sp>
        <p:nvSpPr>
          <p:cNvPr id="343" name="Rounded Rectangle 342"/>
          <p:cNvSpPr/>
          <p:nvPr/>
        </p:nvSpPr>
        <p:spPr>
          <a:xfrm>
            <a:off x="10530230" y="3306470"/>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44" name="Rectangle 343"/>
          <p:cNvSpPr/>
          <p:nvPr/>
        </p:nvSpPr>
        <p:spPr>
          <a:xfrm>
            <a:off x="10530230" y="3306470"/>
            <a:ext cx="1204264" cy="32004"/>
          </a:xfrm>
          <a:prstGeom prst="rect">
            <a:avLst/>
          </a:prstGeom>
          <a:solidFill>
            <a:srgbClr val="1BAF7A"/>
          </a:solidFill>
          <a:ln>
            <a:noFill/>
          </a:ln>
        </p:spPr>
        <p:txBody>
          <a:bodyPr rtlCol="0" anchor="ctr"/>
          <a:lstStyle/>
          <a:p>
            <a:pPr algn="ctr"/>
          </a:p>
        </p:txBody>
      </p:sp>
      <p:sp>
        <p:nvSpPr>
          <p:cNvPr id="345" name="TextBox 344"/>
          <p:cNvSpPr txBox="1"/>
          <p:nvPr/>
        </p:nvSpPr>
        <p:spPr>
          <a:xfrm>
            <a:off x="10575950" y="3361334"/>
            <a:ext cx="830766" cy="82296"/>
          </a:xfrm>
          <a:prstGeom prst="rect">
            <a:avLst/>
          </a:prstGeom>
          <a:noFill/>
        </p:spPr>
        <p:txBody>
          <a:bodyPr wrap="none" anchor="t" lIns="0" tIns="0" rIns="0" bIns="0">
            <a:noAutofit/>
          </a:bodyPr>
          <a:lstStyle/>
          <a:p>
            <a:pPr algn="l"/>
            <a:r>
              <a:rPr sz="540" b="1">
                <a:solidFill>
                  <a:srgbClr val="0B0B0B"/>
                </a:solidFill>
                <a:latin typeface="Roboto"/>
              </a:rPr>
              <a:t>ERP paradigm, 7-way</a:t>
            </a:r>
          </a:p>
        </p:txBody>
      </p:sp>
      <p:cxnSp>
        <p:nvCxnSpPr>
          <p:cNvPr id="346" name="Connector 345"/>
          <p:cNvCxnSpPr/>
          <p:nvPr/>
        </p:nvCxnSpPr>
        <p:spPr>
          <a:xfrm>
            <a:off x="10566806" y="4033834"/>
            <a:ext cx="1131113" cy="0"/>
          </a:xfrm>
          <a:prstGeom prst="line">
            <a:avLst/>
          </a:prstGeom>
          <a:ln w="6350">
            <a:solidFill>
              <a:srgbClr val="C3C2B7"/>
            </a:solidFill>
          </a:ln>
        </p:spPr>
      </p:cxnSp>
      <p:cxnSp>
        <p:nvCxnSpPr>
          <p:cNvPr id="347" name="Connector 346"/>
          <p:cNvCxnSpPr/>
          <p:nvPr/>
        </p:nvCxnSpPr>
        <p:spPr>
          <a:xfrm>
            <a:off x="10566806" y="3697501"/>
            <a:ext cx="1131113" cy="0"/>
          </a:xfrm>
          <a:prstGeom prst="line">
            <a:avLst/>
          </a:prstGeom>
          <a:ln w="9525">
            <a:solidFill>
              <a:srgbClr val="C4001D"/>
            </a:solidFill>
            <a:prstDash val="dash"/>
          </a:ln>
        </p:spPr>
      </p:cxnSp>
      <p:sp>
        <p:nvSpPr>
          <p:cNvPr id="348" name="Freeform 347"/>
          <p:cNvSpPr/>
          <p:nvPr/>
        </p:nvSpPr>
        <p:spPr>
          <a:xfrm>
            <a:off x="10623333" y="3814374"/>
            <a:ext cx="1023270" cy="209362"/>
          </a:xfrm>
          <a:custGeom>
            <a:avLst/>
            <a:gdLst/>
            <a:ahLst/>
            <a:cxnLst/>
            <a:rect l="l" t="t" r="r" b="b"/>
            <a:pathLst>
              <a:path w="1023270" h="209362">
                <a:moveTo>
                  <a:pt x="0" y="154614"/>
                </a:moveTo>
                <a:lnTo>
                  <a:pt x="214902" y="127831"/>
                </a:lnTo>
                <a:lnTo>
                  <a:pt x="429805" y="100653"/>
                </a:lnTo>
                <a:lnTo>
                  <a:pt x="644708" y="101394"/>
                </a:lnTo>
                <a:lnTo>
                  <a:pt x="859610" y="12614"/>
                </a:lnTo>
                <a:lnTo>
                  <a:pt x="1023270" y="0"/>
                </a:lnTo>
                <a:lnTo>
                  <a:pt x="1023270" y="0"/>
                </a:lnTo>
                <a:lnTo>
                  <a:pt x="859610" y="91163"/>
                </a:lnTo>
                <a:lnTo>
                  <a:pt x="644708" y="163125"/>
                </a:lnTo>
                <a:lnTo>
                  <a:pt x="429805" y="187213"/>
                </a:lnTo>
                <a:lnTo>
                  <a:pt x="214902" y="189218"/>
                </a:lnTo>
                <a:lnTo>
                  <a:pt x="0" y="209362"/>
                </a:lnTo>
                <a:close/>
              </a:path>
            </a:pathLst>
          </a:custGeom>
          <a:solidFill>
            <a:srgbClr val="1BAF7A">
              <a:alpha val="12000"/>
            </a:srgbClr>
          </a:solidFill>
          <a:ln>
            <a:noFill/>
          </a:ln>
        </p:spPr>
        <p:txBody>
          <a:bodyPr rtlCol="0" anchor="ctr"/>
          <a:lstStyle/>
          <a:p>
            <a:pPr algn="ctr"/>
          </a:p>
        </p:txBody>
      </p:sp>
      <p:sp>
        <p:nvSpPr>
          <p:cNvPr id="349" name="Freeform 348"/>
          <p:cNvSpPr/>
          <p:nvPr/>
        </p:nvSpPr>
        <p:spPr>
          <a:xfrm>
            <a:off x="10623333" y="3814374"/>
            <a:ext cx="1023270" cy="181988"/>
          </a:xfrm>
          <a:custGeom>
            <a:avLst/>
            <a:gdLst/>
            <a:ahLst/>
            <a:cxnLst/>
            <a:rect l="l" t="t" r="r" b="b"/>
            <a:pathLst>
              <a:path w="1023270" h="181988">
                <a:moveTo>
                  <a:pt x="0" y="181988"/>
                </a:moveTo>
                <a:lnTo>
                  <a:pt x="214902" y="158525"/>
                </a:lnTo>
                <a:lnTo>
                  <a:pt x="429805" y="143933"/>
                </a:lnTo>
                <a:lnTo>
                  <a:pt x="644708" y="132260"/>
                </a:lnTo>
                <a:lnTo>
                  <a:pt x="859610" y="51888"/>
                </a:lnTo>
                <a:lnTo>
                  <a:pt x="1023270" y="0"/>
                </a:lnTo>
              </a:path>
            </a:pathLst>
          </a:custGeom>
          <a:noFill/>
          <a:ln w="15240">
            <a:solidFill>
              <a:srgbClr val="1BAF7A"/>
            </a:solidFill>
          </a:ln>
        </p:spPr>
        <p:txBody>
          <a:bodyPr rtlCol="0" anchor="ctr"/>
          <a:lstStyle/>
          <a:p>
            <a:pPr algn="ctr"/>
          </a:p>
        </p:txBody>
      </p:sp>
      <p:sp>
        <p:nvSpPr>
          <p:cNvPr id="350" name="Oval 349"/>
          <p:cNvSpPr/>
          <p:nvPr/>
        </p:nvSpPr>
        <p:spPr>
          <a:xfrm>
            <a:off x="10605045" y="3978074"/>
            <a:ext cx="36576" cy="36576"/>
          </a:xfrm>
          <a:prstGeom prst="ellipse">
            <a:avLst/>
          </a:prstGeom>
          <a:solidFill>
            <a:srgbClr val="1BAF7A"/>
          </a:solidFill>
          <a:ln>
            <a:solidFill>
              <a:srgbClr val="1BAF7A"/>
            </a:solidFill>
          </a:ln>
        </p:spPr>
        <p:txBody>
          <a:bodyPr rtlCol="0" anchor="ctr"/>
          <a:lstStyle/>
          <a:p>
            <a:pPr algn="ctr"/>
          </a:p>
        </p:txBody>
      </p:sp>
      <p:sp>
        <p:nvSpPr>
          <p:cNvPr id="351" name="Oval 350"/>
          <p:cNvSpPr/>
          <p:nvPr/>
        </p:nvSpPr>
        <p:spPr>
          <a:xfrm>
            <a:off x="10819947" y="3954611"/>
            <a:ext cx="36576" cy="36576"/>
          </a:xfrm>
          <a:prstGeom prst="ellipse">
            <a:avLst/>
          </a:prstGeom>
          <a:solidFill>
            <a:srgbClr val="1BAF7A"/>
          </a:solidFill>
          <a:ln>
            <a:solidFill>
              <a:srgbClr val="1BAF7A"/>
            </a:solidFill>
          </a:ln>
        </p:spPr>
        <p:txBody>
          <a:bodyPr rtlCol="0" anchor="ctr"/>
          <a:lstStyle/>
          <a:p>
            <a:pPr algn="ctr"/>
          </a:p>
        </p:txBody>
      </p:sp>
      <p:sp>
        <p:nvSpPr>
          <p:cNvPr id="352" name="Oval 351"/>
          <p:cNvSpPr/>
          <p:nvPr/>
        </p:nvSpPr>
        <p:spPr>
          <a:xfrm>
            <a:off x="11034850" y="3940019"/>
            <a:ext cx="36576" cy="36576"/>
          </a:xfrm>
          <a:prstGeom prst="ellipse">
            <a:avLst/>
          </a:prstGeom>
          <a:solidFill>
            <a:srgbClr val="1BAF7A"/>
          </a:solidFill>
          <a:ln>
            <a:solidFill>
              <a:srgbClr val="1BAF7A"/>
            </a:solidFill>
          </a:ln>
        </p:spPr>
        <p:txBody>
          <a:bodyPr rtlCol="0" anchor="ctr"/>
          <a:lstStyle/>
          <a:p>
            <a:pPr algn="ctr"/>
          </a:p>
        </p:txBody>
      </p:sp>
      <p:sp>
        <p:nvSpPr>
          <p:cNvPr id="353" name="Oval 352"/>
          <p:cNvSpPr/>
          <p:nvPr/>
        </p:nvSpPr>
        <p:spPr>
          <a:xfrm>
            <a:off x="11249753" y="3928346"/>
            <a:ext cx="36576" cy="36576"/>
          </a:xfrm>
          <a:prstGeom prst="ellipse">
            <a:avLst/>
          </a:prstGeom>
          <a:solidFill>
            <a:srgbClr val="1BAF7A"/>
          </a:solidFill>
          <a:ln>
            <a:solidFill>
              <a:srgbClr val="1BAF7A"/>
            </a:solidFill>
          </a:ln>
        </p:spPr>
        <p:txBody>
          <a:bodyPr rtlCol="0" anchor="ctr"/>
          <a:lstStyle/>
          <a:p>
            <a:pPr algn="ctr"/>
          </a:p>
        </p:txBody>
      </p:sp>
      <p:sp>
        <p:nvSpPr>
          <p:cNvPr id="354" name="Oval 353"/>
          <p:cNvSpPr/>
          <p:nvPr/>
        </p:nvSpPr>
        <p:spPr>
          <a:xfrm>
            <a:off x="11464655" y="3847974"/>
            <a:ext cx="36576" cy="36576"/>
          </a:xfrm>
          <a:prstGeom prst="ellipse">
            <a:avLst/>
          </a:prstGeom>
          <a:solidFill>
            <a:srgbClr val="1BAF7A"/>
          </a:solidFill>
          <a:ln>
            <a:solidFill>
              <a:srgbClr val="1BAF7A"/>
            </a:solidFill>
          </a:ln>
        </p:spPr>
        <p:txBody>
          <a:bodyPr rtlCol="0" anchor="ctr"/>
          <a:lstStyle/>
          <a:p>
            <a:pPr algn="ctr"/>
          </a:p>
        </p:txBody>
      </p:sp>
      <p:sp>
        <p:nvSpPr>
          <p:cNvPr id="355" name="Oval 354"/>
          <p:cNvSpPr/>
          <p:nvPr/>
        </p:nvSpPr>
        <p:spPr>
          <a:xfrm>
            <a:off x="11628315" y="3796086"/>
            <a:ext cx="36576" cy="36576"/>
          </a:xfrm>
          <a:prstGeom prst="ellipse">
            <a:avLst/>
          </a:prstGeom>
          <a:solidFill>
            <a:srgbClr val="1BAF7A"/>
          </a:solidFill>
          <a:ln>
            <a:solidFill>
              <a:srgbClr val="1BAF7A"/>
            </a:solidFill>
          </a:ln>
        </p:spPr>
        <p:txBody>
          <a:bodyPr rtlCol="0" anchor="ctr"/>
          <a:lstStyle/>
          <a:p>
            <a:pPr algn="ctr"/>
          </a:p>
        </p:txBody>
      </p:sp>
      <p:sp>
        <p:nvSpPr>
          <p:cNvPr id="356" name="TextBox 355"/>
          <p:cNvSpPr txBox="1"/>
          <p:nvPr/>
        </p:nvSpPr>
        <p:spPr>
          <a:xfrm>
            <a:off x="11526655" y="3693978"/>
            <a:ext cx="171263" cy="88392"/>
          </a:xfrm>
          <a:prstGeom prst="rect">
            <a:avLst/>
          </a:prstGeom>
          <a:noFill/>
        </p:spPr>
        <p:txBody>
          <a:bodyPr wrap="none" anchor="t" lIns="0" tIns="0" rIns="0" bIns="0">
            <a:noAutofit/>
          </a:bodyPr>
          <a:lstStyle/>
          <a:p>
            <a:pPr algn="r"/>
            <a:r>
              <a:rPr sz="580" b="1">
                <a:solidFill>
                  <a:srgbClr val="0B0B0B"/>
                </a:solidFill>
                <a:latin typeface="Roboto"/>
              </a:rPr>
              <a:t>.73</a:t>
            </a:r>
          </a:p>
        </p:txBody>
      </p:sp>
      <p:sp>
        <p:nvSpPr>
          <p:cNvPr id="357" name="TextBox 356"/>
          <p:cNvSpPr txBox="1"/>
          <p:nvPr/>
        </p:nvSpPr>
        <p:spPr>
          <a:xfrm>
            <a:off x="10575950" y="4097121"/>
            <a:ext cx="256679" cy="76200"/>
          </a:xfrm>
          <a:prstGeom prst="rect">
            <a:avLst/>
          </a:prstGeom>
          <a:noFill/>
        </p:spPr>
        <p:txBody>
          <a:bodyPr wrap="none" anchor="t" lIns="0" tIns="0" rIns="0" bIns="0">
            <a:noAutofit/>
          </a:bodyPr>
          <a:lstStyle/>
          <a:p>
            <a:pPr algn="l"/>
            <a:r>
              <a:rPr sz="500" b="0">
                <a:solidFill>
                  <a:srgbClr val="898781"/>
                </a:solidFill>
                <a:latin typeface="Roboto"/>
              </a:rPr>
              <a:t>N = 49</a:t>
            </a:r>
          </a:p>
        </p:txBody>
      </p:sp>
      <p:sp>
        <p:nvSpPr>
          <p:cNvPr id="358" name="Rounded Rectangle 357"/>
          <p:cNvSpPr/>
          <p:nvPr/>
        </p:nvSpPr>
        <p:spPr>
          <a:xfrm>
            <a:off x="457200"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59" name="Rectangle 358"/>
          <p:cNvSpPr/>
          <p:nvPr/>
        </p:nvSpPr>
        <p:spPr>
          <a:xfrm>
            <a:off x="457200" y="4246473"/>
            <a:ext cx="1204264" cy="32004"/>
          </a:xfrm>
          <a:prstGeom prst="rect">
            <a:avLst/>
          </a:prstGeom>
          <a:solidFill>
            <a:srgbClr val="1BAF7A"/>
          </a:solidFill>
          <a:ln>
            <a:noFill/>
          </a:ln>
        </p:spPr>
        <p:txBody>
          <a:bodyPr rtlCol="0" anchor="ctr"/>
          <a:lstStyle/>
          <a:p>
            <a:pPr algn="ctr"/>
          </a:p>
        </p:txBody>
      </p:sp>
      <p:sp>
        <p:nvSpPr>
          <p:cNvPr id="360" name="TextBox 359"/>
          <p:cNvSpPr txBox="1"/>
          <p:nvPr/>
        </p:nvSpPr>
        <p:spPr>
          <a:xfrm>
            <a:off x="502920" y="4301337"/>
            <a:ext cx="1123363" cy="164592"/>
          </a:xfrm>
          <a:prstGeom prst="rect">
            <a:avLst/>
          </a:prstGeom>
          <a:noFill/>
        </p:spPr>
        <p:txBody>
          <a:bodyPr wrap="none" anchor="t" lIns="0" tIns="0" rIns="0" bIns="0">
            <a:noAutofit/>
          </a:bodyPr>
          <a:lstStyle/>
          <a:p>
            <a:pPr algn="l"/>
            <a:r>
              <a:rPr sz="540" b="1">
                <a:solidFill>
                  <a:srgbClr val="0B0B0B"/>
                </a:solidFill>
                <a:latin typeface="Roboto"/>
              </a:rPr>
              <a:t>Motor task vs rest (sanity</a:t>
            </a:r>
          </a:p>
          <a:p>
            <a:pPr algn="l"/>
            <a:r>
              <a:rPr sz="540" b="1">
                <a:solidFill>
                  <a:srgbClr val="0B0B0B"/>
                </a:solidFill>
                <a:latin typeface="Roboto"/>
              </a:rPr>
              <a:t>check)</a:t>
            </a:r>
          </a:p>
        </p:txBody>
      </p:sp>
      <p:cxnSp>
        <p:nvCxnSpPr>
          <p:cNvPr id="361" name="Connector 360"/>
          <p:cNvCxnSpPr/>
          <p:nvPr/>
        </p:nvCxnSpPr>
        <p:spPr>
          <a:xfrm>
            <a:off x="493776" y="4973837"/>
            <a:ext cx="1131112" cy="0"/>
          </a:xfrm>
          <a:prstGeom prst="line">
            <a:avLst/>
          </a:prstGeom>
          <a:ln w="6350">
            <a:solidFill>
              <a:srgbClr val="C3C2B7"/>
            </a:solidFill>
          </a:ln>
        </p:spPr>
      </p:cxnSp>
      <p:cxnSp>
        <p:nvCxnSpPr>
          <p:cNvPr id="362" name="Connector 361"/>
          <p:cNvCxnSpPr/>
          <p:nvPr/>
        </p:nvCxnSpPr>
        <p:spPr>
          <a:xfrm>
            <a:off x="493776" y="4637504"/>
            <a:ext cx="1131112" cy="0"/>
          </a:xfrm>
          <a:prstGeom prst="line">
            <a:avLst/>
          </a:prstGeom>
          <a:ln w="9525">
            <a:solidFill>
              <a:srgbClr val="C4001D"/>
            </a:solidFill>
            <a:prstDash val="dash"/>
          </a:ln>
        </p:spPr>
      </p:cxnSp>
      <p:sp>
        <p:nvSpPr>
          <p:cNvPr id="363" name="Freeform 362"/>
          <p:cNvSpPr/>
          <p:nvPr/>
        </p:nvSpPr>
        <p:spPr>
          <a:xfrm>
            <a:off x="552093" y="4493361"/>
            <a:ext cx="1019854" cy="140891"/>
          </a:xfrm>
          <a:custGeom>
            <a:avLst/>
            <a:gdLst/>
            <a:ahLst/>
            <a:cxnLst/>
            <a:rect l="l" t="t" r="r" b="b"/>
            <a:pathLst>
              <a:path w="1019854" h="140891">
                <a:moveTo>
                  <a:pt x="0" y="0"/>
                </a:moveTo>
                <a:lnTo>
                  <a:pt x="221712" y="0"/>
                </a:lnTo>
                <a:lnTo>
                  <a:pt x="443423" y="0"/>
                </a:lnTo>
                <a:lnTo>
                  <a:pt x="665135" y="0"/>
                </a:lnTo>
                <a:lnTo>
                  <a:pt x="886846" y="0"/>
                </a:lnTo>
                <a:lnTo>
                  <a:pt x="1019854" y="0"/>
                </a:lnTo>
                <a:lnTo>
                  <a:pt x="1019854" y="0"/>
                </a:lnTo>
                <a:lnTo>
                  <a:pt x="886846" y="0"/>
                </a:lnTo>
                <a:lnTo>
                  <a:pt x="665135" y="0"/>
                </a:lnTo>
                <a:lnTo>
                  <a:pt x="443423" y="8361"/>
                </a:lnTo>
                <a:lnTo>
                  <a:pt x="221712" y="15836"/>
                </a:lnTo>
                <a:lnTo>
                  <a:pt x="0" y="140891"/>
                </a:lnTo>
                <a:close/>
              </a:path>
            </a:pathLst>
          </a:custGeom>
          <a:solidFill>
            <a:srgbClr val="1BAF7A">
              <a:alpha val="12000"/>
            </a:srgbClr>
          </a:solidFill>
          <a:ln>
            <a:noFill/>
          </a:ln>
        </p:spPr>
        <p:txBody>
          <a:bodyPr rtlCol="0" anchor="ctr"/>
          <a:lstStyle/>
          <a:p>
            <a:pPr algn="ctr"/>
          </a:p>
        </p:txBody>
      </p:sp>
      <p:sp>
        <p:nvSpPr>
          <p:cNvPr id="364" name="Freeform 363"/>
          <p:cNvSpPr/>
          <p:nvPr/>
        </p:nvSpPr>
        <p:spPr>
          <a:xfrm>
            <a:off x="552093" y="4493361"/>
            <a:ext cx="1019854" cy="52416"/>
          </a:xfrm>
          <a:custGeom>
            <a:avLst/>
            <a:gdLst/>
            <a:ahLst/>
            <a:cxnLst/>
            <a:rect l="l" t="t" r="r" b="b"/>
            <a:pathLst>
              <a:path w="1019854" h="52416">
                <a:moveTo>
                  <a:pt x="0" y="52416"/>
                </a:moveTo>
                <a:lnTo>
                  <a:pt x="221712" y="5460"/>
                </a:lnTo>
                <a:lnTo>
                  <a:pt x="443423" y="2184"/>
                </a:lnTo>
                <a:lnTo>
                  <a:pt x="665135" y="0"/>
                </a:lnTo>
                <a:lnTo>
                  <a:pt x="886846" y="0"/>
                </a:lnTo>
                <a:lnTo>
                  <a:pt x="1019854" y="0"/>
                </a:lnTo>
              </a:path>
            </a:pathLst>
          </a:custGeom>
          <a:noFill/>
          <a:ln w="15240">
            <a:solidFill>
              <a:srgbClr val="1BAF7A"/>
            </a:solidFill>
          </a:ln>
        </p:spPr>
        <p:txBody>
          <a:bodyPr rtlCol="0" anchor="ctr"/>
          <a:lstStyle/>
          <a:p>
            <a:pPr algn="ctr"/>
          </a:p>
        </p:txBody>
      </p:sp>
      <p:sp>
        <p:nvSpPr>
          <p:cNvPr id="365" name="Oval 364"/>
          <p:cNvSpPr/>
          <p:nvPr/>
        </p:nvSpPr>
        <p:spPr>
          <a:xfrm>
            <a:off x="533805" y="4527489"/>
            <a:ext cx="36576" cy="36576"/>
          </a:xfrm>
          <a:prstGeom prst="ellipse">
            <a:avLst/>
          </a:prstGeom>
          <a:solidFill>
            <a:srgbClr val="1BAF7A"/>
          </a:solidFill>
          <a:ln>
            <a:solidFill>
              <a:srgbClr val="1BAF7A"/>
            </a:solidFill>
          </a:ln>
        </p:spPr>
        <p:txBody>
          <a:bodyPr rtlCol="0" anchor="ctr"/>
          <a:lstStyle/>
          <a:p>
            <a:pPr algn="ctr"/>
          </a:p>
        </p:txBody>
      </p:sp>
      <p:sp>
        <p:nvSpPr>
          <p:cNvPr id="366" name="Oval 365"/>
          <p:cNvSpPr/>
          <p:nvPr/>
        </p:nvSpPr>
        <p:spPr>
          <a:xfrm>
            <a:off x="755517" y="4480533"/>
            <a:ext cx="36576" cy="36576"/>
          </a:xfrm>
          <a:prstGeom prst="ellipse">
            <a:avLst/>
          </a:prstGeom>
          <a:solidFill>
            <a:srgbClr val="1BAF7A"/>
          </a:solidFill>
          <a:ln>
            <a:solidFill>
              <a:srgbClr val="1BAF7A"/>
            </a:solidFill>
          </a:ln>
        </p:spPr>
        <p:txBody>
          <a:bodyPr rtlCol="0" anchor="ctr"/>
          <a:lstStyle/>
          <a:p>
            <a:pPr algn="ctr"/>
          </a:p>
        </p:txBody>
      </p:sp>
      <p:sp>
        <p:nvSpPr>
          <p:cNvPr id="367" name="Oval 366"/>
          <p:cNvSpPr/>
          <p:nvPr/>
        </p:nvSpPr>
        <p:spPr>
          <a:xfrm>
            <a:off x="977228" y="4477257"/>
            <a:ext cx="36576" cy="36576"/>
          </a:xfrm>
          <a:prstGeom prst="ellipse">
            <a:avLst/>
          </a:prstGeom>
          <a:solidFill>
            <a:srgbClr val="1BAF7A"/>
          </a:solidFill>
          <a:ln>
            <a:solidFill>
              <a:srgbClr val="1BAF7A"/>
            </a:solidFill>
          </a:ln>
        </p:spPr>
        <p:txBody>
          <a:bodyPr rtlCol="0" anchor="ctr"/>
          <a:lstStyle/>
          <a:p>
            <a:pPr algn="ctr"/>
          </a:p>
        </p:txBody>
      </p:sp>
      <p:sp>
        <p:nvSpPr>
          <p:cNvPr id="368" name="Oval 367"/>
          <p:cNvSpPr/>
          <p:nvPr/>
        </p:nvSpPr>
        <p:spPr>
          <a:xfrm>
            <a:off x="1198940" y="4475073"/>
            <a:ext cx="36576" cy="36576"/>
          </a:xfrm>
          <a:prstGeom prst="ellipse">
            <a:avLst/>
          </a:prstGeom>
          <a:solidFill>
            <a:srgbClr val="1BAF7A"/>
          </a:solidFill>
          <a:ln>
            <a:solidFill>
              <a:srgbClr val="1BAF7A"/>
            </a:solidFill>
          </a:ln>
        </p:spPr>
        <p:txBody>
          <a:bodyPr rtlCol="0" anchor="ctr"/>
          <a:lstStyle/>
          <a:p>
            <a:pPr algn="ctr"/>
          </a:p>
        </p:txBody>
      </p:sp>
      <p:sp>
        <p:nvSpPr>
          <p:cNvPr id="369" name="Oval 368"/>
          <p:cNvSpPr/>
          <p:nvPr/>
        </p:nvSpPr>
        <p:spPr>
          <a:xfrm>
            <a:off x="1420651" y="4475073"/>
            <a:ext cx="36576" cy="36576"/>
          </a:xfrm>
          <a:prstGeom prst="ellipse">
            <a:avLst/>
          </a:prstGeom>
          <a:solidFill>
            <a:srgbClr val="1BAF7A"/>
          </a:solidFill>
          <a:ln>
            <a:solidFill>
              <a:srgbClr val="1BAF7A"/>
            </a:solidFill>
          </a:ln>
        </p:spPr>
        <p:txBody>
          <a:bodyPr rtlCol="0" anchor="ctr"/>
          <a:lstStyle/>
          <a:p>
            <a:pPr algn="ctr"/>
          </a:p>
        </p:txBody>
      </p:sp>
      <p:sp>
        <p:nvSpPr>
          <p:cNvPr id="370" name="Oval 369"/>
          <p:cNvSpPr/>
          <p:nvPr/>
        </p:nvSpPr>
        <p:spPr>
          <a:xfrm>
            <a:off x="1553659" y="4475073"/>
            <a:ext cx="36576" cy="36576"/>
          </a:xfrm>
          <a:prstGeom prst="ellipse">
            <a:avLst/>
          </a:prstGeom>
          <a:solidFill>
            <a:srgbClr val="1BAF7A"/>
          </a:solidFill>
          <a:ln>
            <a:solidFill>
              <a:srgbClr val="1BAF7A"/>
            </a:solidFill>
          </a:ln>
        </p:spPr>
        <p:txBody>
          <a:bodyPr rtlCol="0" anchor="ctr"/>
          <a:lstStyle/>
          <a:p>
            <a:pPr algn="ctr"/>
          </a:p>
        </p:txBody>
      </p:sp>
      <p:sp>
        <p:nvSpPr>
          <p:cNvPr id="371" name="TextBox 370"/>
          <p:cNvSpPr txBox="1"/>
          <p:nvPr/>
        </p:nvSpPr>
        <p:spPr>
          <a:xfrm>
            <a:off x="1408729" y="4395825"/>
            <a:ext cx="216159" cy="88392"/>
          </a:xfrm>
          <a:prstGeom prst="rect">
            <a:avLst/>
          </a:prstGeom>
          <a:noFill/>
        </p:spPr>
        <p:txBody>
          <a:bodyPr wrap="none" anchor="t" lIns="0" tIns="0" rIns="0" bIns="0">
            <a:noAutofit/>
          </a:bodyPr>
          <a:lstStyle/>
          <a:p>
            <a:pPr algn="r"/>
            <a:r>
              <a:rPr sz="580" b="1">
                <a:solidFill>
                  <a:srgbClr val="0B0B0B"/>
                </a:solidFill>
                <a:latin typeface="Roboto"/>
              </a:rPr>
              <a:t>1.00</a:t>
            </a:r>
          </a:p>
        </p:txBody>
      </p:sp>
      <p:sp>
        <p:nvSpPr>
          <p:cNvPr id="372" name="TextBox 371"/>
          <p:cNvSpPr txBox="1"/>
          <p:nvPr/>
        </p:nvSpPr>
        <p:spPr>
          <a:xfrm>
            <a:off x="502920" y="5037124"/>
            <a:ext cx="330047" cy="76200"/>
          </a:xfrm>
          <a:prstGeom prst="rect">
            <a:avLst/>
          </a:prstGeom>
          <a:noFill/>
        </p:spPr>
        <p:txBody>
          <a:bodyPr wrap="none" anchor="t" lIns="0" tIns="0" rIns="0" bIns="0">
            <a:noAutofit/>
          </a:bodyPr>
          <a:lstStyle/>
          <a:p>
            <a:pPr algn="l"/>
            <a:r>
              <a:rPr sz="500" b="0">
                <a:solidFill>
                  <a:srgbClr val="898781"/>
                </a:solidFill>
                <a:latin typeface="Roboto"/>
              </a:rPr>
              <a:t>N = 21 †</a:t>
            </a:r>
          </a:p>
        </p:txBody>
      </p:sp>
      <p:sp>
        <p:nvSpPr>
          <p:cNvPr id="373" name="Rounded Rectangle 372"/>
          <p:cNvSpPr/>
          <p:nvPr/>
        </p:nvSpPr>
        <p:spPr>
          <a:xfrm>
            <a:off x="1716328"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74" name="Rectangle 373"/>
          <p:cNvSpPr/>
          <p:nvPr/>
        </p:nvSpPr>
        <p:spPr>
          <a:xfrm>
            <a:off x="1716328" y="4246473"/>
            <a:ext cx="1204264" cy="32004"/>
          </a:xfrm>
          <a:prstGeom prst="rect">
            <a:avLst/>
          </a:prstGeom>
          <a:solidFill>
            <a:srgbClr val="1BAF7A"/>
          </a:solidFill>
          <a:ln>
            <a:noFill/>
          </a:ln>
        </p:spPr>
        <p:txBody>
          <a:bodyPr rtlCol="0" anchor="ctr"/>
          <a:lstStyle/>
          <a:p>
            <a:pPr algn="ctr"/>
          </a:p>
        </p:txBody>
      </p:sp>
      <p:sp>
        <p:nvSpPr>
          <p:cNvPr id="375" name="TextBox 374"/>
          <p:cNvSpPr txBox="1"/>
          <p:nvPr/>
        </p:nvSpPr>
        <p:spPr>
          <a:xfrm>
            <a:off x="1762048" y="4301337"/>
            <a:ext cx="1081563" cy="82296"/>
          </a:xfrm>
          <a:prstGeom prst="rect">
            <a:avLst/>
          </a:prstGeom>
          <a:noFill/>
        </p:spPr>
        <p:txBody>
          <a:bodyPr wrap="none" anchor="t" lIns="0" tIns="0" rIns="0" bIns="0">
            <a:noAutofit/>
          </a:bodyPr>
          <a:lstStyle/>
          <a:p>
            <a:pPr algn="l"/>
            <a:r>
              <a:rPr sz="540" b="1">
                <a:solidFill>
                  <a:srgbClr val="0B0B0B"/>
                </a:solidFill>
                <a:latin typeface="Roboto"/>
              </a:rPr>
              <a:t>Sleep staging (Sleep-EDF)</a:t>
            </a:r>
          </a:p>
        </p:txBody>
      </p:sp>
      <p:cxnSp>
        <p:nvCxnSpPr>
          <p:cNvPr id="376" name="Connector 375"/>
          <p:cNvCxnSpPr/>
          <p:nvPr/>
        </p:nvCxnSpPr>
        <p:spPr>
          <a:xfrm>
            <a:off x="1752904" y="4973837"/>
            <a:ext cx="1131113" cy="0"/>
          </a:xfrm>
          <a:prstGeom prst="line">
            <a:avLst/>
          </a:prstGeom>
          <a:ln w="6350">
            <a:solidFill>
              <a:srgbClr val="C3C2B7"/>
            </a:solidFill>
          </a:ln>
        </p:spPr>
      </p:cxnSp>
      <p:cxnSp>
        <p:nvCxnSpPr>
          <p:cNvPr id="377" name="Connector 376"/>
          <p:cNvCxnSpPr/>
          <p:nvPr/>
        </p:nvCxnSpPr>
        <p:spPr>
          <a:xfrm>
            <a:off x="1752904" y="4637504"/>
            <a:ext cx="1131113" cy="0"/>
          </a:xfrm>
          <a:prstGeom prst="line">
            <a:avLst/>
          </a:prstGeom>
          <a:ln w="9525">
            <a:solidFill>
              <a:srgbClr val="C4001D"/>
            </a:solidFill>
            <a:prstDash val="dash"/>
          </a:ln>
        </p:spPr>
      </p:cxnSp>
      <p:sp>
        <p:nvSpPr>
          <p:cNvPr id="378" name="Freeform 377"/>
          <p:cNvSpPr/>
          <p:nvPr/>
        </p:nvSpPr>
        <p:spPr>
          <a:xfrm>
            <a:off x="1822367" y="4562168"/>
            <a:ext cx="998591" cy="39416"/>
          </a:xfrm>
          <a:custGeom>
            <a:avLst/>
            <a:gdLst/>
            <a:ahLst/>
            <a:cxnLst/>
            <a:rect l="l" t="t" r="r" b="b"/>
            <a:pathLst>
              <a:path w="998591" h="39416">
                <a:moveTo>
                  <a:pt x="0" y="21788"/>
                </a:moveTo>
                <a:lnTo>
                  <a:pt x="264082" y="16834"/>
                </a:lnTo>
                <a:lnTo>
                  <a:pt x="528165" y="6625"/>
                </a:lnTo>
                <a:lnTo>
                  <a:pt x="792247" y="3823"/>
                </a:lnTo>
                <a:lnTo>
                  <a:pt x="998591" y="0"/>
                </a:lnTo>
                <a:lnTo>
                  <a:pt x="998591" y="1476"/>
                </a:lnTo>
                <a:lnTo>
                  <a:pt x="792247" y="8393"/>
                </a:lnTo>
                <a:lnTo>
                  <a:pt x="528165" y="13916"/>
                </a:lnTo>
                <a:lnTo>
                  <a:pt x="264082" y="23592"/>
                </a:lnTo>
                <a:lnTo>
                  <a:pt x="0" y="39416"/>
                </a:lnTo>
                <a:close/>
              </a:path>
            </a:pathLst>
          </a:custGeom>
          <a:solidFill>
            <a:srgbClr val="1BAF7A">
              <a:alpha val="12000"/>
            </a:srgbClr>
          </a:solidFill>
          <a:ln>
            <a:noFill/>
          </a:ln>
        </p:spPr>
        <p:txBody>
          <a:bodyPr rtlCol="0" anchor="ctr"/>
          <a:lstStyle/>
          <a:p>
            <a:pPr algn="ctr"/>
          </a:p>
        </p:txBody>
      </p:sp>
      <p:sp>
        <p:nvSpPr>
          <p:cNvPr id="379" name="Freeform 378"/>
          <p:cNvSpPr/>
          <p:nvPr/>
        </p:nvSpPr>
        <p:spPr>
          <a:xfrm>
            <a:off x="1822367" y="4562906"/>
            <a:ext cx="998591" cy="29864"/>
          </a:xfrm>
          <a:custGeom>
            <a:avLst/>
            <a:gdLst/>
            <a:ahLst/>
            <a:cxnLst/>
            <a:rect l="l" t="t" r="r" b="b"/>
            <a:pathLst>
              <a:path w="998591" h="29864">
                <a:moveTo>
                  <a:pt x="0" y="29864"/>
                </a:moveTo>
                <a:lnTo>
                  <a:pt x="264082" y="19475"/>
                </a:lnTo>
                <a:lnTo>
                  <a:pt x="528165" y="9532"/>
                </a:lnTo>
                <a:lnTo>
                  <a:pt x="792247" y="5370"/>
                </a:lnTo>
                <a:lnTo>
                  <a:pt x="998591" y="0"/>
                </a:lnTo>
              </a:path>
            </a:pathLst>
          </a:custGeom>
          <a:noFill/>
          <a:ln w="15240">
            <a:solidFill>
              <a:srgbClr val="1BAF7A"/>
            </a:solidFill>
          </a:ln>
        </p:spPr>
        <p:txBody>
          <a:bodyPr rtlCol="0" anchor="ctr"/>
          <a:lstStyle/>
          <a:p>
            <a:pPr algn="ctr"/>
          </a:p>
        </p:txBody>
      </p:sp>
      <p:sp>
        <p:nvSpPr>
          <p:cNvPr id="380" name="Oval 379"/>
          <p:cNvSpPr/>
          <p:nvPr/>
        </p:nvSpPr>
        <p:spPr>
          <a:xfrm>
            <a:off x="1804079" y="4574482"/>
            <a:ext cx="36576" cy="36576"/>
          </a:xfrm>
          <a:prstGeom prst="ellipse">
            <a:avLst/>
          </a:prstGeom>
          <a:solidFill>
            <a:srgbClr val="1BAF7A"/>
          </a:solidFill>
          <a:ln>
            <a:solidFill>
              <a:srgbClr val="1BAF7A"/>
            </a:solidFill>
          </a:ln>
        </p:spPr>
        <p:txBody>
          <a:bodyPr rtlCol="0" anchor="ctr"/>
          <a:lstStyle/>
          <a:p>
            <a:pPr algn="ctr"/>
          </a:p>
        </p:txBody>
      </p:sp>
      <p:sp>
        <p:nvSpPr>
          <p:cNvPr id="381" name="Oval 380"/>
          <p:cNvSpPr/>
          <p:nvPr/>
        </p:nvSpPr>
        <p:spPr>
          <a:xfrm>
            <a:off x="2068161" y="4564093"/>
            <a:ext cx="36576" cy="36576"/>
          </a:xfrm>
          <a:prstGeom prst="ellipse">
            <a:avLst/>
          </a:prstGeom>
          <a:solidFill>
            <a:srgbClr val="1BAF7A"/>
          </a:solidFill>
          <a:ln>
            <a:solidFill>
              <a:srgbClr val="1BAF7A"/>
            </a:solidFill>
          </a:ln>
        </p:spPr>
        <p:txBody>
          <a:bodyPr rtlCol="0" anchor="ctr"/>
          <a:lstStyle/>
          <a:p>
            <a:pPr algn="ctr"/>
          </a:p>
        </p:txBody>
      </p:sp>
      <p:sp>
        <p:nvSpPr>
          <p:cNvPr id="382" name="Oval 381"/>
          <p:cNvSpPr/>
          <p:nvPr/>
        </p:nvSpPr>
        <p:spPr>
          <a:xfrm>
            <a:off x="2332244" y="4554150"/>
            <a:ext cx="36576" cy="36576"/>
          </a:xfrm>
          <a:prstGeom prst="ellipse">
            <a:avLst/>
          </a:prstGeom>
          <a:solidFill>
            <a:srgbClr val="1BAF7A"/>
          </a:solidFill>
          <a:ln>
            <a:solidFill>
              <a:srgbClr val="1BAF7A"/>
            </a:solidFill>
          </a:ln>
        </p:spPr>
        <p:txBody>
          <a:bodyPr rtlCol="0" anchor="ctr"/>
          <a:lstStyle/>
          <a:p>
            <a:pPr algn="ctr"/>
          </a:p>
        </p:txBody>
      </p:sp>
      <p:sp>
        <p:nvSpPr>
          <p:cNvPr id="383" name="Oval 382"/>
          <p:cNvSpPr/>
          <p:nvPr/>
        </p:nvSpPr>
        <p:spPr>
          <a:xfrm>
            <a:off x="2596326" y="4549988"/>
            <a:ext cx="36576" cy="36576"/>
          </a:xfrm>
          <a:prstGeom prst="ellipse">
            <a:avLst/>
          </a:prstGeom>
          <a:solidFill>
            <a:srgbClr val="1BAF7A"/>
          </a:solidFill>
          <a:ln>
            <a:solidFill>
              <a:srgbClr val="1BAF7A"/>
            </a:solidFill>
          </a:ln>
        </p:spPr>
        <p:txBody>
          <a:bodyPr rtlCol="0" anchor="ctr"/>
          <a:lstStyle/>
          <a:p>
            <a:pPr algn="ctr"/>
          </a:p>
        </p:txBody>
      </p:sp>
      <p:sp>
        <p:nvSpPr>
          <p:cNvPr id="384" name="Oval 383"/>
          <p:cNvSpPr/>
          <p:nvPr/>
        </p:nvSpPr>
        <p:spPr>
          <a:xfrm>
            <a:off x="2802670" y="4544618"/>
            <a:ext cx="36576" cy="36576"/>
          </a:xfrm>
          <a:prstGeom prst="ellipse">
            <a:avLst/>
          </a:prstGeom>
          <a:solidFill>
            <a:srgbClr val="1BAF7A"/>
          </a:solidFill>
          <a:ln>
            <a:solidFill>
              <a:srgbClr val="1BAF7A"/>
            </a:solidFill>
          </a:ln>
        </p:spPr>
        <p:txBody>
          <a:bodyPr rtlCol="0" anchor="ctr"/>
          <a:lstStyle/>
          <a:p>
            <a:pPr algn="ctr"/>
          </a:p>
        </p:txBody>
      </p:sp>
      <p:sp>
        <p:nvSpPr>
          <p:cNvPr id="385" name="TextBox 384"/>
          <p:cNvSpPr txBox="1"/>
          <p:nvPr/>
        </p:nvSpPr>
        <p:spPr>
          <a:xfrm>
            <a:off x="2712754" y="4442510"/>
            <a:ext cx="171263" cy="88392"/>
          </a:xfrm>
          <a:prstGeom prst="rect">
            <a:avLst/>
          </a:prstGeom>
          <a:noFill/>
        </p:spPr>
        <p:txBody>
          <a:bodyPr wrap="none" anchor="t" lIns="0" tIns="0" rIns="0" bIns="0">
            <a:noAutofit/>
          </a:bodyPr>
          <a:lstStyle/>
          <a:p>
            <a:pPr algn="r"/>
            <a:r>
              <a:rPr sz="580" b="1">
                <a:solidFill>
                  <a:srgbClr val="0B0B0B"/>
                </a:solidFill>
                <a:latin typeface="Roboto"/>
              </a:rPr>
              <a:t>.93</a:t>
            </a:r>
          </a:p>
        </p:txBody>
      </p:sp>
      <p:sp>
        <p:nvSpPr>
          <p:cNvPr id="386" name="TextBox 385"/>
          <p:cNvSpPr txBox="1"/>
          <p:nvPr/>
        </p:nvSpPr>
        <p:spPr>
          <a:xfrm>
            <a:off x="1762048" y="5037124"/>
            <a:ext cx="330047" cy="76200"/>
          </a:xfrm>
          <a:prstGeom prst="rect">
            <a:avLst/>
          </a:prstGeom>
          <a:noFill/>
        </p:spPr>
        <p:txBody>
          <a:bodyPr wrap="none" anchor="t" lIns="0" tIns="0" rIns="0" bIns="0">
            <a:noAutofit/>
          </a:bodyPr>
          <a:lstStyle/>
          <a:p>
            <a:pPr algn="l"/>
            <a:r>
              <a:rPr sz="500" b="0">
                <a:solidFill>
                  <a:srgbClr val="898781"/>
                </a:solidFill>
                <a:latin typeface="Roboto"/>
              </a:rPr>
              <a:t>N = 23 †</a:t>
            </a:r>
          </a:p>
        </p:txBody>
      </p:sp>
      <p:sp>
        <p:nvSpPr>
          <p:cNvPr id="387" name="Rounded Rectangle 386"/>
          <p:cNvSpPr/>
          <p:nvPr/>
        </p:nvSpPr>
        <p:spPr>
          <a:xfrm>
            <a:off x="2975457"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388" name="Rectangle 387"/>
          <p:cNvSpPr/>
          <p:nvPr/>
        </p:nvSpPr>
        <p:spPr>
          <a:xfrm>
            <a:off x="2975457" y="4246473"/>
            <a:ext cx="1204264" cy="32004"/>
          </a:xfrm>
          <a:prstGeom prst="rect">
            <a:avLst/>
          </a:prstGeom>
          <a:solidFill>
            <a:srgbClr val="EDA100"/>
          </a:solidFill>
          <a:ln>
            <a:noFill/>
          </a:ln>
        </p:spPr>
        <p:txBody>
          <a:bodyPr rtlCol="0" anchor="ctr"/>
          <a:lstStyle/>
          <a:p>
            <a:pPr algn="ctr"/>
          </a:p>
        </p:txBody>
      </p:sp>
      <p:sp>
        <p:nvSpPr>
          <p:cNvPr id="389" name="TextBox 388"/>
          <p:cNvSpPr txBox="1"/>
          <p:nvPr/>
        </p:nvSpPr>
        <p:spPr>
          <a:xfrm>
            <a:off x="3021177" y="4301337"/>
            <a:ext cx="914365" cy="164592"/>
          </a:xfrm>
          <a:prstGeom prst="rect">
            <a:avLst/>
          </a:prstGeom>
          <a:noFill/>
        </p:spPr>
        <p:txBody>
          <a:bodyPr wrap="none" anchor="t" lIns="0" tIns="0" rIns="0" bIns="0">
            <a:noAutofit/>
          </a:bodyPr>
          <a:lstStyle/>
          <a:p>
            <a:pPr algn="l"/>
            <a:r>
              <a:rPr sz="540" b="1">
                <a:solidFill>
                  <a:srgbClr val="0B0B0B"/>
                </a:solidFill>
                <a:latin typeface="Roboto"/>
              </a:rPr>
              <a:t>Depression vs healthy</a:t>
            </a:r>
          </a:p>
          <a:p>
            <a:pPr algn="l"/>
            <a:r>
              <a:rPr sz="540" b="1">
                <a:solidFill>
                  <a:srgbClr val="0B0B0B"/>
                </a:solidFill>
                <a:latin typeface="Roboto"/>
              </a:rPr>
              <a:t>(TD-BRAIN)</a:t>
            </a:r>
          </a:p>
        </p:txBody>
      </p:sp>
      <p:cxnSp>
        <p:nvCxnSpPr>
          <p:cNvPr id="390" name="Connector 389"/>
          <p:cNvCxnSpPr/>
          <p:nvPr/>
        </p:nvCxnSpPr>
        <p:spPr>
          <a:xfrm>
            <a:off x="3012033" y="4973837"/>
            <a:ext cx="1131113" cy="0"/>
          </a:xfrm>
          <a:prstGeom prst="line">
            <a:avLst/>
          </a:prstGeom>
          <a:ln w="6350">
            <a:solidFill>
              <a:srgbClr val="C3C2B7"/>
            </a:solidFill>
          </a:ln>
        </p:spPr>
      </p:cxnSp>
      <p:cxnSp>
        <p:nvCxnSpPr>
          <p:cNvPr id="391" name="Connector 390"/>
          <p:cNvCxnSpPr/>
          <p:nvPr/>
        </p:nvCxnSpPr>
        <p:spPr>
          <a:xfrm>
            <a:off x="3012033" y="4637504"/>
            <a:ext cx="1131113" cy="0"/>
          </a:xfrm>
          <a:prstGeom prst="line">
            <a:avLst/>
          </a:prstGeom>
          <a:ln w="9525">
            <a:solidFill>
              <a:srgbClr val="C4001D"/>
            </a:solidFill>
            <a:prstDash val="dash"/>
          </a:ln>
        </p:spPr>
      </p:cxnSp>
      <p:sp>
        <p:nvSpPr>
          <p:cNvPr id="392" name="Freeform 391"/>
          <p:cNvSpPr/>
          <p:nvPr/>
        </p:nvSpPr>
        <p:spPr>
          <a:xfrm>
            <a:off x="3056174" y="4666737"/>
            <a:ext cx="1046900" cy="355147"/>
          </a:xfrm>
          <a:custGeom>
            <a:avLst/>
            <a:gdLst/>
            <a:ahLst/>
            <a:cxnLst/>
            <a:rect l="l" t="t" r="r" b="b"/>
            <a:pathLst>
              <a:path w="1046900" h="355147">
                <a:moveTo>
                  <a:pt x="0" y="175531"/>
                </a:moveTo>
                <a:lnTo>
                  <a:pt x="167816" y="95663"/>
                </a:lnTo>
                <a:lnTo>
                  <a:pt x="335631" y="0"/>
                </a:lnTo>
                <a:lnTo>
                  <a:pt x="503446" y="76021"/>
                </a:lnTo>
                <a:lnTo>
                  <a:pt x="1046900" y="62413"/>
                </a:lnTo>
                <a:lnTo>
                  <a:pt x="1046900" y="62413"/>
                </a:lnTo>
                <a:lnTo>
                  <a:pt x="503446" y="331307"/>
                </a:lnTo>
                <a:lnTo>
                  <a:pt x="335631" y="349715"/>
                </a:lnTo>
                <a:lnTo>
                  <a:pt x="167816" y="355147"/>
                </a:lnTo>
                <a:lnTo>
                  <a:pt x="0" y="355147"/>
                </a:lnTo>
                <a:close/>
              </a:path>
            </a:pathLst>
          </a:custGeom>
          <a:solidFill>
            <a:srgbClr val="EDA100">
              <a:alpha val="12000"/>
            </a:srgbClr>
          </a:solidFill>
          <a:ln>
            <a:noFill/>
          </a:ln>
        </p:spPr>
        <p:txBody>
          <a:bodyPr rtlCol="0" anchor="ctr"/>
          <a:lstStyle/>
          <a:p>
            <a:pPr algn="ctr"/>
          </a:p>
        </p:txBody>
      </p:sp>
      <p:sp>
        <p:nvSpPr>
          <p:cNvPr id="393" name="Freeform 392"/>
          <p:cNvSpPr/>
          <p:nvPr/>
        </p:nvSpPr>
        <p:spPr>
          <a:xfrm>
            <a:off x="3056174" y="4729150"/>
            <a:ext cx="1046900" cy="224333"/>
          </a:xfrm>
          <a:custGeom>
            <a:avLst/>
            <a:gdLst/>
            <a:ahLst/>
            <a:cxnLst/>
            <a:rect l="l" t="t" r="r" b="b"/>
            <a:pathLst>
              <a:path w="1046900" h="224333">
                <a:moveTo>
                  <a:pt x="0" y="224333"/>
                </a:moveTo>
                <a:lnTo>
                  <a:pt x="167816" y="190744"/>
                </a:lnTo>
                <a:lnTo>
                  <a:pt x="335631" y="112445"/>
                </a:lnTo>
                <a:lnTo>
                  <a:pt x="503446" y="141251"/>
                </a:lnTo>
                <a:lnTo>
                  <a:pt x="1046900" y="0"/>
                </a:lnTo>
              </a:path>
            </a:pathLst>
          </a:custGeom>
          <a:noFill/>
          <a:ln w="15240">
            <a:solidFill>
              <a:srgbClr val="EDA100"/>
            </a:solidFill>
          </a:ln>
        </p:spPr>
        <p:txBody>
          <a:bodyPr rtlCol="0" anchor="ctr"/>
          <a:lstStyle/>
          <a:p>
            <a:pPr algn="ctr"/>
          </a:p>
        </p:txBody>
      </p:sp>
      <p:sp>
        <p:nvSpPr>
          <p:cNvPr id="394" name="Oval 393"/>
          <p:cNvSpPr/>
          <p:nvPr/>
        </p:nvSpPr>
        <p:spPr>
          <a:xfrm>
            <a:off x="3037886" y="4935195"/>
            <a:ext cx="36576" cy="36576"/>
          </a:xfrm>
          <a:prstGeom prst="ellipse">
            <a:avLst/>
          </a:prstGeom>
          <a:solidFill>
            <a:srgbClr val="EDA100"/>
          </a:solidFill>
          <a:ln>
            <a:solidFill>
              <a:srgbClr val="EDA100"/>
            </a:solidFill>
          </a:ln>
        </p:spPr>
        <p:txBody>
          <a:bodyPr rtlCol="0" anchor="ctr"/>
          <a:lstStyle/>
          <a:p>
            <a:pPr algn="ctr"/>
          </a:p>
        </p:txBody>
      </p:sp>
      <p:sp>
        <p:nvSpPr>
          <p:cNvPr id="395" name="Oval 394"/>
          <p:cNvSpPr/>
          <p:nvPr/>
        </p:nvSpPr>
        <p:spPr>
          <a:xfrm>
            <a:off x="3205702" y="4901606"/>
            <a:ext cx="36576" cy="36576"/>
          </a:xfrm>
          <a:prstGeom prst="ellipse">
            <a:avLst/>
          </a:prstGeom>
          <a:solidFill>
            <a:srgbClr val="EDA100"/>
          </a:solidFill>
          <a:ln>
            <a:solidFill>
              <a:srgbClr val="EDA100"/>
            </a:solidFill>
          </a:ln>
        </p:spPr>
        <p:txBody>
          <a:bodyPr rtlCol="0" anchor="ctr"/>
          <a:lstStyle/>
          <a:p>
            <a:pPr algn="ctr"/>
          </a:p>
        </p:txBody>
      </p:sp>
      <p:sp>
        <p:nvSpPr>
          <p:cNvPr id="396" name="Oval 395"/>
          <p:cNvSpPr/>
          <p:nvPr/>
        </p:nvSpPr>
        <p:spPr>
          <a:xfrm>
            <a:off x="3373517" y="4823307"/>
            <a:ext cx="36576" cy="36576"/>
          </a:xfrm>
          <a:prstGeom prst="ellipse">
            <a:avLst/>
          </a:prstGeom>
          <a:solidFill>
            <a:srgbClr val="EDA100"/>
          </a:solidFill>
          <a:ln>
            <a:solidFill>
              <a:srgbClr val="EDA100"/>
            </a:solidFill>
          </a:ln>
        </p:spPr>
        <p:txBody>
          <a:bodyPr rtlCol="0" anchor="ctr"/>
          <a:lstStyle/>
          <a:p>
            <a:pPr algn="ctr"/>
          </a:p>
        </p:txBody>
      </p:sp>
      <p:sp>
        <p:nvSpPr>
          <p:cNvPr id="397" name="Oval 396"/>
          <p:cNvSpPr/>
          <p:nvPr/>
        </p:nvSpPr>
        <p:spPr>
          <a:xfrm>
            <a:off x="3541332" y="4852113"/>
            <a:ext cx="36576" cy="36576"/>
          </a:xfrm>
          <a:prstGeom prst="ellipse">
            <a:avLst/>
          </a:prstGeom>
          <a:solidFill>
            <a:srgbClr val="EDA100"/>
          </a:solidFill>
          <a:ln>
            <a:solidFill>
              <a:srgbClr val="EDA100"/>
            </a:solidFill>
          </a:ln>
        </p:spPr>
        <p:txBody>
          <a:bodyPr rtlCol="0" anchor="ctr"/>
          <a:lstStyle/>
          <a:p>
            <a:pPr algn="ctr"/>
          </a:p>
        </p:txBody>
      </p:sp>
      <p:sp>
        <p:nvSpPr>
          <p:cNvPr id="398" name="Oval 397"/>
          <p:cNvSpPr/>
          <p:nvPr/>
        </p:nvSpPr>
        <p:spPr>
          <a:xfrm>
            <a:off x="4084786" y="4710862"/>
            <a:ext cx="36576" cy="36576"/>
          </a:xfrm>
          <a:prstGeom prst="ellipse">
            <a:avLst/>
          </a:prstGeom>
          <a:solidFill>
            <a:srgbClr val="EDA100"/>
          </a:solidFill>
          <a:ln>
            <a:solidFill>
              <a:srgbClr val="EDA100"/>
            </a:solidFill>
          </a:ln>
        </p:spPr>
        <p:txBody>
          <a:bodyPr rtlCol="0" anchor="ctr"/>
          <a:lstStyle/>
          <a:p>
            <a:pPr algn="ctr"/>
          </a:p>
        </p:txBody>
      </p:sp>
      <p:sp>
        <p:nvSpPr>
          <p:cNvPr id="399" name="TextBox 398"/>
          <p:cNvSpPr txBox="1"/>
          <p:nvPr/>
        </p:nvSpPr>
        <p:spPr>
          <a:xfrm>
            <a:off x="3971883" y="4608754"/>
            <a:ext cx="171263" cy="88392"/>
          </a:xfrm>
          <a:prstGeom prst="rect">
            <a:avLst/>
          </a:prstGeom>
          <a:noFill/>
        </p:spPr>
        <p:txBody>
          <a:bodyPr wrap="none" anchor="t" lIns="0" tIns="0" rIns="0" bIns="0">
            <a:noAutofit/>
          </a:bodyPr>
          <a:lstStyle/>
          <a:p>
            <a:pPr algn="r"/>
            <a:r>
              <a:rPr sz="580" b="1">
                <a:solidFill>
                  <a:srgbClr val="0B0B0B"/>
                </a:solidFill>
                <a:latin typeface="Roboto"/>
              </a:rPr>
              <a:t>.75</a:t>
            </a:r>
          </a:p>
        </p:txBody>
      </p:sp>
      <p:sp>
        <p:nvSpPr>
          <p:cNvPr id="400" name="TextBox 399"/>
          <p:cNvSpPr txBox="1"/>
          <p:nvPr/>
        </p:nvSpPr>
        <p:spPr>
          <a:xfrm>
            <a:off x="3021177" y="5037124"/>
            <a:ext cx="256679" cy="76200"/>
          </a:xfrm>
          <a:prstGeom prst="rect">
            <a:avLst/>
          </a:prstGeom>
          <a:noFill/>
        </p:spPr>
        <p:txBody>
          <a:bodyPr wrap="none" anchor="t" lIns="0" tIns="0" rIns="0" bIns="0">
            <a:noAutofit/>
          </a:bodyPr>
          <a:lstStyle/>
          <a:p>
            <a:pPr algn="l"/>
            <a:r>
              <a:rPr sz="500" b="0">
                <a:solidFill>
                  <a:srgbClr val="898781"/>
                </a:solidFill>
                <a:latin typeface="Roboto"/>
              </a:rPr>
              <a:t>N = 37</a:t>
            </a:r>
          </a:p>
        </p:txBody>
      </p:sp>
      <p:sp>
        <p:nvSpPr>
          <p:cNvPr id="401" name="Rounded Rectangle 400"/>
          <p:cNvSpPr/>
          <p:nvPr/>
        </p:nvSpPr>
        <p:spPr>
          <a:xfrm>
            <a:off x="4234586"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02" name="Rectangle 401"/>
          <p:cNvSpPr/>
          <p:nvPr/>
        </p:nvSpPr>
        <p:spPr>
          <a:xfrm>
            <a:off x="4234586" y="4246473"/>
            <a:ext cx="1204264" cy="32004"/>
          </a:xfrm>
          <a:prstGeom prst="rect">
            <a:avLst/>
          </a:prstGeom>
          <a:solidFill>
            <a:srgbClr val="EDA100"/>
          </a:solidFill>
          <a:ln>
            <a:noFill/>
          </a:ln>
        </p:spPr>
        <p:txBody>
          <a:bodyPr rtlCol="0" anchor="ctr"/>
          <a:lstStyle/>
          <a:p>
            <a:pPr algn="ctr"/>
          </a:p>
        </p:txBody>
      </p:sp>
      <p:sp>
        <p:nvSpPr>
          <p:cNvPr id="403" name="TextBox 402"/>
          <p:cNvSpPr txBox="1"/>
          <p:nvPr/>
        </p:nvSpPr>
        <p:spPr>
          <a:xfrm>
            <a:off x="4280306" y="4301337"/>
            <a:ext cx="956165" cy="164592"/>
          </a:xfrm>
          <a:prstGeom prst="rect">
            <a:avLst/>
          </a:prstGeom>
          <a:noFill/>
        </p:spPr>
        <p:txBody>
          <a:bodyPr wrap="none" anchor="t" lIns="0" tIns="0" rIns="0" bIns="0">
            <a:noAutofit/>
          </a:bodyPr>
          <a:lstStyle/>
          <a:p>
            <a:pPr algn="l"/>
            <a:r>
              <a:rPr sz="540" b="1">
                <a:solidFill>
                  <a:srgbClr val="0B0B0B"/>
                </a:solidFill>
                <a:latin typeface="Roboto"/>
              </a:rPr>
              <a:t>Depression vs healthy,</a:t>
            </a:r>
          </a:p>
          <a:p>
            <a:pPr algn="l"/>
            <a:r>
              <a:rPr sz="540" b="1">
                <a:solidFill>
                  <a:srgbClr val="0B0B0B"/>
                </a:solidFill>
                <a:latin typeface="Roboto"/>
              </a:rPr>
              <a:t>age-matched</a:t>
            </a:r>
          </a:p>
        </p:txBody>
      </p:sp>
      <p:cxnSp>
        <p:nvCxnSpPr>
          <p:cNvPr id="404" name="Connector 403"/>
          <p:cNvCxnSpPr/>
          <p:nvPr/>
        </p:nvCxnSpPr>
        <p:spPr>
          <a:xfrm>
            <a:off x="4271162" y="4973837"/>
            <a:ext cx="1131113" cy="0"/>
          </a:xfrm>
          <a:prstGeom prst="line">
            <a:avLst/>
          </a:prstGeom>
          <a:ln w="6350">
            <a:solidFill>
              <a:srgbClr val="C3C2B7"/>
            </a:solidFill>
          </a:ln>
        </p:spPr>
      </p:cxnSp>
      <p:cxnSp>
        <p:nvCxnSpPr>
          <p:cNvPr id="405" name="Connector 404"/>
          <p:cNvCxnSpPr/>
          <p:nvPr/>
        </p:nvCxnSpPr>
        <p:spPr>
          <a:xfrm>
            <a:off x="4271162" y="4637504"/>
            <a:ext cx="1131113" cy="0"/>
          </a:xfrm>
          <a:prstGeom prst="line">
            <a:avLst/>
          </a:prstGeom>
          <a:ln w="9525">
            <a:solidFill>
              <a:srgbClr val="C4001D"/>
            </a:solidFill>
            <a:prstDash val="dash"/>
          </a:ln>
        </p:spPr>
      </p:cxnSp>
      <p:sp>
        <p:nvSpPr>
          <p:cNvPr id="406" name="Freeform 405"/>
          <p:cNvSpPr/>
          <p:nvPr/>
        </p:nvSpPr>
        <p:spPr>
          <a:xfrm>
            <a:off x="4343830" y="4585220"/>
            <a:ext cx="992476" cy="332784"/>
          </a:xfrm>
          <a:custGeom>
            <a:avLst/>
            <a:gdLst/>
            <a:ahLst/>
            <a:cxnLst/>
            <a:rect l="l" t="t" r="r" b="b"/>
            <a:pathLst>
              <a:path w="992476" h="332784">
                <a:moveTo>
                  <a:pt x="0" y="110664"/>
                </a:moveTo>
                <a:lnTo>
                  <a:pt x="276266" y="63181"/>
                </a:lnTo>
                <a:lnTo>
                  <a:pt x="552533" y="46964"/>
                </a:lnTo>
                <a:lnTo>
                  <a:pt x="828800" y="13103"/>
                </a:lnTo>
                <a:lnTo>
                  <a:pt x="992476" y="0"/>
                </a:lnTo>
                <a:lnTo>
                  <a:pt x="992476" y="91008"/>
                </a:lnTo>
                <a:lnTo>
                  <a:pt x="828800" y="117035"/>
                </a:lnTo>
                <a:lnTo>
                  <a:pt x="552533" y="164983"/>
                </a:lnTo>
                <a:lnTo>
                  <a:pt x="276266" y="251413"/>
                </a:lnTo>
                <a:lnTo>
                  <a:pt x="0" y="332784"/>
                </a:lnTo>
                <a:close/>
              </a:path>
            </a:pathLst>
          </a:custGeom>
          <a:solidFill>
            <a:srgbClr val="EDA100">
              <a:alpha val="12000"/>
            </a:srgbClr>
          </a:solidFill>
          <a:ln>
            <a:noFill/>
          </a:ln>
        </p:spPr>
        <p:txBody>
          <a:bodyPr rtlCol="0" anchor="ctr"/>
          <a:lstStyle/>
          <a:p>
            <a:pPr algn="ctr"/>
          </a:p>
        </p:txBody>
      </p:sp>
      <p:sp>
        <p:nvSpPr>
          <p:cNvPr id="407" name="Freeform 406"/>
          <p:cNvSpPr/>
          <p:nvPr/>
        </p:nvSpPr>
        <p:spPr>
          <a:xfrm>
            <a:off x="4343830" y="4630724"/>
            <a:ext cx="992476" cy="176220"/>
          </a:xfrm>
          <a:custGeom>
            <a:avLst/>
            <a:gdLst/>
            <a:ahLst/>
            <a:cxnLst/>
            <a:rect l="l" t="t" r="r" b="b"/>
            <a:pathLst>
              <a:path w="992476" h="176220">
                <a:moveTo>
                  <a:pt x="0" y="176220"/>
                </a:moveTo>
                <a:lnTo>
                  <a:pt x="276266" y="111793"/>
                </a:lnTo>
                <a:lnTo>
                  <a:pt x="552533" y="60469"/>
                </a:lnTo>
                <a:lnTo>
                  <a:pt x="828800" y="19565"/>
                </a:lnTo>
                <a:lnTo>
                  <a:pt x="992476" y="0"/>
                </a:lnTo>
              </a:path>
            </a:pathLst>
          </a:custGeom>
          <a:noFill/>
          <a:ln w="15240">
            <a:solidFill>
              <a:srgbClr val="EDA100"/>
            </a:solidFill>
          </a:ln>
        </p:spPr>
        <p:txBody>
          <a:bodyPr rtlCol="0" anchor="ctr"/>
          <a:lstStyle/>
          <a:p>
            <a:pPr algn="ctr"/>
          </a:p>
        </p:txBody>
      </p:sp>
      <p:sp>
        <p:nvSpPr>
          <p:cNvPr id="408" name="Oval 407"/>
          <p:cNvSpPr/>
          <p:nvPr/>
        </p:nvSpPr>
        <p:spPr>
          <a:xfrm>
            <a:off x="4325542" y="4788656"/>
            <a:ext cx="36576" cy="36576"/>
          </a:xfrm>
          <a:prstGeom prst="ellipse">
            <a:avLst/>
          </a:prstGeom>
          <a:solidFill>
            <a:srgbClr val="EDA100"/>
          </a:solidFill>
          <a:ln>
            <a:solidFill>
              <a:srgbClr val="EDA100"/>
            </a:solidFill>
          </a:ln>
        </p:spPr>
        <p:txBody>
          <a:bodyPr rtlCol="0" anchor="ctr"/>
          <a:lstStyle/>
          <a:p>
            <a:pPr algn="ctr"/>
          </a:p>
        </p:txBody>
      </p:sp>
      <p:sp>
        <p:nvSpPr>
          <p:cNvPr id="409" name="Oval 408"/>
          <p:cNvSpPr/>
          <p:nvPr/>
        </p:nvSpPr>
        <p:spPr>
          <a:xfrm>
            <a:off x="4601808" y="4724229"/>
            <a:ext cx="36576" cy="36576"/>
          </a:xfrm>
          <a:prstGeom prst="ellipse">
            <a:avLst/>
          </a:prstGeom>
          <a:solidFill>
            <a:srgbClr val="EDA100"/>
          </a:solidFill>
          <a:ln>
            <a:solidFill>
              <a:srgbClr val="EDA100"/>
            </a:solidFill>
          </a:ln>
        </p:spPr>
        <p:txBody>
          <a:bodyPr rtlCol="0" anchor="ctr"/>
          <a:lstStyle/>
          <a:p>
            <a:pPr algn="ctr"/>
          </a:p>
        </p:txBody>
      </p:sp>
      <p:sp>
        <p:nvSpPr>
          <p:cNvPr id="410" name="Oval 409"/>
          <p:cNvSpPr/>
          <p:nvPr/>
        </p:nvSpPr>
        <p:spPr>
          <a:xfrm>
            <a:off x="4878075" y="4672905"/>
            <a:ext cx="36576" cy="36576"/>
          </a:xfrm>
          <a:prstGeom prst="ellipse">
            <a:avLst/>
          </a:prstGeom>
          <a:solidFill>
            <a:srgbClr val="EDA100"/>
          </a:solidFill>
          <a:ln>
            <a:solidFill>
              <a:srgbClr val="EDA100"/>
            </a:solidFill>
          </a:ln>
        </p:spPr>
        <p:txBody>
          <a:bodyPr rtlCol="0" anchor="ctr"/>
          <a:lstStyle/>
          <a:p>
            <a:pPr algn="ctr"/>
          </a:p>
        </p:txBody>
      </p:sp>
      <p:sp>
        <p:nvSpPr>
          <p:cNvPr id="411" name="Oval 410"/>
          <p:cNvSpPr/>
          <p:nvPr/>
        </p:nvSpPr>
        <p:spPr>
          <a:xfrm>
            <a:off x="5154342" y="4632001"/>
            <a:ext cx="36576" cy="36576"/>
          </a:xfrm>
          <a:prstGeom prst="ellipse">
            <a:avLst/>
          </a:prstGeom>
          <a:solidFill>
            <a:srgbClr val="EDA100"/>
          </a:solidFill>
          <a:ln>
            <a:solidFill>
              <a:srgbClr val="EDA100"/>
            </a:solidFill>
          </a:ln>
        </p:spPr>
        <p:txBody>
          <a:bodyPr rtlCol="0" anchor="ctr"/>
          <a:lstStyle/>
          <a:p>
            <a:pPr algn="ctr"/>
          </a:p>
        </p:txBody>
      </p:sp>
      <p:sp>
        <p:nvSpPr>
          <p:cNvPr id="412" name="Oval 411"/>
          <p:cNvSpPr/>
          <p:nvPr/>
        </p:nvSpPr>
        <p:spPr>
          <a:xfrm>
            <a:off x="5318018" y="4612436"/>
            <a:ext cx="36576" cy="36576"/>
          </a:xfrm>
          <a:prstGeom prst="ellipse">
            <a:avLst/>
          </a:prstGeom>
          <a:solidFill>
            <a:srgbClr val="EDA100"/>
          </a:solidFill>
          <a:ln>
            <a:solidFill>
              <a:srgbClr val="EDA100"/>
            </a:solidFill>
          </a:ln>
        </p:spPr>
        <p:txBody>
          <a:bodyPr rtlCol="0" anchor="ctr"/>
          <a:lstStyle/>
          <a:p>
            <a:pPr algn="ctr"/>
          </a:p>
        </p:txBody>
      </p:sp>
      <p:sp>
        <p:nvSpPr>
          <p:cNvPr id="413" name="TextBox 412"/>
          <p:cNvSpPr txBox="1"/>
          <p:nvPr/>
        </p:nvSpPr>
        <p:spPr>
          <a:xfrm>
            <a:off x="5231011" y="4510328"/>
            <a:ext cx="171263" cy="88392"/>
          </a:xfrm>
          <a:prstGeom prst="rect">
            <a:avLst/>
          </a:prstGeom>
          <a:noFill/>
        </p:spPr>
        <p:txBody>
          <a:bodyPr wrap="none" anchor="t" lIns="0" tIns="0" rIns="0" bIns="0">
            <a:noAutofit/>
          </a:bodyPr>
          <a:lstStyle/>
          <a:p>
            <a:pPr algn="r"/>
            <a:r>
              <a:rPr sz="580" b="1">
                <a:solidFill>
                  <a:srgbClr val="0B0B0B"/>
                </a:solidFill>
                <a:latin typeface="Roboto"/>
              </a:rPr>
              <a:t>.86</a:t>
            </a:r>
          </a:p>
        </p:txBody>
      </p:sp>
      <p:sp>
        <p:nvSpPr>
          <p:cNvPr id="414" name="TextBox 413"/>
          <p:cNvSpPr txBox="1"/>
          <p:nvPr/>
        </p:nvSpPr>
        <p:spPr>
          <a:xfrm>
            <a:off x="4280306" y="5037124"/>
            <a:ext cx="256679" cy="76200"/>
          </a:xfrm>
          <a:prstGeom prst="rect">
            <a:avLst/>
          </a:prstGeom>
          <a:noFill/>
        </p:spPr>
        <p:txBody>
          <a:bodyPr wrap="none" anchor="t" lIns="0" tIns="0" rIns="0" bIns="0">
            <a:noAutofit/>
          </a:bodyPr>
          <a:lstStyle/>
          <a:p>
            <a:pPr algn="l"/>
            <a:r>
              <a:rPr sz="500" b="0">
                <a:solidFill>
                  <a:srgbClr val="898781"/>
                </a:solidFill>
                <a:latin typeface="Roboto"/>
              </a:rPr>
              <a:t>N = 65</a:t>
            </a:r>
          </a:p>
        </p:txBody>
      </p:sp>
      <p:sp>
        <p:nvSpPr>
          <p:cNvPr id="415" name="Rounded Rectangle 414"/>
          <p:cNvSpPr/>
          <p:nvPr/>
        </p:nvSpPr>
        <p:spPr>
          <a:xfrm>
            <a:off x="5493715"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16" name="Rectangle 415"/>
          <p:cNvSpPr/>
          <p:nvPr/>
        </p:nvSpPr>
        <p:spPr>
          <a:xfrm>
            <a:off x="5493715" y="4246473"/>
            <a:ext cx="1204264" cy="32004"/>
          </a:xfrm>
          <a:prstGeom prst="rect">
            <a:avLst/>
          </a:prstGeom>
          <a:solidFill>
            <a:srgbClr val="EDA100"/>
          </a:solidFill>
          <a:ln>
            <a:noFill/>
          </a:ln>
        </p:spPr>
        <p:txBody>
          <a:bodyPr rtlCol="0" anchor="ctr"/>
          <a:lstStyle/>
          <a:p>
            <a:pPr algn="ctr"/>
          </a:p>
        </p:txBody>
      </p:sp>
      <p:sp>
        <p:nvSpPr>
          <p:cNvPr id="417" name="TextBox 416"/>
          <p:cNvSpPr txBox="1"/>
          <p:nvPr/>
        </p:nvSpPr>
        <p:spPr>
          <a:xfrm>
            <a:off x="5539435" y="4301337"/>
            <a:ext cx="914365" cy="164592"/>
          </a:xfrm>
          <a:prstGeom prst="rect">
            <a:avLst/>
          </a:prstGeom>
          <a:noFill/>
        </p:spPr>
        <p:txBody>
          <a:bodyPr wrap="none" anchor="t" lIns="0" tIns="0" rIns="0" bIns="0">
            <a:noAutofit/>
          </a:bodyPr>
          <a:lstStyle/>
          <a:p>
            <a:pPr algn="l"/>
            <a:r>
              <a:rPr sz="540" b="1">
                <a:solidFill>
                  <a:srgbClr val="0B0B0B"/>
                </a:solidFill>
                <a:latin typeface="Roboto"/>
              </a:rPr>
              <a:t>Depression vs healthy</a:t>
            </a:r>
          </a:p>
          <a:p>
            <a:pPr algn="l"/>
            <a:r>
              <a:rPr sz="540" b="1">
                <a:solidFill>
                  <a:srgbClr val="0B0B0B"/>
                </a:solidFill>
                <a:latin typeface="Roboto"/>
              </a:rPr>
              <a:t>(MUMTAZ)</a:t>
            </a:r>
          </a:p>
        </p:txBody>
      </p:sp>
      <p:cxnSp>
        <p:nvCxnSpPr>
          <p:cNvPr id="418" name="Connector 417"/>
          <p:cNvCxnSpPr/>
          <p:nvPr/>
        </p:nvCxnSpPr>
        <p:spPr>
          <a:xfrm>
            <a:off x="5530291" y="4973837"/>
            <a:ext cx="1131113" cy="0"/>
          </a:xfrm>
          <a:prstGeom prst="line">
            <a:avLst/>
          </a:prstGeom>
          <a:ln w="6350">
            <a:solidFill>
              <a:srgbClr val="C3C2B7"/>
            </a:solidFill>
          </a:ln>
        </p:spPr>
      </p:cxnSp>
      <p:cxnSp>
        <p:nvCxnSpPr>
          <p:cNvPr id="419" name="Connector 418"/>
          <p:cNvCxnSpPr/>
          <p:nvPr/>
        </p:nvCxnSpPr>
        <p:spPr>
          <a:xfrm>
            <a:off x="5530291" y="4637504"/>
            <a:ext cx="1131113" cy="0"/>
          </a:xfrm>
          <a:prstGeom prst="line">
            <a:avLst/>
          </a:prstGeom>
          <a:ln w="9525">
            <a:solidFill>
              <a:srgbClr val="C4001D"/>
            </a:solidFill>
            <a:prstDash val="dash"/>
          </a:ln>
        </p:spPr>
      </p:cxnSp>
      <p:sp>
        <p:nvSpPr>
          <p:cNvPr id="420" name="Freeform 419"/>
          <p:cNvSpPr/>
          <p:nvPr/>
        </p:nvSpPr>
        <p:spPr>
          <a:xfrm>
            <a:off x="5630762" y="4493361"/>
            <a:ext cx="939432" cy="356777"/>
          </a:xfrm>
          <a:custGeom>
            <a:avLst/>
            <a:gdLst/>
            <a:ahLst/>
            <a:cxnLst/>
            <a:rect l="l" t="t" r="r" b="b"/>
            <a:pathLst>
              <a:path w="939432" h="356777">
                <a:moveTo>
                  <a:pt x="0" y="46046"/>
                </a:moveTo>
                <a:lnTo>
                  <a:pt x="381971" y="7314"/>
                </a:lnTo>
                <a:lnTo>
                  <a:pt x="763942" y="0"/>
                </a:lnTo>
                <a:lnTo>
                  <a:pt x="939432" y="7141"/>
                </a:lnTo>
                <a:lnTo>
                  <a:pt x="939432" y="114192"/>
                </a:lnTo>
                <a:lnTo>
                  <a:pt x="763942" y="190210"/>
                </a:lnTo>
                <a:lnTo>
                  <a:pt x="381971" y="126637"/>
                </a:lnTo>
                <a:lnTo>
                  <a:pt x="0" y="356777"/>
                </a:lnTo>
                <a:close/>
              </a:path>
            </a:pathLst>
          </a:custGeom>
          <a:solidFill>
            <a:srgbClr val="EDA100">
              <a:alpha val="12000"/>
            </a:srgbClr>
          </a:solidFill>
          <a:ln>
            <a:noFill/>
          </a:ln>
        </p:spPr>
        <p:txBody>
          <a:bodyPr rtlCol="0" anchor="ctr"/>
          <a:lstStyle/>
          <a:p>
            <a:pPr algn="ctr"/>
          </a:p>
        </p:txBody>
      </p:sp>
      <p:sp>
        <p:nvSpPr>
          <p:cNvPr id="421" name="Freeform 420"/>
          <p:cNvSpPr/>
          <p:nvPr/>
        </p:nvSpPr>
        <p:spPr>
          <a:xfrm>
            <a:off x="5630762" y="4554027"/>
            <a:ext cx="939432" cy="140746"/>
          </a:xfrm>
          <a:custGeom>
            <a:avLst/>
            <a:gdLst/>
            <a:ahLst/>
            <a:cxnLst/>
            <a:rect l="l" t="t" r="r" b="b"/>
            <a:pathLst>
              <a:path w="939432" h="140746">
                <a:moveTo>
                  <a:pt x="0" y="140746"/>
                </a:moveTo>
                <a:lnTo>
                  <a:pt x="381971" y="6309"/>
                </a:lnTo>
                <a:lnTo>
                  <a:pt x="763942" y="29120"/>
                </a:lnTo>
                <a:lnTo>
                  <a:pt x="939432" y="0"/>
                </a:lnTo>
              </a:path>
            </a:pathLst>
          </a:custGeom>
          <a:noFill/>
          <a:ln w="15240">
            <a:solidFill>
              <a:srgbClr val="EDA100"/>
            </a:solidFill>
          </a:ln>
        </p:spPr>
        <p:txBody>
          <a:bodyPr rtlCol="0" anchor="ctr"/>
          <a:lstStyle/>
          <a:p>
            <a:pPr algn="ctr"/>
          </a:p>
        </p:txBody>
      </p:sp>
      <p:sp>
        <p:nvSpPr>
          <p:cNvPr id="422" name="Oval 421"/>
          <p:cNvSpPr/>
          <p:nvPr/>
        </p:nvSpPr>
        <p:spPr>
          <a:xfrm>
            <a:off x="5612474" y="4676485"/>
            <a:ext cx="36576" cy="36576"/>
          </a:xfrm>
          <a:prstGeom prst="ellipse">
            <a:avLst/>
          </a:prstGeom>
          <a:solidFill>
            <a:srgbClr val="EDA100"/>
          </a:solidFill>
          <a:ln>
            <a:solidFill>
              <a:srgbClr val="EDA100"/>
            </a:solidFill>
          </a:ln>
        </p:spPr>
        <p:txBody>
          <a:bodyPr rtlCol="0" anchor="ctr"/>
          <a:lstStyle/>
          <a:p>
            <a:pPr algn="ctr"/>
          </a:p>
        </p:txBody>
      </p:sp>
      <p:sp>
        <p:nvSpPr>
          <p:cNvPr id="423" name="Oval 422"/>
          <p:cNvSpPr/>
          <p:nvPr/>
        </p:nvSpPr>
        <p:spPr>
          <a:xfrm>
            <a:off x="5994445" y="4542048"/>
            <a:ext cx="36576" cy="36576"/>
          </a:xfrm>
          <a:prstGeom prst="ellipse">
            <a:avLst/>
          </a:prstGeom>
          <a:solidFill>
            <a:srgbClr val="EDA100"/>
          </a:solidFill>
          <a:ln>
            <a:solidFill>
              <a:srgbClr val="EDA100"/>
            </a:solidFill>
          </a:ln>
        </p:spPr>
        <p:txBody>
          <a:bodyPr rtlCol="0" anchor="ctr"/>
          <a:lstStyle/>
          <a:p>
            <a:pPr algn="ctr"/>
          </a:p>
        </p:txBody>
      </p:sp>
      <p:sp>
        <p:nvSpPr>
          <p:cNvPr id="424" name="Oval 423"/>
          <p:cNvSpPr/>
          <p:nvPr/>
        </p:nvSpPr>
        <p:spPr>
          <a:xfrm>
            <a:off x="6376416" y="4564859"/>
            <a:ext cx="36576" cy="36576"/>
          </a:xfrm>
          <a:prstGeom prst="ellipse">
            <a:avLst/>
          </a:prstGeom>
          <a:solidFill>
            <a:srgbClr val="EDA100"/>
          </a:solidFill>
          <a:ln>
            <a:solidFill>
              <a:srgbClr val="EDA100"/>
            </a:solidFill>
          </a:ln>
        </p:spPr>
        <p:txBody>
          <a:bodyPr rtlCol="0" anchor="ctr"/>
          <a:lstStyle/>
          <a:p>
            <a:pPr algn="ctr"/>
          </a:p>
        </p:txBody>
      </p:sp>
      <p:sp>
        <p:nvSpPr>
          <p:cNvPr id="425" name="Oval 424"/>
          <p:cNvSpPr/>
          <p:nvPr/>
        </p:nvSpPr>
        <p:spPr>
          <a:xfrm>
            <a:off x="6551906" y="4535739"/>
            <a:ext cx="36576" cy="36576"/>
          </a:xfrm>
          <a:prstGeom prst="ellipse">
            <a:avLst/>
          </a:prstGeom>
          <a:solidFill>
            <a:srgbClr val="EDA100"/>
          </a:solidFill>
          <a:ln>
            <a:solidFill>
              <a:srgbClr val="EDA100"/>
            </a:solidFill>
          </a:ln>
        </p:spPr>
        <p:txBody>
          <a:bodyPr rtlCol="0" anchor="ctr"/>
          <a:lstStyle/>
          <a:p>
            <a:pPr algn="ctr"/>
          </a:p>
        </p:txBody>
      </p:sp>
      <p:sp>
        <p:nvSpPr>
          <p:cNvPr id="426" name="TextBox 425"/>
          <p:cNvSpPr txBox="1"/>
          <p:nvPr/>
        </p:nvSpPr>
        <p:spPr>
          <a:xfrm>
            <a:off x="6490140" y="4433631"/>
            <a:ext cx="171263" cy="88392"/>
          </a:xfrm>
          <a:prstGeom prst="rect">
            <a:avLst/>
          </a:prstGeom>
          <a:noFill/>
        </p:spPr>
        <p:txBody>
          <a:bodyPr wrap="none" anchor="t" lIns="0" tIns="0" rIns="0" bIns="0">
            <a:noAutofit/>
          </a:bodyPr>
          <a:lstStyle/>
          <a:p>
            <a:pPr algn="r"/>
            <a:r>
              <a:rPr sz="580" b="1">
                <a:solidFill>
                  <a:srgbClr val="0B0B0B"/>
                </a:solidFill>
                <a:latin typeface="Roboto"/>
              </a:rPr>
              <a:t>.94</a:t>
            </a:r>
          </a:p>
        </p:txBody>
      </p:sp>
      <p:sp>
        <p:nvSpPr>
          <p:cNvPr id="427" name="TextBox 426"/>
          <p:cNvSpPr txBox="1"/>
          <p:nvPr/>
        </p:nvSpPr>
        <p:spPr>
          <a:xfrm>
            <a:off x="5539435" y="5037124"/>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428" name="Rounded Rectangle 427"/>
          <p:cNvSpPr/>
          <p:nvPr/>
        </p:nvSpPr>
        <p:spPr>
          <a:xfrm>
            <a:off x="6752844"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29" name="Rectangle 428"/>
          <p:cNvSpPr/>
          <p:nvPr/>
        </p:nvSpPr>
        <p:spPr>
          <a:xfrm>
            <a:off x="6752844" y="4246473"/>
            <a:ext cx="1204264" cy="32004"/>
          </a:xfrm>
          <a:prstGeom prst="rect">
            <a:avLst/>
          </a:prstGeom>
          <a:solidFill>
            <a:srgbClr val="EDA100"/>
          </a:solidFill>
          <a:ln>
            <a:noFill/>
          </a:ln>
        </p:spPr>
        <p:txBody>
          <a:bodyPr rtlCol="0" anchor="ctr"/>
          <a:lstStyle/>
          <a:p>
            <a:pPr algn="ctr"/>
          </a:p>
        </p:txBody>
      </p:sp>
      <p:sp>
        <p:nvSpPr>
          <p:cNvPr id="430" name="TextBox 429"/>
          <p:cNvSpPr txBox="1"/>
          <p:nvPr/>
        </p:nvSpPr>
        <p:spPr>
          <a:xfrm>
            <a:off x="6798564" y="4301337"/>
            <a:ext cx="1206962" cy="164592"/>
          </a:xfrm>
          <a:prstGeom prst="rect">
            <a:avLst/>
          </a:prstGeom>
          <a:noFill/>
        </p:spPr>
        <p:txBody>
          <a:bodyPr wrap="none" anchor="t" lIns="0" tIns="0" rIns="0" bIns="0">
            <a:noAutofit/>
          </a:bodyPr>
          <a:lstStyle/>
          <a:p>
            <a:pPr algn="l"/>
            <a:r>
              <a:rPr sz="540" b="1">
                <a:solidFill>
                  <a:srgbClr val="0B0B0B"/>
                </a:solidFill>
                <a:latin typeface="Roboto"/>
              </a:rPr>
              <a:t>Depression severity, high vs</a:t>
            </a:r>
          </a:p>
          <a:p>
            <a:pPr algn="l"/>
            <a:r>
              <a:rPr sz="540" b="1">
                <a:solidFill>
                  <a:srgbClr val="0B0B0B"/>
                </a:solidFill>
                <a:latin typeface="Roboto"/>
              </a:rPr>
              <a:t>low</a:t>
            </a:r>
          </a:p>
        </p:txBody>
      </p:sp>
      <p:cxnSp>
        <p:nvCxnSpPr>
          <p:cNvPr id="431" name="Connector 430"/>
          <p:cNvCxnSpPr/>
          <p:nvPr/>
        </p:nvCxnSpPr>
        <p:spPr>
          <a:xfrm>
            <a:off x="6789420" y="4973837"/>
            <a:ext cx="1131112" cy="0"/>
          </a:xfrm>
          <a:prstGeom prst="line">
            <a:avLst/>
          </a:prstGeom>
          <a:ln w="6350">
            <a:solidFill>
              <a:srgbClr val="C3C2B7"/>
            </a:solidFill>
          </a:ln>
        </p:spPr>
      </p:cxnSp>
      <p:cxnSp>
        <p:nvCxnSpPr>
          <p:cNvPr id="432" name="Connector 431"/>
          <p:cNvCxnSpPr/>
          <p:nvPr/>
        </p:nvCxnSpPr>
        <p:spPr>
          <a:xfrm>
            <a:off x="6789420" y="4637504"/>
            <a:ext cx="1131112" cy="0"/>
          </a:xfrm>
          <a:prstGeom prst="line">
            <a:avLst/>
          </a:prstGeom>
          <a:ln w="9525">
            <a:solidFill>
              <a:srgbClr val="C4001D"/>
            </a:solidFill>
            <a:prstDash val="dash"/>
          </a:ln>
        </p:spPr>
      </p:cxnSp>
      <p:sp>
        <p:nvSpPr>
          <p:cNvPr id="433" name="Freeform 432"/>
          <p:cNvSpPr/>
          <p:nvPr/>
        </p:nvSpPr>
        <p:spPr>
          <a:xfrm>
            <a:off x="6849792" y="4751700"/>
            <a:ext cx="1015933" cy="192724"/>
          </a:xfrm>
          <a:custGeom>
            <a:avLst/>
            <a:gdLst/>
            <a:ahLst/>
            <a:cxnLst/>
            <a:rect l="l" t="t" r="r" b="b"/>
            <a:pathLst>
              <a:path w="1015933" h="192724">
                <a:moveTo>
                  <a:pt x="0" y="26095"/>
                </a:moveTo>
                <a:lnTo>
                  <a:pt x="229524" y="649"/>
                </a:lnTo>
                <a:lnTo>
                  <a:pt x="459048" y="1242"/>
                </a:lnTo>
                <a:lnTo>
                  <a:pt x="688571" y="0"/>
                </a:lnTo>
                <a:lnTo>
                  <a:pt x="918095" y="5360"/>
                </a:lnTo>
                <a:lnTo>
                  <a:pt x="1015933" y="39186"/>
                </a:lnTo>
                <a:lnTo>
                  <a:pt x="1015933" y="39186"/>
                </a:lnTo>
                <a:lnTo>
                  <a:pt x="918095" y="55919"/>
                </a:lnTo>
                <a:lnTo>
                  <a:pt x="688571" y="97315"/>
                </a:lnTo>
                <a:lnTo>
                  <a:pt x="459048" y="70201"/>
                </a:lnTo>
                <a:lnTo>
                  <a:pt x="229524" y="117455"/>
                </a:lnTo>
                <a:lnTo>
                  <a:pt x="0" y="192724"/>
                </a:lnTo>
                <a:close/>
              </a:path>
            </a:pathLst>
          </a:custGeom>
          <a:solidFill>
            <a:srgbClr val="EDA100">
              <a:alpha val="12000"/>
            </a:srgbClr>
          </a:solidFill>
          <a:ln>
            <a:noFill/>
          </a:ln>
        </p:spPr>
        <p:txBody>
          <a:bodyPr rtlCol="0" anchor="ctr"/>
          <a:lstStyle/>
          <a:p>
            <a:pPr algn="ctr"/>
          </a:p>
        </p:txBody>
      </p:sp>
      <p:sp>
        <p:nvSpPr>
          <p:cNvPr id="434" name="Freeform 433"/>
          <p:cNvSpPr/>
          <p:nvPr/>
        </p:nvSpPr>
        <p:spPr>
          <a:xfrm>
            <a:off x="6849792" y="4782339"/>
            <a:ext cx="1015933" cy="78771"/>
          </a:xfrm>
          <a:custGeom>
            <a:avLst/>
            <a:gdLst/>
            <a:ahLst/>
            <a:cxnLst/>
            <a:rect l="l" t="t" r="r" b="b"/>
            <a:pathLst>
              <a:path w="1015933" h="78771">
                <a:moveTo>
                  <a:pt x="0" y="78771"/>
                </a:moveTo>
                <a:lnTo>
                  <a:pt x="229524" y="28413"/>
                </a:lnTo>
                <a:lnTo>
                  <a:pt x="459048" y="5082"/>
                </a:lnTo>
                <a:lnTo>
                  <a:pt x="688571" y="18018"/>
                </a:lnTo>
                <a:lnTo>
                  <a:pt x="918095" y="0"/>
                </a:lnTo>
                <a:lnTo>
                  <a:pt x="1015933" y="8547"/>
                </a:lnTo>
              </a:path>
            </a:pathLst>
          </a:custGeom>
          <a:noFill/>
          <a:ln w="15240">
            <a:solidFill>
              <a:srgbClr val="EDA100"/>
            </a:solidFill>
          </a:ln>
        </p:spPr>
        <p:txBody>
          <a:bodyPr rtlCol="0" anchor="ctr"/>
          <a:lstStyle/>
          <a:p>
            <a:pPr algn="ctr"/>
          </a:p>
        </p:txBody>
      </p:sp>
      <p:sp>
        <p:nvSpPr>
          <p:cNvPr id="435" name="Oval 434"/>
          <p:cNvSpPr/>
          <p:nvPr/>
        </p:nvSpPr>
        <p:spPr>
          <a:xfrm>
            <a:off x="6831504" y="4842822"/>
            <a:ext cx="36576" cy="36576"/>
          </a:xfrm>
          <a:prstGeom prst="ellipse">
            <a:avLst/>
          </a:prstGeom>
          <a:solidFill>
            <a:srgbClr val="EDA100"/>
          </a:solidFill>
          <a:ln>
            <a:solidFill>
              <a:srgbClr val="EDA100"/>
            </a:solidFill>
          </a:ln>
        </p:spPr>
        <p:txBody>
          <a:bodyPr rtlCol="0" anchor="ctr"/>
          <a:lstStyle/>
          <a:p>
            <a:pPr algn="ctr"/>
          </a:p>
        </p:txBody>
      </p:sp>
      <p:sp>
        <p:nvSpPr>
          <p:cNvPr id="436" name="Oval 435"/>
          <p:cNvSpPr/>
          <p:nvPr/>
        </p:nvSpPr>
        <p:spPr>
          <a:xfrm>
            <a:off x="7061028" y="4792464"/>
            <a:ext cx="36576" cy="36576"/>
          </a:xfrm>
          <a:prstGeom prst="ellipse">
            <a:avLst/>
          </a:prstGeom>
          <a:solidFill>
            <a:srgbClr val="EDA100"/>
          </a:solidFill>
          <a:ln>
            <a:solidFill>
              <a:srgbClr val="EDA100"/>
            </a:solidFill>
          </a:ln>
        </p:spPr>
        <p:txBody>
          <a:bodyPr rtlCol="0" anchor="ctr"/>
          <a:lstStyle/>
          <a:p>
            <a:pPr algn="ctr"/>
          </a:p>
        </p:txBody>
      </p:sp>
      <p:sp>
        <p:nvSpPr>
          <p:cNvPr id="437" name="Oval 436"/>
          <p:cNvSpPr/>
          <p:nvPr/>
        </p:nvSpPr>
        <p:spPr>
          <a:xfrm>
            <a:off x="7290552" y="4769133"/>
            <a:ext cx="36576" cy="36576"/>
          </a:xfrm>
          <a:prstGeom prst="ellipse">
            <a:avLst/>
          </a:prstGeom>
          <a:solidFill>
            <a:srgbClr val="EDA100"/>
          </a:solidFill>
          <a:ln>
            <a:solidFill>
              <a:srgbClr val="EDA100"/>
            </a:solidFill>
          </a:ln>
        </p:spPr>
        <p:txBody>
          <a:bodyPr rtlCol="0" anchor="ctr"/>
          <a:lstStyle/>
          <a:p>
            <a:pPr algn="ctr"/>
          </a:p>
        </p:txBody>
      </p:sp>
      <p:sp>
        <p:nvSpPr>
          <p:cNvPr id="438" name="Oval 437"/>
          <p:cNvSpPr/>
          <p:nvPr/>
        </p:nvSpPr>
        <p:spPr>
          <a:xfrm>
            <a:off x="7520075" y="4782069"/>
            <a:ext cx="36576" cy="36576"/>
          </a:xfrm>
          <a:prstGeom prst="ellipse">
            <a:avLst/>
          </a:prstGeom>
          <a:solidFill>
            <a:srgbClr val="EDA100"/>
          </a:solidFill>
          <a:ln>
            <a:solidFill>
              <a:srgbClr val="EDA100"/>
            </a:solidFill>
          </a:ln>
        </p:spPr>
        <p:txBody>
          <a:bodyPr rtlCol="0" anchor="ctr"/>
          <a:lstStyle/>
          <a:p>
            <a:pPr algn="ctr"/>
          </a:p>
        </p:txBody>
      </p:sp>
      <p:sp>
        <p:nvSpPr>
          <p:cNvPr id="439" name="Oval 438"/>
          <p:cNvSpPr/>
          <p:nvPr/>
        </p:nvSpPr>
        <p:spPr>
          <a:xfrm>
            <a:off x="7749599" y="4764051"/>
            <a:ext cx="36576" cy="36576"/>
          </a:xfrm>
          <a:prstGeom prst="ellipse">
            <a:avLst/>
          </a:prstGeom>
          <a:solidFill>
            <a:srgbClr val="EDA100"/>
          </a:solidFill>
          <a:ln>
            <a:solidFill>
              <a:srgbClr val="EDA100"/>
            </a:solidFill>
          </a:ln>
        </p:spPr>
        <p:txBody>
          <a:bodyPr rtlCol="0" anchor="ctr"/>
          <a:lstStyle/>
          <a:p>
            <a:pPr algn="ctr"/>
          </a:p>
        </p:txBody>
      </p:sp>
      <p:sp>
        <p:nvSpPr>
          <p:cNvPr id="440" name="Oval 439"/>
          <p:cNvSpPr/>
          <p:nvPr/>
        </p:nvSpPr>
        <p:spPr>
          <a:xfrm>
            <a:off x="7847437" y="4772598"/>
            <a:ext cx="36576" cy="36576"/>
          </a:xfrm>
          <a:prstGeom prst="ellipse">
            <a:avLst/>
          </a:prstGeom>
          <a:solidFill>
            <a:srgbClr val="EDA100"/>
          </a:solidFill>
          <a:ln>
            <a:solidFill>
              <a:srgbClr val="EDA100"/>
            </a:solidFill>
          </a:ln>
        </p:spPr>
        <p:txBody>
          <a:bodyPr rtlCol="0" anchor="ctr"/>
          <a:lstStyle/>
          <a:p>
            <a:pPr algn="ctr"/>
          </a:p>
        </p:txBody>
      </p:sp>
      <p:sp>
        <p:nvSpPr>
          <p:cNvPr id="441" name="TextBox 440"/>
          <p:cNvSpPr txBox="1"/>
          <p:nvPr/>
        </p:nvSpPr>
        <p:spPr>
          <a:xfrm>
            <a:off x="7749269" y="4670490"/>
            <a:ext cx="171263" cy="88392"/>
          </a:xfrm>
          <a:prstGeom prst="rect">
            <a:avLst/>
          </a:prstGeom>
          <a:noFill/>
        </p:spPr>
        <p:txBody>
          <a:bodyPr wrap="none" anchor="t" lIns="0" tIns="0" rIns="0" bIns="0">
            <a:noAutofit/>
          </a:bodyPr>
          <a:lstStyle/>
          <a:p>
            <a:pPr algn="r"/>
            <a:r>
              <a:rPr sz="580" b="1">
                <a:solidFill>
                  <a:srgbClr val="0B0B0B"/>
                </a:solidFill>
                <a:latin typeface="Roboto"/>
              </a:rPr>
              <a:t>.69</a:t>
            </a:r>
          </a:p>
        </p:txBody>
      </p:sp>
      <p:sp>
        <p:nvSpPr>
          <p:cNvPr id="442" name="TextBox 441"/>
          <p:cNvSpPr txBox="1"/>
          <p:nvPr/>
        </p:nvSpPr>
        <p:spPr>
          <a:xfrm>
            <a:off x="6798564" y="5037124"/>
            <a:ext cx="330047" cy="76200"/>
          </a:xfrm>
          <a:prstGeom prst="rect">
            <a:avLst/>
          </a:prstGeom>
          <a:noFill/>
        </p:spPr>
        <p:txBody>
          <a:bodyPr wrap="none" anchor="t" lIns="0" tIns="0" rIns="0" bIns="0">
            <a:noAutofit/>
          </a:bodyPr>
          <a:lstStyle/>
          <a:p>
            <a:pPr algn="l"/>
            <a:r>
              <a:rPr sz="500" b="0">
                <a:solidFill>
                  <a:srgbClr val="898781"/>
                </a:solidFill>
                <a:latin typeface="Roboto"/>
              </a:rPr>
              <a:t>N = 23 †</a:t>
            </a:r>
          </a:p>
        </p:txBody>
      </p:sp>
      <p:sp>
        <p:nvSpPr>
          <p:cNvPr id="443" name="Rounded Rectangle 442"/>
          <p:cNvSpPr/>
          <p:nvPr/>
        </p:nvSpPr>
        <p:spPr>
          <a:xfrm>
            <a:off x="8011972"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44" name="Rectangle 443"/>
          <p:cNvSpPr/>
          <p:nvPr/>
        </p:nvSpPr>
        <p:spPr>
          <a:xfrm>
            <a:off x="8011972" y="4246473"/>
            <a:ext cx="1204264" cy="32004"/>
          </a:xfrm>
          <a:prstGeom prst="rect">
            <a:avLst/>
          </a:prstGeom>
          <a:solidFill>
            <a:srgbClr val="EDA100"/>
          </a:solidFill>
          <a:ln>
            <a:noFill/>
          </a:ln>
        </p:spPr>
        <p:txBody>
          <a:bodyPr rtlCol="0" anchor="ctr"/>
          <a:lstStyle/>
          <a:p>
            <a:pPr algn="ctr"/>
          </a:p>
        </p:txBody>
      </p:sp>
      <p:sp>
        <p:nvSpPr>
          <p:cNvPr id="445" name="TextBox 444"/>
          <p:cNvSpPr txBox="1"/>
          <p:nvPr/>
        </p:nvSpPr>
        <p:spPr>
          <a:xfrm>
            <a:off x="8057692" y="4301337"/>
            <a:ext cx="663568" cy="82296"/>
          </a:xfrm>
          <a:prstGeom prst="rect">
            <a:avLst/>
          </a:prstGeom>
          <a:noFill/>
        </p:spPr>
        <p:txBody>
          <a:bodyPr wrap="none" anchor="t" lIns="0" tIns="0" rIns="0" bIns="0">
            <a:noAutofit/>
          </a:bodyPr>
          <a:lstStyle/>
          <a:p>
            <a:pPr algn="l"/>
            <a:r>
              <a:rPr sz="540" b="1">
                <a:solidFill>
                  <a:srgbClr val="0B0B0B"/>
                </a:solidFill>
                <a:latin typeface="Roboto"/>
              </a:rPr>
              <a:t>ADHD vs healthy</a:t>
            </a:r>
          </a:p>
        </p:txBody>
      </p:sp>
      <p:cxnSp>
        <p:nvCxnSpPr>
          <p:cNvPr id="446" name="Connector 445"/>
          <p:cNvCxnSpPr/>
          <p:nvPr/>
        </p:nvCxnSpPr>
        <p:spPr>
          <a:xfrm>
            <a:off x="8048548" y="4973837"/>
            <a:ext cx="1131113" cy="0"/>
          </a:xfrm>
          <a:prstGeom prst="line">
            <a:avLst/>
          </a:prstGeom>
          <a:ln w="6350">
            <a:solidFill>
              <a:srgbClr val="C3C2B7"/>
            </a:solidFill>
          </a:ln>
        </p:spPr>
      </p:cxnSp>
      <p:cxnSp>
        <p:nvCxnSpPr>
          <p:cNvPr id="447" name="Connector 446"/>
          <p:cNvCxnSpPr/>
          <p:nvPr/>
        </p:nvCxnSpPr>
        <p:spPr>
          <a:xfrm>
            <a:off x="8048548" y="4637504"/>
            <a:ext cx="1131113" cy="0"/>
          </a:xfrm>
          <a:prstGeom prst="line">
            <a:avLst/>
          </a:prstGeom>
          <a:ln w="9525">
            <a:solidFill>
              <a:srgbClr val="C4001D"/>
            </a:solidFill>
            <a:prstDash val="dash"/>
          </a:ln>
        </p:spPr>
      </p:cxnSp>
      <p:sp>
        <p:nvSpPr>
          <p:cNvPr id="448" name="Freeform 447"/>
          <p:cNvSpPr/>
          <p:nvPr/>
        </p:nvSpPr>
        <p:spPr>
          <a:xfrm>
            <a:off x="8097428" y="4857349"/>
            <a:ext cx="1037859" cy="164535"/>
          </a:xfrm>
          <a:custGeom>
            <a:avLst/>
            <a:gdLst/>
            <a:ahLst/>
            <a:cxnLst/>
            <a:rect l="l" t="t" r="r" b="b"/>
            <a:pathLst>
              <a:path w="1037859" h="164535">
                <a:moveTo>
                  <a:pt x="0" y="39195"/>
                </a:moveTo>
                <a:lnTo>
                  <a:pt x="185831" y="24408"/>
                </a:lnTo>
                <a:lnTo>
                  <a:pt x="371662" y="70013"/>
                </a:lnTo>
                <a:lnTo>
                  <a:pt x="557493" y="0"/>
                </a:lnTo>
                <a:lnTo>
                  <a:pt x="1037859" y="9715"/>
                </a:lnTo>
                <a:lnTo>
                  <a:pt x="1037859" y="9715"/>
                </a:lnTo>
                <a:lnTo>
                  <a:pt x="557493" y="164535"/>
                </a:lnTo>
                <a:lnTo>
                  <a:pt x="371662" y="164535"/>
                </a:lnTo>
                <a:lnTo>
                  <a:pt x="185831" y="164535"/>
                </a:lnTo>
                <a:lnTo>
                  <a:pt x="0" y="164535"/>
                </a:lnTo>
                <a:close/>
              </a:path>
            </a:pathLst>
          </a:custGeom>
          <a:solidFill>
            <a:srgbClr val="EDA100">
              <a:alpha val="12000"/>
            </a:srgbClr>
          </a:solidFill>
          <a:ln>
            <a:noFill/>
          </a:ln>
        </p:spPr>
        <p:txBody>
          <a:bodyPr rtlCol="0" anchor="ctr"/>
          <a:lstStyle/>
          <a:p>
            <a:pPr algn="ctr"/>
          </a:p>
        </p:txBody>
      </p:sp>
      <p:sp>
        <p:nvSpPr>
          <p:cNvPr id="449" name="Freeform 448"/>
          <p:cNvSpPr/>
          <p:nvPr/>
        </p:nvSpPr>
        <p:spPr>
          <a:xfrm>
            <a:off x="8097428" y="4867064"/>
            <a:ext cx="1037859" cy="154820"/>
          </a:xfrm>
          <a:custGeom>
            <a:avLst/>
            <a:gdLst/>
            <a:ahLst/>
            <a:cxnLst/>
            <a:rect l="l" t="t" r="r" b="b"/>
            <a:pathLst>
              <a:path w="1037859" h="154820">
                <a:moveTo>
                  <a:pt x="0" y="154820"/>
                </a:moveTo>
                <a:lnTo>
                  <a:pt x="185831" y="154820"/>
                </a:lnTo>
                <a:lnTo>
                  <a:pt x="371662" y="150890"/>
                </a:lnTo>
                <a:lnTo>
                  <a:pt x="557493" y="148295"/>
                </a:lnTo>
                <a:lnTo>
                  <a:pt x="1037859" y="0"/>
                </a:lnTo>
              </a:path>
            </a:pathLst>
          </a:custGeom>
          <a:noFill/>
          <a:ln w="15240">
            <a:solidFill>
              <a:srgbClr val="EDA100"/>
            </a:solidFill>
          </a:ln>
        </p:spPr>
        <p:txBody>
          <a:bodyPr rtlCol="0" anchor="ctr"/>
          <a:lstStyle/>
          <a:p>
            <a:pPr algn="ctr"/>
          </a:p>
        </p:txBody>
      </p:sp>
      <p:sp>
        <p:nvSpPr>
          <p:cNvPr id="450" name="Oval 449"/>
          <p:cNvSpPr/>
          <p:nvPr/>
        </p:nvSpPr>
        <p:spPr>
          <a:xfrm>
            <a:off x="8079140" y="5003596"/>
            <a:ext cx="36576" cy="36576"/>
          </a:xfrm>
          <a:prstGeom prst="ellipse">
            <a:avLst/>
          </a:prstGeom>
          <a:solidFill>
            <a:srgbClr val="EDA100"/>
          </a:solidFill>
          <a:ln>
            <a:solidFill>
              <a:srgbClr val="EDA100"/>
            </a:solidFill>
          </a:ln>
        </p:spPr>
        <p:txBody>
          <a:bodyPr rtlCol="0" anchor="ctr"/>
          <a:lstStyle/>
          <a:p>
            <a:pPr algn="ctr"/>
          </a:p>
        </p:txBody>
      </p:sp>
      <p:sp>
        <p:nvSpPr>
          <p:cNvPr id="451" name="Oval 450"/>
          <p:cNvSpPr/>
          <p:nvPr/>
        </p:nvSpPr>
        <p:spPr>
          <a:xfrm>
            <a:off x="8264971" y="5003596"/>
            <a:ext cx="36576" cy="36576"/>
          </a:xfrm>
          <a:prstGeom prst="ellipse">
            <a:avLst/>
          </a:prstGeom>
          <a:solidFill>
            <a:srgbClr val="EDA100"/>
          </a:solidFill>
          <a:ln>
            <a:solidFill>
              <a:srgbClr val="EDA100"/>
            </a:solidFill>
          </a:ln>
        </p:spPr>
        <p:txBody>
          <a:bodyPr rtlCol="0" anchor="ctr"/>
          <a:lstStyle/>
          <a:p>
            <a:pPr algn="ctr"/>
          </a:p>
        </p:txBody>
      </p:sp>
      <p:sp>
        <p:nvSpPr>
          <p:cNvPr id="452" name="Oval 451"/>
          <p:cNvSpPr/>
          <p:nvPr/>
        </p:nvSpPr>
        <p:spPr>
          <a:xfrm>
            <a:off x="8450802" y="4999666"/>
            <a:ext cx="36576" cy="36576"/>
          </a:xfrm>
          <a:prstGeom prst="ellipse">
            <a:avLst/>
          </a:prstGeom>
          <a:solidFill>
            <a:srgbClr val="EDA100"/>
          </a:solidFill>
          <a:ln>
            <a:solidFill>
              <a:srgbClr val="EDA100"/>
            </a:solidFill>
          </a:ln>
        </p:spPr>
        <p:txBody>
          <a:bodyPr rtlCol="0" anchor="ctr"/>
          <a:lstStyle/>
          <a:p>
            <a:pPr algn="ctr"/>
          </a:p>
        </p:txBody>
      </p:sp>
      <p:sp>
        <p:nvSpPr>
          <p:cNvPr id="453" name="Oval 452"/>
          <p:cNvSpPr/>
          <p:nvPr/>
        </p:nvSpPr>
        <p:spPr>
          <a:xfrm>
            <a:off x="8636633" y="4997071"/>
            <a:ext cx="36576" cy="36576"/>
          </a:xfrm>
          <a:prstGeom prst="ellipse">
            <a:avLst/>
          </a:prstGeom>
          <a:solidFill>
            <a:srgbClr val="EDA100"/>
          </a:solidFill>
          <a:ln>
            <a:solidFill>
              <a:srgbClr val="EDA100"/>
            </a:solidFill>
          </a:ln>
        </p:spPr>
        <p:txBody>
          <a:bodyPr rtlCol="0" anchor="ctr"/>
          <a:lstStyle/>
          <a:p>
            <a:pPr algn="ctr"/>
          </a:p>
        </p:txBody>
      </p:sp>
      <p:sp>
        <p:nvSpPr>
          <p:cNvPr id="454" name="Oval 453"/>
          <p:cNvSpPr/>
          <p:nvPr/>
        </p:nvSpPr>
        <p:spPr>
          <a:xfrm>
            <a:off x="9116999" y="4848776"/>
            <a:ext cx="36576" cy="36576"/>
          </a:xfrm>
          <a:prstGeom prst="ellipse">
            <a:avLst/>
          </a:prstGeom>
          <a:solidFill>
            <a:srgbClr val="EDA100"/>
          </a:solidFill>
          <a:ln>
            <a:solidFill>
              <a:srgbClr val="EDA100"/>
            </a:solidFill>
          </a:ln>
        </p:spPr>
        <p:txBody>
          <a:bodyPr rtlCol="0" anchor="ctr"/>
          <a:lstStyle/>
          <a:p>
            <a:pPr algn="ctr"/>
          </a:p>
        </p:txBody>
      </p:sp>
      <p:sp>
        <p:nvSpPr>
          <p:cNvPr id="455" name="TextBox 454"/>
          <p:cNvSpPr txBox="1"/>
          <p:nvPr/>
        </p:nvSpPr>
        <p:spPr>
          <a:xfrm>
            <a:off x="9008398" y="4746668"/>
            <a:ext cx="171263" cy="88392"/>
          </a:xfrm>
          <a:prstGeom prst="rect">
            <a:avLst/>
          </a:prstGeom>
          <a:noFill/>
        </p:spPr>
        <p:txBody>
          <a:bodyPr wrap="none" anchor="t" lIns="0" tIns="0" rIns="0" bIns="0">
            <a:noAutofit/>
          </a:bodyPr>
          <a:lstStyle/>
          <a:p>
            <a:pPr algn="r"/>
            <a:r>
              <a:rPr sz="580" b="1">
                <a:solidFill>
                  <a:srgbClr val="0B0B0B"/>
                </a:solidFill>
                <a:latin typeface="Roboto"/>
              </a:rPr>
              <a:t>.61</a:t>
            </a:r>
          </a:p>
        </p:txBody>
      </p:sp>
      <p:sp>
        <p:nvSpPr>
          <p:cNvPr id="456" name="TextBox 455"/>
          <p:cNvSpPr txBox="1"/>
          <p:nvPr/>
        </p:nvSpPr>
        <p:spPr>
          <a:xfrm>
            <a:off x="8057692" y="5037124"/>
            <a:ext cx="256679" cy="76200"/>
          </a:xfrm>
          <a:prstGeom prst="rect">
            <a:avLst/>
          </a:prstGeom>
          <a:noFill/>
        </p:spPr>
        <p:txBody>
          <a:bodyPr wrap="none" anchor="t" lIns="0" tIns="0" rIns="0" bIns="0">
            <a:noAutofit/>
          </a:bodyPr>
          <a:lstStyle/>
          <a:p>
            <a:pPr algn="l"/>
            <a:r>
              <a:rPr sz="500" b="0">
                <a:solidFill>
                  <a:srgbClr val="898781"/>
                </a:solidFill>
                <a:latin typeface="Roboto"/>
              </a:rPr>
              <a:t>N = 30</a:t>
            </a:r>
          </a:p>
        </p:txBody>
      </p:sp>
      <p:sp>
        <p:nvSpPr>
          <p:cNvPr id="457" name="Rounded Rectangle 456"/>
          <p:cNvSpPr/>
          <p:nvPr/>
        </p:nvSpPr>
        <p:spPr>
          <a:xfrm>
            <a:off x="9271101"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58" name="Rectangle 457"/>
          <p:cNvSpPr/>
          <p:nvPr/>
        </p:nvSpPr>
        <p:spPr>
          <a:xfrm>
            <a:off x="9271101" y="4246473"/>
            <a:ext cx="1204264" cy="32004"/>
          </a:xfrm>
          <a:prstGeom prst="rect">
            <a:avLst/>
          </a:prstGeom>
          <a:solidFill>
            <a:srgbClr val="EDA100"/>
          </a:solidFill>
          <a:ln>
            <a:noFill/>
          </a:ln>
        </p:spPr>
        <p:txBody>
          <a:bodyPr rtlCol="0" anchor="ctr"/>
          <a:lstStyle/>
          <a:p>
            <a:pPr algn="ctr"/>
          </a:p>
        </p:txBody>
      </p:sp>
      <p:sp>
        <p:nvSpPr>
          <p:cNvPr id="459" name="TextBox 458"/>
          <p:cNvSpPr txBox="1"/>
          <p:nvPr/>
        </p:nvSpPr>
        <p:spPr>
          <a:xfrm>
            <a:off x="9316821" y="4301337"/>
            <a:ext cx="1206962" cy="164592"/>
          </a:xfrm>
          <a:prstGeom prst="rect">
            <a:avLst/>
          </a:prstGeom>
          <a:noFill/>
        </p:spPr>
        <p:txBody>
          <a:bodyPr wrap="none" anchor="t" lIns="0" tIns="0" rIns="0" bIns="0">
            <a:noAutofit/>
          </a:bodyPr>
          <a:lstStyle/>
          <a:p>
            <a:pPr algn="l"/>
            <a:r>
              <a:rPr sz="540" b="1">
                <a:solidFill>
                  <a:srgbClr val="0B0B0B"/>
                </a:solidFill>
                <a:latin typeface="Roboto"/>
              </a:rPr>
              <a:t>Child internalizing, high vs</a:t>
            </a:r>
          </a:p>
          <a:p>
            <a:pPr algn="l"/>
            <a:r>
              <a:rPr sz="540" b="1">
                <a:solidFill>
                  <a:srgbClr val="0B0B0B"/>
                </a:solidFill>
                <a:latin typeface="Roboto"/>
              </a:rPr>
              <a:t>low</a:t>
            </a:r>
          </a:p>
        </p:txBody>
      </p:sp>
      <p:cxnSp>
        <p:nvCxnSpPr>
          <p:cNvPr id="460" name="Connector 459"/>
          <p:cNvCxnSpPr/>
          <p:nvPr/>
        </p:nvCxnSpPr>
        <p:spPr>
          <a:xfrm>
            <a:off x="9307677" y="4973837"/>
            <a:ext cx="1131113" cy="0"/>
          </a:xfrm>
          <a:prstGeom prst="line">
            <a:avLst/>
          </a:prstGeom>
          <a:ln w="6350">
            <a:solidFill>
              <a:srgbClr val="C3C2B7"/>
            </a:solidFill>
          </a:ln>
        </p:spPr>
      </p:cxnSp>
      <p:cxnSp>
        <p:nvCxnSpPr>
          <p:cNvPr id="461" name="Connector 460"/>
          <p:cNvCxnSpPr/>
          <p:nvPr/>
        </p:nvCxnSpPr>
        <p:spPr>
          <a:xfrm>
            <a:off x="9307677" y="4637504"/>
            <a:ext cx="1131113" cy="0"/>
          </a:xfrm>
          <a:prstGeom prst="line">
            <a:avLst/>
          </a:prstGeom>
          <a:ln w="9525">
            <a:solidFill>
              <a:srgbClr val="C4001D"/>
            </a:solidFill>
            <a:prstDash val="dash"/>
          </a:ln>
        </p:spPr>
      </p:cxnSp>
      <p:sp>
        <p:nvSpPr>
          <p:cNvPr id="462" name="Freeform 461"/>
          <p:cNvSpPr/>
          <p:nvPr/>
        </p:nvSpPr>
        <p:spPr>
          <a:xfrm>
            <a:off x="9347337" y="4877914"/>
            <a:ext cx="1055449" cy="135564"/>
          </a:xfrm>
          <a:custGeom>
            <a:avLst/>
            <a:gdLst/>
            <a:ahLst/>
            <a:cxnLst/>
            <a:rect l="l" t="t" r="r" b="b"/>
            <a:pathLst>
              <a:path w="1055449" h="135564">
                <a:moveTo>
                  <a:pt x="0" y="51792"/>
                </a:moveTo>
                <a:lnTo>
                  <a:pt x="150778" y="60118"/>
                </a:lnTo>
                <a:lnTo>
                  <a:pt x="301557" y="58914"/>
                </a:lnTo>
                <a:lnTo>
                  <a:pt x="452335" y="23703"/>
                </a:lnTo>
                <a:lnTo>
                  <a:pt x="603114" y="54007"/>
                </a:lnTo>
                <a:lnTo>
                  <a:pt x="753892" y="51464"/>
                </a:lnTo>
                <a:lnTo>
                  <a:pt x="904671" y="33463"/>
                </a:lnTo>
                <a:lnTo>
                  <a:pt x="1055449" y="0"/>
                </a:lnTo>
                <a:lnTo>
                  <a:pt x="1055449" y="0"/>
                </a:lnTo>
                <a:lnTo>
                  <a:pt x="904671" y="88088"/>
                </a:lnTo>
                <a:lnTo>
                  <a:pt x="753892" y="104446"/>
                </a:lnTo>
                <a:lnTo>
                  <a:pt x="603114" y="131546"/>
                </a:lnTo>
                <a:lnTo>
                  <a:pt x="452335" y="115806"/>
                </a:lnTo>
                <a:lnTo>
                  <a:pt x="301557" y="135564"/>
                </a:lnTo>
                <a:lnTo>
                  <a:pt x="150778" y="132781"/>
                </a:lnTo>
                <a:lnTo>
                  <a:pt x="0" y="132667"/>
                </a:lnTo>
                <a:close/>
              </a:path>
            </a:pathLst>
          </a:custGeom>
          <a:solidFill>
            <a:srgbClr val="EDA100">
              <a:alpha val="12000"/>
            </a:srgbClr>
          </a:solidFill>
          <a:ln>
            <a:noFill/>
          </a:ln>
        </p:spPr>
        <p:txBody>
          <a:bodyPr rtlCol="0" anchor="ctr"/>
          <a:lstStyle/>
          <a:p>
            <a:pPr algn="ctr"/>
          </a:p>
        </p:txBody>
      </p:sp>
      <p:sp>
        <p:nvSpPr>
          <p:cNvPr id="463" name="Freeform 462"/>
          <p:cNvSpPr/>
          <p:nvPr/>
        </p:nvSpPr>
        <p:spPr>
          <a:xfrm>
            <a:off x="9347337" y="4877914"/>
            <a:ext cx="1055449" cy="97239"/>
          </a:xfrm>
          <a:custGeom>
            <a:avLst/>
            <a:gdLst/>
            <a:ahLst/>
            <a:cxnLst/>
            <a:rect l="l" t="t" r="r" b="b"/>
            <a:pathLst>
              <a:path w="1055449" h="97239">
                <a:moveTo>
                  <a:pt x="0" y="92230"/>
                </a:moveTo>
                <a:lnTo>
                  <a:pt x="150778" y="96449"/>
                </a:lnTo>
                <a:lnTo>
                  <a:pt x="301557" y="97239"/>
                </a:lnTo>
                <a:lnTo>
                  <a:pt x="452335" y="69755"/>
                </a:lnTo>
                <a:lnTo>
                  <a:pt x="603114" y="92777"/>
                </a:lnTo>
                <a:lnTo>
                  <a:pt x="753892" y="77955"/>
                </a:lnTo>
                <a:lnTo>
                  <a:pt x="904671" y="60776"/>
                </a:lnTo>
                <a:lnTo>
                  <a:pt x="1055449" y="0"/>
                </a:lnTo>
              </a:path>
            </a:pathLst>
          </a:custGeom>
          <a:noFill/>
          <a:ln w="15240">
            <a:solidFill>
              <a:srgbClr val="EDA100"/>
            </a:solidFill>
          </a:ln>
        </p:spPr>
        <p:txBody>
          <a:bodyPr rtlCol="0" anchor="ctr"/>
          <a:lstStyle/>
          <a:p>
            <a:pPr algn="ctr"/>
          </a:p>
        </p:txBody>
      </p:sp>
      <p:sp>
        <p:nvSpPr>
          <p:cNvPr id="464" name="Oval 463"/>
          <p:cNvSpPr/>
          <p:nvPr/>
        </p:nvSpPr>
        <p:spPr>
          <a:xfrm>
            <a:off x="9329049" y="4951856"/>
            <a:ext cx="36576" cy="36576"/>
          </a:xfrm>
          <a:prstGeom prst="ellipse">
            <a:avLst/>
          </a:prstGeom>
          <a:solidFill>
            <a:srgbClr val="EDA100"/>
          </a:solidFill>
          <a:ln>
            <a:solidFill>
              <a:srgbClr val="EDA100"/>
            </a:solidFill>
          </a:ln>
        </p:spPr>
        <p:txBody>
          <a:bodyPr rtlCol="0" anchor="ctr"/>
          <a:lstStyle/>
          <a:p>
            <a:pPr algn="ctr"/>
          </a:p>
        </p:txBody>
      </p:sp>
      <p:sp>
        <p:nvSpPr>
          <p:cNvPr id="465" name="Oval 464"/>
          <p:cNvSpPr/>
          <p:nvPr/>
        </p:nvSpPr>
        <p:spPr>
          <a:xfrm>
            <a:off x="9479827" y="4956075"/>
            <a:ext cx="36576" cy="36576"/>
          </a:xfrm>
          <a:prstGeom prst="ellipse">
            <a:avLst/>
          </a:prstGeom>
          <a:solidFill>
            <a:srgbClr val="EDA100"/>
          </a:solidFill>
          <a:ln>
            <a:solidFill>
              <a:srgbClr val="EDA100"/>
            </a:solidFill>
          </a:ln>
        </p:spPr>
        <p:txBody>
          <a:bodyPr rtlCol="0" anchor="ctr"/>
          <a:lstStyle/>
          <a:p>
            <a:pPr algn="ctr"/>
          </a:p>
        </p:txBody>
      </p:sp>
      <p:sp>
        <p:nvSpPr>
          <p:cNvPr id="466" name="Oval 465"/>
          <p:cNvSpPr/>
          <p:nvPr/>
        </p:nvSpPr>
        <p:spPr>
          <a:xfrm>
            <a:off x="9630606" y="4956865"/>
            <a:ext cx="36576" cy="36576"/>
          </a:xfrm>
          <a:prstGeom prst="ellipse">
            <a:avLst/>
          </a:prstGeom>
          <a:solidFill>
            <a:srgbClr val="EDA100"/>
          </a:solidFill>
          <a:ln>
            <a:solidFill>
              <a:srgbClr val="EDA100"/>
            </a:solidFill>
          </a:ln>
        </p:spPr>
        <p:txBody>
          <a:bodyPr rtlCol="0" anchor="ctr"/>
          <a:lstStyle/>
          <a:p>
            <a:pPr algn="ctr"/>
          </a:p>
        </p:txBody>
      </p:sp>
      <p:sp>
        <p:nvSpPr>
          <p:cNvPr id="467" name="Oval 466"/>
          <p:cNvSpPr/>
          <p:nvPr/>
        </p:nvSpPr>
        <p:spPr>
          <a:xfrm>
            <a:off x="9781384" y="4929381"/>
            <a:ext cx="36576" cy="36576"/>
          </a:xfrm>
          <a:prstGeom prst="ellipse">
            <a:avLst/>
          </a:prstGeom>
          <a:solidFill>
            <a:srgbClr val="EDA100"/>
          </a:solidFill>
          <a:ln>
            <a:solidFill>
              <a:srgbClr val="EDA100"/>
            </a:solidFill>
          </a:ln>
        </p:spPr>
        <p:txBody>
          <a:bodyPr rtlCol="0" anchor="ctr"/>
          <a:lstStyle/>
          <a:p>
            <a:pPr algn="ctr"/>
          </a:p>
        </p:txBody>
      </p:sp>
      <p:sp>
        <p:nvSpPr>
          <p:cNvPr id="468" name="Oval 467"/>
          <p:cNvSpPr/>
          <p:nvPr/>
        </p:nvSpPr>
        <p:spPr>
          <a:xfrm>
            <a:off x="9932163" y="4952403"/>
            <a:ext cx="36576" cy="36576"/>
          </a:xfrm>
          <a:prstGeom prst="ellipse">
            <a:avLst/>
          </a:prstGeom>
          <a:solidFill>
            <a:srgbClr val="EDA100"/>
          </a:solidFill>
          <a:ln>
            <a:solidFill>
              <a:srgbClr val="EDA100"/>
            </a:solidFill>
          </a:ln>
        </p:spPr>
        <p:txBody>
          <a:bodyPr rtlCol="0" anchor="ctr"/>
          <a:lstStyle/>
          <a:p>
            <a:pPr algn="ctr"/>
          </a:p>
        </p:txBody>
      </p:sp>
      <p:sp>
        <p:nvSpPr>
          <p:cNvPr id="469" name="Oval 468"/>
          <p:cNvSpPr/>
          <p:nvPr/>
        </p:nvSpPr>
        <p:spPr>
          <a:xfrm>
            <a:off x="10082941" y="4937581"/>
            <a:ext cx="36576" cy="36576"/>
          </a:xfrm>
          <a:prstGeom prst="ellipse">
            <a:avLst/>
          </a:prstGeom>
          <a:solidFill>
            <a:srgbClr val="EDA100"/>
          </a:solidFill>
          <a:ln>
            <a:solidFill>
              <a:srgbClr val="EDA100"/>
            </a:solidFill>
          </a:ln>
        </p:spPr>
        <p:txBody>
          <a:bodyPr rtlCol="0" anchor="ctr"/>
          <a:lstStyle/>
          <a:p>
            <a:pPr algn="ctr"/>
          </a:p>
        </p:txBody>
      </p:sp>
      <p:sp>
        <p:nvSpPr>
          <p:cNvPr id="470" name="Oval 469"/>
          <p:cNvSpPr/>
          <p:nvPr/>
        </p:nvSpPr>
        <p:spPr>
          <a:xfrm>
            <a:off x="10233720" y="4920402"/>
            <a:ext cx="36576" cy="36576"/>
          </a:xfrm>
          <a:prstGeom prst="ellipse">
            <a:avLst/>
          </a:prstGeom>
          <a:solidFill>
            <a:srgbClr val="EDA100"/>
          </a:solidFill>
          <a:ln>
            <a:solidFill>
              <a:srgbClr val="EDA100"/>
            </a:solidFill>
          </a:ln>
        </p:spPr>
        <p:txBody>
          <a:bodyPr rtlCol="0" anchor="ctr"/>
          <a:lstStyle/>
          <a:p>
            <a:pPr algn="ctr"/>
          </a:p>
        </p:txBody>
      </p:sp>
      <p:sp>
        <p:nvSpPr>
          <p:cNvPr id="471" name="Oval 470"/>
          <p:cNvSpPr/>
          <p:nvPr/>
        </p:nvSpPr>
        <p:spPr>
          <a:xfrm>
            <a:off x="10384498" y="4859626"/>
            <a:ext cx="36576" cy="36576"/>
          </a:xfrm>
          <a:prstGeom prst="ellipse">
            <a:avLst/>
          </a:prstGeom>
          <a:solidFill>
            <a:srgbClr val="EDA100"/>
          </a:solidFill>
          <a:ln>
            <a:solidFill>
              <a:srgbClr val="EDA100"/>
            </a:solidFill>
          </a:ln>
        </p:spPr>
        <p:txBody>
          <a:bodyPr rtlCol="0" anchor="ctr"/>
          <a:lstStyle/>
          <a:p>
            <a:pPr algn="ctr"/>
          </a:p>
        </p:txBody>
      </p:sp>
      <p:sp>
        <p:nvSpPr>
          <p:cNvPr id="472" name="TextBox 471"/>
          <p:cNvSpPr txBox="1"/>
          <p:nvPr/>
        </p:nvSpPr>
        <p:spPr>
          <a:xfrm>
            <a:off x="10267527" y="4757518"/>
            <a:ext cx="171263" cy="88392"/>
          </a:xfrm>
          <a:prstGeom prst="rect">
            <a:avLst/>
          </a:prstGeom>
          <a:noFill/>
        </p:spPr>
        <p:txBody>
          <a:bodyPr wrap="none" anchor="t" lIns="0" tIns="0" rIns="0" bIns="0">
            <a:noAutofit/>
          </a:bodyPr>
          <a:lstStyle/>
          <a:p>
            <a:pPr algn="r"/>
            <a:r>
              <a:rPr sz="580" b="1">
                <a:solidFill>
                  <a:srgbClr val="0B0B0B"/>
                </a:solidFill>
                <a:latin typeface="Roboto"/>
              </a:rPr>
              <a:t>.60</a:t>
            </a:r>
          </a:p>
        </p:txBody>
      </p:sp>
      <p:sp>
        <p:nvSpPr>
          <p:cNvPr id="473" name="TextBox 472"/>
          <p:cNvSpPr txBox="1"/>
          <p:nvPr/>
        </p:nvSpPr>
        <p:spPr>
          <a:xfrm>
            <a:off x="9316821" y="5037124"/>
            <a:ext cx="293363" cy="76200"/>
          </a:xfrm>
          <a:prstGeom prst="rect">
            <a:avLst/>
          </a:prstGeom>
          <a:noFill/>
        </p:spPr>
        <p:txBody>
          <a:bodyPr wrap="none" anchor="t" lIns="0" tIns="0" rIns="0" bIns="0">
            <a:noAutofit/>
          </a:bodyPr>
          <a:lstStyle/>
          <a:p>
            <a:pPr algn="l"/>
            <a:r>
              <a:rPr sz="500" b="0">
                <a:solidFill>
                  <a:srgbClr val="898781"/>
                </a:solidFill>
                <a:latin typeface="Roboto"/>
              </a:rPr>
              <a:t>N = 267</a:t>
            </a:r>
          </a:p>
        </p:txBody>
      </p:sp>
      <p:sp>
        <p:nvSpPr>
          <p:cNvPr id="474" name="Rounded Rectangle 473"/>
          <p:cNvSpPr/>
          <p:nvPr/>
        </p:nvSpPr>
        <p:spPr>
          <a:xfrm>
            <a:off x="10530230" y="4246473"/>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75" name="Rectangle 474"/>
          <p:cNvSpPr/>
          <p:nvPr/>
        </p:nvSpPr>
        <p:spPr>
          <a:xfrm>
            <a:off x="10530230" y="4246473"/>
            <a:ext cx="1204264" cy="32004"/>
          </a:xfrm>
          <a:prstGeom prst="rect">
            <a:avLst/>
          </a:prstGeom>
          <a:solidFill>
            <a:srgbClr val="EDA100"/>
          </a:solidFill>
          <a:ln>
            <a:noFill/>
          </a:ln>
        </p:spPr>
        <p:txBody>
          <a:bodyPr rtlCol="0" anchor="ctr"/>
          <a:lstStyle/>
          <a:p>
            <a:pPr algn="ctr"/>
          </a:p>
        </p:txBody>
      </p:sp>
      <p:sp>
        <p:nvSpPr>
          <p:cNvPr id="476" name="TextBox 475"/>
          <p:cNvSpPr txBox="1"/>
          <p:nvPr/>
        </p:nvSpPr>
        <p:spPr>
          <a:xfrm>
            <a:off x="10575950" y="4301337"/>
            <a:ext cx="1206962" cy="164592"/>
          </a:xfrm>
          <a:prstGeom prst="rect">
            <a:avLst/>
          </a:prstGeom>
          <a:noFill/>
        </p:spPr>
        <p:txBody>
          <a:bodyPr wrap="none" anchor="t" lIns="0" tIns="0" rIns="0" bIns="0">
            <a:noAutofit/>
          </a:bodyPr>
          <a:lstStyle/>
          <a:p>
            <a:pPr algn="l"/>
            <a:r>
              <a:rPr sz="540" b="1">
                <a:solidFill>
                  <a:srgbClr val="0B0B0B"/>
                </a:solidFill>
                <a:latin typeface="Roboto"/>
              </a:rPr>
              <a:t>Child externalizing, high vs</a:t>
            </a:r>
          </a:p>
          <a:p>
            <a:pPr algn="l"/>
            <a:r>
              <a:rPr sz="540" b="1">
                <a:solidFill>
                  <a:srgbClr val="0B0B0B"/>
                </a:solidFill>
                <a:latin typeface="Roboto"/>
              </a:rPr>
              <a:t>low</a:t>
            </a:r>
          </a:p>
        </p:txBody>
      </p:sp>
      <p:cxnSp>
        <p:nvCxnSpPr>
          <p:cNvPr id="477" name="Connector 476"/>
          <p:cNvCxnSpPr/>
          <p:nvPr/>
        </p:nvCxnSpPr>
        <p:spPr>
          <a:xfrm>
            <a:off x="10566806" y="4973837"/>
            <a:ext cx="1131113" cy="0"/>
          </a:xfrm>
          <a:prstGeom prst="line">
            <a:avLst/>
          </a:prstGeom>
          <a:ln w="6350">
            <a:solidFill>
              <a:srgbClr val="C3C2B7"/>
            </a:solidFill>
          </a:ln>
        </p:spPr>
      </p:cxnSp>
      <p:cxnSp>
        <p:nvCxnSpPr>
          <p:cNvPr id="478" name="Connector 477"/>
          <p:cNvCxnSpPr/>
          <p:nvPr/>
        </p:nvCxnSpPr>
        <p:spPr>
          <a:xfrm>
            <a:off x="10566806" y="4637504"/>
            <a:ext cx="1131113" cy="0"/>
          </a:xfrm>
          <a:prstGeom prst="line">
            <a:avLst/>
          </a:prstGeom>
          <a:ln w="9525">
            <a:solidFill>
              <a:srgbClr val="C4001D"/>
            </a:solidFill>
            <a:prstDash val="dash"/>
          </a:ln>
        </p:spPr>
      </p:cxnSp>
      <p:sp>
        <p:nvSpPr>
          <p:cNvPr id="479" name="Freeform 478"/>
          <p:cNvSpPr/>
          <p:nvPr/>
        </p:nvSpPr>
        <p:spPr>
          <a:xfrm>
            <a:off x="10606466" y="4874026"/>
            <a:ext cx="1055449" cy="147858"/>
          </a:xfrm>
          <a:custGeom>
            <a:avLst/>
            <a:gdLst/>
            <a:ahLst/>
            <a:cxnLst/>
            <a:rect l="l" t="t" r="r" b="b"/>
            <a:pathLst>
              <a:path w="1055449" h="147858">
                <a:moveTo>
                  <a:pt x="0" y="0"/>
                </a:moveTo>
                <a:lnTo>
                  <a:pt x="150778" y="11550"/>
                </a:lnTo>
                <a:lnTo>
                  <a:pt x="301557" y="35578"/>
                </a:lnTo>
                <a:lnTo>
                  <a:pt x="452335" y="42542"/>
                </a:lnTo>
                <a:lnTo>
                  <a:pt x="603114" y="30241"/>
                </a:lnTo>
                <a:lnTo>
                  <a:pt x="753892" y="23241"/>
                </a:lnTo>
                <a:lnTo>
                  <a:pt x="904670" y="16946"/>
                </a:lnTo>
                <a:lnTo>
                  <a:pt x="1055449" y="11750"/>
                </a:lnTo>
                <a:lnTo>
                  <a:pt x="1055449" y="11750"/>
                </a:lnTo>
                <a:lnTo>
                  <a:pt x="904670" y="55573"/>
                </a:lnTo>
                <a:lnTo>
                  <a:pt x="753892" y="60189"/>
                </a:lnTo>
                <a:lnTo>
                  <a:pt x="603114" y="111060"/>
                </a:lnTo>
                <a:lnTo>
                  <a:pt x="452335" y="135294"/>
                </a:lnTo>
                <a:lnTo>
                  <a:pt x="301557" y="127145"/>
                </a:lnTo>
                <a:lnTo>
                  <a:pt x="150778" y="147858"/>
                </a:lnTo>
                <a:lnTo>
                  <a:pt x="0" y="116657"/>
                </a:lnTo>
                <a:close/>
              </a:path>
            </a:pathLst>
          </a:custGeom>
          <a:solidFill>
            <a:srgbClr val="EDA100">
              <a:alpha val="12000"/>
            </a:srgbClr>
          </a:solidFill>
          <a:ln>
            <a:noFill/>
          </a:ln>
        </p:spPr>
        <p:txBody>
          <a:bodyPr rtlCol="0" anchor="ctr"/>
          <a:lstStyle/>
          <a:p>
            <a:pPr algn="ctr"/>
          </a:p>
        </p:txBody>
      </p:sp>
      <p:sp>
        <p:nvSpPr>
          <p:cNvPr id="480" name="Freeform 479"/>
          <p:cNvSpPr/>
          <p:nvPr/>
        </p:nvSpPr>
        <p:spPr>
          <a:xfrm>
            <a:off x="10606466" y="4885776"/>
            <a:ext cx="1055449" cy="77168"/>
          </a:xfrm>
          <a:custGeom>
            <a:avLst/>
            <a:gdLst/>
            <a:ahLst/>
            <a:cxnLst/>
            <a:rect l="l" t="t" r="r" b="b"/>
            <a:pathLst>
              <a:path w="1055449" h="77168">
                <a:moveTo>
                  <a:pt x="0" y="46579"/>
                </a:moveTo>
                <a:lnTo>
                  <a:pt x="150778" y="74404"/>
                </a:lnTo>
                <a:lnTo>
                  <a:pt x="301557" y="69611"/>
                </a:lnTo>
                <a:lnTo>
                  <a:pt x="452335" y="77168"/>
                </a:lnTo>
                <a:lnTo>
                  <a:pt x="603114" y="58901"/>
                </a:lnTo>
                <a:lnTo>
                  <a:pt x="753892" y="29965"/>
                </a:lnTo>
                <a:lnTo>
                  <a:pt x="904670" y="24510"/>
                </a:lnTo>
                <a:lnTo>
                  <a:pt x="1055449" y="0"/>
                </a:lnTo>
              </a:path>
            </a:pathLst>
          </a:custGeom>
          <a:noFill/>
          <a:ln w="15240">
            <a:solidFill>
              <a:srgbClr val="EDA100"/>
            </a:solidFill>
          </a:ln>
        </p:spPr>
        <p:txBody>
          <a:bodyPr rtlCol="0" anchor="ctr"/>
          <a:lstStyle/>
          <a:p>
            <a:pPr algn="ctr"/>
          </a:p>
        </p:txBody>
      </p:sp>
      <p:sp>
        <p:nvSpPr>
          <p:cNvPr id="481" name="Oval 480"/>
          <p:cNvSpPr/>
          <p:nvPr/>
        </p:nvSpPr>
        <p:spPr>
          <a:xfrm>
            <a:off x="10588178" y="4914067"/>
            <a:ext cx="36576" cy="36576"/>
          </a:xfrm>
          <a:prstGeom prst="ellipse">
            <a:avLst/>
          </a:prstGeom>
          <a:solidFill>
            <a:srgbClr val="EDA100"/>
          </a:solidFill>
          <a:ln>
            <a:solidFill>
              <a:srgbClr val="EDA100"/>
            </a:solidFill>
          </a:ln>
        </p:spPr>
        <p:txBody>
          <a:bodyPr rtlCol="0" anchor="ctr"/>
          <a:lstStyle/>
          <a:p>
            <a:pPr algn="ctr"/>
          </a:p>
        </p:txBody>
      </p:sp>
      <p:sp>
        <p:nvSpPr>
          <p:cNvPr id="482" name="Oval 481"/>
          <p:cNvSpPr/>
          <p:nvPr/>
        </p:nvSpPr>
        <p:spPr>
          <a:xfrm>
            <a:off x="10738956" y="4941892"/>
            <a:ext cx="36576" cy="36576"/>
          </a:xfrm>
          <a:prstGeom prst="ellipse">
            <a:avLst/>
          </a:prstGeom>
          <a:solidFill>
            <a:srgbClr val="EDA100"/>
          </a:solidFill>
          <a:ln>
            <a:solidFill>
              <a:srgbClr val="EDA100"/>
            </a:solidFill>
          </a:ln>
        </p:spPr>
        <p:txBody>
          <a:bodyPr rtlCol="0" anchor="ctr"/>
          <a:lstStyle/>
          <a:p>
            <a:pPr algn="ctr"/>
          </a:p>
        </p:txBody>
      </p:sp>
      <p:sp>
        <p:nvSpPr>
          <p:cNvPr id="483" name="Oval 482"/>
          <p:cNvSpPr/>
          <p:nvPr/>
        </p:nvSpPr>
        <p:spPr>
          <a:xfrm>
            <a:off x="10889735" y="4937099"/>
            <a:ext cx="36576" cy="36576"/>
          </a:xfrm>
          <a:prstGeom prst="ellipse">
            <a:avLst/>
          </a:prstGeom>
          <a:solidFill>
            <a:srgbClr val="EDA100"/>
          </a:solidFill>
          <a:ln>
            <a:solidFill>
              <a:srgbClr val="EDA100"/>
            </a:solidFill>
          </a:ln>
        </p:spPr>
        <p:txBody>
          <a:bodyPr rtlCol="0" anchor="ctr"/>
          <a:lstStyle/>
          <a:p>
            <a:pPr algn="ctr"/>
          </a:p>
        </p:txBody>
      </p:sp>
      <p:sp>
        <p:nvSpPr>
          <p:cNvPr id="484" name="Oval 483"/>
          <p:cNvSpPr/>
          <p:nvPr/>
        </p:nvSpPr>
        <p:spPr>
          <a:xfrm>
            <a:off x="11040513" y="4944656"/>
            <a:ext cx="36576" cy="36576"/>
          </a:xfrm>
          <a:prstGeom prst="ellipse">
            <a:avLst/>
          </a:prstGeom>
          <a:solidFill>
            <a:srgbClr val="EDA100"/>
          </a:solidFill>
          <a:ln>
            <a:solidFill>
              <a:srgbClr val="EDA100"/>
            </a:solidFill>
          </a:ln>
        </p:spPr>
        <p:txBody>
          <a:bodyPr rtlCol="0" anchor="ctr"/>
          <a:lstStyle/>
          <a:p>
            <a:pPr algn="ctr"/>
          </a:p>
        </p:txBody>
      </p:sp>
      <p:sp>
        <p:nvSpPr>
          <p:cNvPr id="485" name="Oval 484"/>
          <p:cNvSpPr/>
          <p:nvPr/>
        </p:nvSpPr>
        <p:spPr>
          <a:xfrm>
            <a:off x="11191292" y="4926389"/>
            <a:ext cx="36576" cy="36576"/>
          </a:xfrm>
          <a:prstGeom prst="ellipse">
            <a:avLst/>
          </a:prstGeom>
          <a:solidFill>
            <a:srgbClr val="EDA100"/>
          </a:solidFill>
          <a:ln>
            <a:solidFill>
              <a:srgbClr val="EDA100"/>
            </a:solidFill>
          </a:ln>
        </p:spPr>
        <p:txBody>
          <a:bodyPr rtlCol="0" anchor="ctr"/>
          <a:lstStyle/>
          <a:p>
            <a:pPr algn="ctr"/>
          </a:p>
        </p:txBody>
      </p:sp>
      <p:sp>
        <p:nvSpPr>
          <p:cNvPr id="486" name="Oval 485"/>
          <p:cNvSpPr/>
          <p:nvPr/>
        </p:nvSpPr>
        <p:spPr>
          <a:xfrm>
            <a:off x="11342070" y="4897453"/>
            <a:ext cx="36576" cy="36576"/>
          </a:xfrm>
          <a:prstGeom prst="ellipse">
            <a:avLst/>
          </a:prstGeom>
          <a:solidFill>
            <a:srgbClr val="EDA100"/>
          </a:solidFill>
          <a:ln>
            <a:solidFill>
              <a:srgbClr val="EDA100"/>
            </a:solidFill>
          </a:ln>
        </p:spPr>
        <p:txBody>
          <a:bodyPr rtlCol="0" anchor="ctr"/>
          <a:lstStyle/>
          <a:p>
            <a:pPr algn="ctr"/>
          </a:p>
        </p:txBody>
      </p:sp>
      <p:sp>
        <p:nvSpPr>
          <p:cNvPr id="487" name="Oval 486"/>
          <p:cNvSpPr/>
          <p:nvPr/>
        </p:nvSpPr>
        <p:spPr>
          <a:xfrm>
            <a:off x="11492848" y="4891998"/>
            <a:ext cx="36576" cy="36576"/>
          </a:xfrm>
          <a:prstGeom prst="ellipse">
            <a:avLst/>
          </a:prstGeom>
          <a:solidFill>
            <a:srgbClr val="EDA100"/>
          </a:solidFill>
          <a:ln>
            <a:solidFill>
              <a:srgbClr val="EDA100"/>
            </a:solidFill>
          </a:ln>
        </p:spPr>
        <p:txBody>
          <a:bodyPr rtlCol="0" anchor="ctr"/>
          <a:lstStyle/>
          <a:p>
            <a:pPr algn="ctr"/>
          </a:p>
        </p:txBody>
      </p:sp>
      <p:sp>
        <p:nvSpPr>
          <p:cNvPr id="488" name="Oval 487"/>
          <p:cNvSpPr/>
          <p:nvPr/>
        </p:nvSpPr>
        <p:spPr>
          <a:xfrm>
            <a:off x="11643627" y="4867488"/>
            <a:ext cx="36576" cy="36576"/>
          </a:xfrm>
          <a:prstGeom prst="ellipse">
            <a:avLst/>
          </a:prstGeom>
          <a:solidFill>
            <a:srgbClr val="EDA100"/>
          </a:solidFill>
          <a:ln>
            <a:solidFill>
              <a:srgbClr val="EDA100"/>
            </a:solidFill>
          </a:ln>
        </p:spPr>
        <p:txBody>
          <a:bodyPr rtlCol="0" anchor="ctr"/>
          <a:lstStyle/>
          <a:p>
            <a:pPr algn="ctr"/>
          </a:p>
        </p:txBody>
      </p:sp>
      <p:sp>
        <p:nvSpPr>
          <p:cNvPr id="489" name="TextBox 488"/>
          <p:cNvSpPr txBox="1"/>
          <p:nvPr/>
        </p:nvSpPr>
        <p:spPr>
          <a:xfrm>
            <a:off x="11526655" y="4765380"/>
            <a:ext cx="171263" cy="88392"/>
          </a:xfrm>
          <a:prstGeom prst="rect">
            <a:avLst/>
          </a:prstGeom>
          <a:noFill/>
        </p:spPr>
        <p:txBody>
          <a:bodyPr wrap="none" anchor="t" lIns="0" tIns="0" rIns="0" bIns="0">
            <a:noAutofit/>
          </a:bodyPr>
          <a:lstStyle/>
          <a:p>
            <a:pPr algn="r"/>
            <a:r>
              <a:rPr sz="580" b="1">
                <a:solidFill>
                  <a:srgbClr val="0B0B0B"/>
                </a:solidFill>
                <a:latin typeface="Roboto"/>
              </a:rPr>
              <a:t>.59</a:t>
            </a:r>
          </a:p>
        </p:txBody>
      </p:sp>
      <p:sp>
        <p:nvSpPr>
          <p:cNvPr id="490" name="TextBox 489"/>
          <p:cNvSpPr txBox="1"/>
          <p:nvPr/>
        </p:nvSpPr>
        <p:spPr>
          <a:xfrm>
            <a:off x="10575950" y="5037124"/>
            <a:ext cx="293363" cy="76200"/>
          </a:xfrm>
          <a:prstGeom prst="rect">
            <a:avLst/>
          </a:prstGeom>
          <a:noFill/>
        </p:spPr>
        <p:txBody>
          <a:bodyPr wrap="none" anchor="t" lIns="0" tIns="0" rIns="0" bIns="0">
            <a:noAutofit/>
          </a:bodyPr>
          <a:lstStyle/>
          <a:p>
            <a:pPr algn="l"/>
            <a:r>
              <a:rPr sz="500" b="0">
                <a:solidFill>
                  <a:srgbClr val="898781"/>
                </a:solidFill>
                <a:latin typeface="Roboto"/>
              </a:rPr>
              <a:t>N = 267</a:t>
            </a:r>
          </a:p>
        </p:txBody>
      </p:sp>
      <p:sp>
        <p:nvSpPr>
          <p:cNvPr id="491" name="Rounded Rectangle 490"/>
          <p:cNvSpPr/>
          <p:nvPr/>
        </p:nvSpPr>
        <p:spPr>
          <a:xfrm>
            <a:off x="457200"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492" name="Rectangle 491"/>
          <p:cNvSpPr/>
          <p:nvPr/>
        </p:nvSpPr>
        <p:spPr>
          <a:xfrm>
            <a:off x="457200" y="5186476"/>
            <a:ext cx="1204264" cy="32004"/>
          </a:xfrm>
          <a:prstGeom prst="rect">
            <a:avLst/>
          </a:prstGeom>
          <a:solidFill>
            <a:srgbClr val="E87BA4"/>
          </a:solidFill>
          <a:ln>
            <a:noFill/>
          </a:ln>
        </p:spPr>
        <p:txBody>
          <a:bodyPr rtlCol="0" anchor="ctr"/>
          <a:lstStyle/>
          <a:p>
            <a:pPr algn="ctr"/>
          </a:p>
        </p:txBody>
      </p:sp>
      <p:sp>
        <p:nvSpPr>
          <p:cNvPr id="493" name="TextBox 492"/>
          <p:cNvSpPr txBox="1"/>
          <p:nvPr/>
        </p:nvSpPr>
        <p:spPr>
          <a:xfrm>
            <a:off x="502920" y="5241340"/>
            <a:ext cx="1165162" cy="82296"/>
          </a:xfrm>
          <a:prstGeom prst="rect">
            <a:avLst/>
          </a:prstGeom>
          <a:noFill/>
        </p:spPr>
        <p:txBody>
          <a:bodyPr wrap="none" anchor="t" lIns="0" tIns="0" rIns="0" bIns="0">
            <a:noAutofit/>
          </a:bodyPr>
          <a:lstStyle/>
          <a:p>
            <a:pPr algn="l"/>
            <a:r>
              <a:rPr sz="540" b="1">
                <a:solidFill>
                  <a:srgbClr val="0B0B0B"/>
                </a:solidFill>
                <a:latin typeface="Roboto"/>
              </a:rPr>
              <a:t>Seizure detection (CHB-MIT)</a:t>
            </a:r>
          </a:p>
        </p:txBody>
      </p:sp>
      <p:cxnSp>
        <p:nvCxnSpPr>
          <p:cNvPr id="494" name="Connector 493"/>
          <p:cNvCxnSpPr/>
          <p:nvPr/>
        </p:nvCxnSpPr>
        <p:spPr>
          <a:xfrm>
            <a:off x="493776" y="5913840"/>
            <a:ext cx="1131112" cy="0"/>
          </a:xfrm>
          <a:prstGeom prst="line">
            <a:avLst/>
          </a:prstGeom>
          <a:ln w="6350">
            <a:solidFill>
              <a:srgbClr val="C3C2B7"/>
            </a:solidFill>
          </a:ln>
        </p:spPr>
      </p:cxnSp>
      <p:cxnSp>
        <p:nvCxnSpPr>
          <p:cNvPr id="495" name="Connector 494"/>
          <p:cNvCxnSpPr/>
          <p:nvPr/>
        </p:nvCxnSpPr>
        <p:spPr>
          <a:xfrm>
            <a:off x="493776" y="5577507"/>
            <a:ext cx="1131112" cy="0"/>
          </a:xfrm>
          <a:prstGeom prst="line">
            <a:avLst/>
          </a:prstGeom>
          <a:ln w="9525">
            <a:solidFill>
              <a:srgbClr val="C4001D"/>
            </a:solidFill>
            <a:prstDash val="dash"/>
          </a:ln>
        </p:spPr>
      </p:cxnSp>
      <p:sp>
        <p:nvSpPr>
          <p:cNvPr id="496" name="Freeform 495"/>
          <p:cNvSpPr/>
          <p:nvPr/>
        </p:nvSpPr>
        <p:spPr>
          <a:xfrm>
            <a:off x="573120" y="5503134"/>
            <a:ext cx="979738" cy="205545"/>
          </a:xfrm>
          <a:custGeom>
            <a:avLst/>
            <a:gdLst/>
            <a:ahLst/>
            <a:cxnLst/>
            <a:rect l="l" t="t" r="r" b="b"/>
            <a:pathLst>
              <a:path w="979738" h="205545">
                <a:moveTo>
                  <a:pt x="0" y="56469"/>
                </a:moveTo>
                <a:lnTo>
                  <a:pt x="301650" y="47496"/>
                </a:lnTo>
                <a:lnTo>
                  <a:pt x="603300" y="17762"/>
                </a:lnTo>
                <a:lnTo>
                  <a:pt x="779755" y="3825"/>
                </a:lnTo>
                <a:lnTo>
                  <a:pt x="979738" y="0"/>
                </a:lnTo>
                <a:lnTo>
                  <a:pt x="979738" y="9151"/>
                </a:lnTo>
                <a:lnTo>
                  <a:pt x="779755" y="76531"/>
                </a:lnTo>
                <a:lnTo>
                  <a:pt x="603300" y="78289"/>
                </a:lnTo>
                <a:lnTo>
                  <a:pt x="301650" y="141615"/>
                </a:lnTo>
                <a:lnTo>
                  <a:pt x="0" y="205545"/>
                </a:lnTo>
                <a:close/>
              </a:path>
            </a:pathLst>
          </a:custGeom>
          <a:solidFill>
            <a:srgbClr val="E87BA4">
              <a:alpha val="12000"/>
            </a:srgbClr>
          </a:solidFill>
          <a:ln>
            <a:noFill/>
          </a:ln>
        </p:spPr>
        <p:txBody>
          <a:bodyPr rtlCol="0" anchor="ctr"/>
          <a:lstStyle/>
          <a:p>
            <a:pPr algn="ctr"/>
          </a:p>
        </p:txBody>
      </p:sp>
      <p:sp>
        <p:nvSpPr>
          <p:cNvPr id="497" name="Freeform 496"/>
          <p:cNvSpPr/>
          <p:nvPr/>
        </p:nvSpPr>
        <p:spPr>
          <a:xfrm>
            <a:off x="573120" y="5507710"/>
            <a:ext cx="979738" cy="126431"/>
          </a:xfrm>
          <a:custGeom>
            <a:avLst/>
            <a:gdLst/>
            <a:ahLst/>
            <a:cxnLst/>
            <a:rect l="l" t="t" r="r" b="b"/>
            <a:pathLst>
              <a:path w="979738" h="126431">
                <a:moveTo>
                  <a:pt x="0" y="126431"/>
                </a:moveTo>
                <a:lnTo>
                  <a:pt x="301650" y="89980"/>
                </a:lnTo>
                <a:lnTo>
                  <a:pt x="603300" y="43450"/>
                </a:lnTo>
                <a:lnTo>
                  <a:pt x="779755" y="35602"/>
                </a:lnTo>
                <a:lnTo>
                  <a:pt x="979738" y="0"/>
                </a:lnTo>
              </a:path>
            </a:pathLst>
          </a:custGeom>
          <a:noFill/>
          <a:ln w="15240">
            <a:solidFill>
              <a:srgbClr val="E87BA4"/>
            </a:solidFill>
          </a:ln>
        </p:spPr>
        <p:txBody>
          <a:bodyPr rtlCol="0" anchor="ctr"/>
          <a:lstStyle/>
          <a:p>
            <a:pPr algn="ctr"/>
          </a:p>
        </p:txBody>
      </p:sp>
      <p:sp>
        <p:nvSpPr>
          <p:cNvPr id="498" name="Oval 497"/>
          <p:cNvSpPr/>
          <p:nvPr/>
        </p:nvSpPr>
        <p:spPr>
          <a:xfrm>
            <a:off x="554832" y="5615853"/>
            <a:ext cx="36576" cy="36576"/>
          </a:xfrm>
          <a:prstGeom prst="ellipse">
            <a:avLst/>
          </a:prstGeom>
          <a:solidFill>
            <a:srgbClr val="E87BA4"/>
          </a:solidFill>
          <a:ln>
            <a:solidFill>
              <a:srgbClr val="E87BA4"/>
            </a:solidFill>
          </a:ln>
        </p:spPr>
        <p:txBody>
          <a:bodyPr rtlCol="0" anchor="ctr"/>
          <a:lstStyle/>
          <a:p>
            <a:pPr algn="ctr"/>
          </a:p>
        </p:txBody>
      </p:sp>
      <p:sp>
        <p:nvSpPr>
          <p:cNvPr id="499" name="Oval 498"/>
          <p:cNvSpPr/>
          <p:nvPr/>
        </p:nvSpPr>
        <p:spPr>
          <a:xfrm>
            <a:off x="856482" y="5579402"/>
            <a:ext cx="36576" cy="36576"/>
          </a:xfrm>
          <a:prstGeom prst="ellipse">
            <a:avLst/>
          </a:prstGeom>
          <a:solidFill>
            <a:srgbClr val="E87BA4"/>
          </a:solidFill>
          <a:ln>
            <a:solidFill>
              <a:srgbClr val="E87BA4"/>
            </a:solidFill>
          </a:ln>
        </p:spPr>
        <p:txBody>
          <a:bodyPr rtlCol="0" anchor="ctr"/>
          <a:lstStyle/>
          <a:p>
            <a:pPr algn="ctr"/>
          </a:p>
        </p:txBody>
      </p:sp>
      <p:sp>
        <p:nvSpPr>
          <p:cNvPr id="500" name="Oval 499"/>
          <p:cNvSpPr/>
          <p:nvPr/>
        </p:nvSpPr>
        <p:spPr>
          <a:xfrm>
            <a:off x="1158132" y="5532872"/>
            <a:ext cx="36576" cy="36576"/>
          </a:xfrm>
          <a:prstGeom prst="ellipse">
            <a:avLst/>
          </a:prstGeom>
          <a:solidFill>
            <a:srgbClr val="E87BA4"/>
          </a:solidFill>
          <a:ln>
            <a:solidFill>
              <a:srgbClr val="E87BA4"/>
            </a:solidFill>
          </a:ln>
        </p:spPr>
        <p:txBody>
          <a:bodyPr rtlCol="0" anchor="ctr"/>
          <a:lstStyle/>
          <a:p>
            <a:pPr algn="ctr"/>
          </a:p>
        </p:txBody>
      </p:sp>
      <p:sp>
        <p:nvSpPr>
          <p:cNvPr id="501" name="Oval 500"/>
          <p:cNvSpPr/>
          <p:nvPr/>
        </p:nvSpPr>
        <p:spPr>
          <a:xfrm>
            <a:off x="1334587" y="5525024"/>
            <a:ext cx="36576" cy="36576"/>
          </a:xfrm>
          <a:prstGeom prst="ellipse">
            <a:avLst/>
          </a:prstGeom>
          <a:solidFill>
            <a:srgbClr val="E87BA4"/>
          </a:solidFill>
          <a:ln>
            <a:solidFill>
              <a:srgbClr val="E87BA4"/>
            </a:solidFill>
          </a:ln>
        </p:spPr>
        <p:txBody>
          <a:bodyPr rtlCol="0" anchor="ctr"/>
          <a:lstStyle/>
          <a:p>
            <a:pPr algn="ctr"/>
          </a:p>
        </p:txBody>
      </p:sp>
      <p:sp>
        <p:nvSpPr>
          <p:cNvPr id="502" name="Oval 501"/>
          <p:cNvSpPr/>
          <p:nvPr/>
        </p:nvSpPr>
        <p:spPr>
          <a:xfrm>
            <a:off x="1534570" y="5489422"/>
            <a:ext cx="36576" cy="36576"/>
          </a:xfrm>
          <a:prstGeom prst="ellipse">
            <a:avLst/>
          </a:prstGeom>
          <a:solidFill>
            <a:srgbClr val="E87BA4"/>
          </a:solidFill>
          <a:ln>
            <a:solidFill>
              <a:srgbClr val="E87BA4"/>
            </a:solidFill>
          </a:ln>
        </p:spPr>
        <p:txBody>
          <a:bodyPr rtlCol="0" anchor="ctr"/>
          <a:lstStyle/>
          <a:p>
            <a:pPr algn="ctr"/>
          </a:p>
        </p:txBody>
      </p:sp>
      <p:sp>
        <p:nvSpPr>
          <p:cNvPr id="503" name="TextBox 502"/>
          <p:cNvSpPr txBox="1"/>
          <p:nvPr/>
        </p:nvSpPr>
        <p:spPr>
          <a:xfrm>
            <a:off x="1453625" y="5387314"/>
            <a:ext cx="171263" cy="88392"/>
          </a:xfrm>
          <a:prstGeom prst="rect">
            <a:avLst/>
          </a:prstGeom>
          <a:noFill/>
        </p:spPr>
        <p:txBody>
          <a:bodyPr wrap="none" anchor="t" lIns="0" tIns="0" rIns="0" bIns="0">
            <a:noAutofit/>
          </a:bodyPr>
          <a:lstStyle/>
          <a:p>
            <a:pPr algn="r"/>
            <a:r>
              <a:rPr sz="580" b="1">
                <a:solidFill>
                  <a:srgbClr val="0B0B0B"/>
                </a:solidFill>
                <a:latin typeface="Roboto"/>
              </a:rPr>
              <a:t>.92</a:t>
            </a:r>
          </a:p>
        </p:txBody>
      </p:sp>
      <p:sp>
        <p:nvSpPr>
          <p:cNvPr id="504" name="TextBox 503"/>
          <p:cNvSpPr txBox="1"/>
          <p:nvPr/>
        </p:nvSpPr>
        <p:spPr>
          <a:xfrm>
            <a:off x="502920" y="5977128"/>
            <a:ext cx="293363" cy="76200"/>
          </a:xfrm>
          <a:prstGeom prst="rect">
            <a:avLst/>
          </a:prstGeom>
          <a:noFill/>
        </p:spPr>
        <p:txBody>
          <a:bodyPr wrap="none" anchor="t" lIns="0" tIns="0" rIns="0" bIns="0">
            <a:noAutofit/>
          </a:bodyPr>
          <a:lstStyle/>
          <a:p>
            <a:pPr algn="l"/>
            <a:r>
              <a:rPr sz="500" b="0">
                <a:solidFill>
                  <a:srgbClr val="898781"/>
                </a:solidFill>
                <a:latin typeface="Roboto"/>
              </a:rPr>
              <a:t>N = 4 †</a:t>
            </a:r>
          </a:p>
        </p:txBody>
      </p:sp>
      <p:sp>
        <p:nvSpPr>
          <p:cNvPr id="505" name="Rounded Rectangle 504"/>
          <p:cNvSpPr/>
          <p:nvPr/>
        </p:nvSpPr>
        <p:spPr>
          <a:xfrm>
            <a:off x="1716328"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06" name="Rectangle 505"/>
          <p:cNvSpPr/>
          <p:nvPr/>
        </p:nvSpPr>
        <p:spPr>
          <a:xfrm>
            <a:off x="1716328" y="5186476"/>
            <a:ext cx="1204264" cy="32004"/>
          </a:xfrm>
          <a:prstGeom prst="rect">
            <a:avLst/>
          </a:prstGeom>
          <a:solidFill>
            <a:srgbClr val="008300"/>
          </a:solidFill>
          <a:ln>
            <a:noFill/>
          </a:ln>
        </p:spPr>
        <p:txBody>
          <a:bodyPr rtlCol="0" anchor="ctr"/>
          <a:lstStyle/>
          <a:p>
            <a:pPr algn="ctr"/>
          </a:p>
        </p:txBody>
      </p:sp>
      <p:sp>
        <p:nvSpPr>
          <p:cNvPr id="507" name="TextBox 506"/>
          <p:cNvSpPr txBox="1"/>
          <p:nvPr/>
        </p:nvSpPr>
        <p:spPr>
          <a:xfrm>
            <a:off x="1762048" y="5241340"/>
            <a:ext cx="1206962" cy="82296"/>
          </a:xfrm>
          <a:prstGeom prst="rect">
            <a:avLst/>
          </a:prstGeom>
          <a:noFill/>
        </p:spPr>
        <p:txBody>
          <a:bodyPr wrap="none" anchor="t" lIns="0" tIns="0" rIns="0" bIns="0">
            <a:noAutofit/>
          </a:bodyPr>
          <a:lstStyle/>
          <a:p>
            <a:pPr algn="l"/>
            <a:r>
              <a:rPr sz="540" b="1">
                <a:solidFill>
                  <a:srgbClr val="0B0B0B"/>
                </a:solidFill>
                <a:latin typeface="Roboto"/>
              </a:rPr>
              <a:t>Parkinson's 3-year mortality</a:t>
            </a:r>
          </a:p>
        </p:txBody>
      </p:sp>
      <p:cxnSp>
        <p:nvCxnSpPr>
          <p:cNvPr id="508" name="Connector 507"/>
          <p:cNvCxnSpPr/>
          <p:nvPr/>
        </p:nvCxnSpPr>
        <p:spPr>
          <a:xfrm>
            <a:off x="1752904" y="5913840"/>
            <a:ext cx="1131113" cy="0"/>
          </a:xfrm>
          <a:prstGeom prst="line">
            <a:avLst/>
          </a:prstGeom>
          <a:ln w="6350">
            <a:solidFill>
              <a:srgbClr val="C3C2B7"/>
            </a:solidFill>
          </a:ln>
        </p:spPr>
      </p:cxnSp>
      <p:cxnSp>
        <p:nvCxnSpPr>
          <p:cNvPr id="509" name="Connector 508"/>
          <p:cNvCxnSpPr/>
          <p:nvPr/>
        </p:nvCxnSpPr>
        <p:spPr>
          <a:xfrm>
            <a:off x="1752904" y="5577507"/>
            <a:ext cx="1131113" cy="0"/>
          </a:xfrm>
          <a:prstGeom prst="line">
            <a:avLst/>
          </a:prstGeom>
          <a:ln w="9525">
            <a:solidFill>
              <a:srgbClr val="C4001D"/>
            </a:solidFill>
            <a:prstDash val="dash"/>
          </a:ln>
        </p:spPr>
      </p:cxnSp>
      <p:sp>
        <p:nvSpPr>
          <p:cNvPr id="510" name="Freeform 509"/>
          <p:cNvSpPr/>
          <p:nvPr/>
        </p:nvSpPr>
        <p:spPr>
          <a:xfrm>
            <a:off x="1837327" y="5675864"/>
            <a:ext cx="970050" cy="284676"/>
          </a:xfrm>
          <a:custGeom>
            <a:avLst/>
            <a:gdLst/>
            <a:ahLst/>
            <a:cxnLst/>
            <a:rect l="l" t="t" r="r" b="b"/>
            <a:pathLst>
              <a:path w="970050" h="284676">
                <a:moveTo>
                  <a:pt x="0" y="67101"/>
                </a:moveTo>
                <a:lnTo>
                  <a:pt x="320957" y="71363"/>
                </a:lnTo>
                <a:lnTo>
                  <a:pt x="970050" y="0"/>
                </a:lnTo>
                <a:lnTo>
                  <a:pt x="970050" y="245074"/>
                </a:lnTo>
                <a:lnTo>
                  <a:pt x="320957" y="256703"/>
                </a:lnTo>
                <a:lnTo>
                  <a:pt x="0" y="284676"/>
                </a:lnTo>
                <a:close/>
              </a:path>
            </a:pathLst>
          </a:custGeom>
          <a:solidFill>
            <a:srgbClr val="008300">
              <a:alpha val="12000"/>
            </a:srgbClr>
          </a:solidFill>
          <a:ln>
            <a:noFill/>
          </a:ln>
        </p:spPr>
        <p:txBody>
          <a:bodyPr rtlCol="0" anchor="ctr"/>
          <a:lstStyle/>
          <a:p>
            <a:pPr algn="ctr"/>
          </a:p>
        </p:txBody>
      </p:sp>
      <p:sp>
        <p:nvSpPr>
          <p:cNvPr id="511" name="Freeform 510"/>
          <p:cNvSpPr/>
          <p:nvPr/>
        </p:nvSpPr>
        <p:spPr>
          <a:xfrm>
            <a:off x="1837327" y="5798401"/>
            <a:ext cx="970050" cy="53352"/>
          </a:xfrm>
          <a:custGeom>
            <a:avLst/>
            <a:gdLst/>
            <a:ahLst/>
            <a:cxnLst/>
            <a:rect l="l" t="t" r="r" b="b"/>
            <a:pathLst>
              <a:path w="970050" h="53352">
                <a:moveTo>
                  <a:pt x="0" y="53352"/>
                </a:moveTo>
                <a:lnTo>
                  <a:pt x="320957" y="41496"/>
                </a:lnTo>
                <a:lnTo>
                  <a:pt x="970050" y="0"/>
                </a:lnTo>
              </a:path>
            </a:pathLst>
          </a:custGeom>
          <a:noFill/>
          <a:ln w="15240">
            <a:solidFill>
              <a:srgbClr val="008300"/>
            </a:solidFill>
          </a:ln>
        </p:spPr>
        <p:txBody>
          <a:bodyPr rtlCol="0" anchor="ctr"/>
          <a:lstStyle/>
          <a:p>
            <a:pPr algn="ctr"/>
          </a:p>
        </p:txBody>
      </p:sp>
      <p:sp>
        <p:nvSpPr>
          <p:cNvPr id="512" name="Oval 511"/>
          <p:cNvSpPr/>
          <p:nvPr/>
        </p:nvSpPr>
        <p:spPr>
          <a:xfrm>
            <a:off x="1819039" y="5833465"/>
            <a:ext cx="36576" cy="36576"/>
          </a:xfrm>
          <a:prstGeom prst="ellipse">
            <a:avLst/>
          </a:prstGeom>
          <a:solidFill>
            <a:srgbClr val="008300"/>
          </a:solidFill>
          <a:ln>
            <a:solidFill>
              <a:srgbClr val="008300"/>
            </a:solidFill>
          </a:ln>
        </p:spPr>
        <p:txBody>
          <a:bodyPr rtlCol="0" anchor="ctr"/>
          <a:lstStyle/>
          <a:p>
            <a:pPr algn="ctr"/>
          </a:p>
        </p:txBody>
      </p:sp>
      <p:sp>
        <p:nvSpPr>
          <p:cNvPr id="513" name="Oval 512"/>
          <p:cNvSpPr/>
          <p:nvPr/>
        </p:nvSpPr>
        <p:spPr>
          <a:xfrm>
            <a:off x="2139996" y="5821609"/>
            <a:ext cx="36576" cy="36576"/>
          </a:xfrm>
          <a:prstGeom prst="ellipse">
            <a:avLst/>
          </a:prstGeom>
          <a:solidFill>
            <a:srgbClr val="008300"/>
          </a:solidFill>
          <a:ln>
            <a:solidFill>
              <a:srgbClr val="008300"/>
            </a:solidFill>
          </a:ln>
        </p:spPr>
        <p:txBody>
          <a:bodyPr rtlCol="0" anchor="ctr"/>
          <a:lstStyle/>
          <a:p>
            <a:pPr algn="ctr"/>
          </a:p>
        </p:txBody>
      </p:sp>
      <p:sp>
        <p:nvSpPr>
          <p:cNvPr id="514" name="Oval 513"/>
          <p:cNvSpPr/>
          <p:nvPr/>
        </p:nvSpPr>
        <p:spPr>
          <a:xfrm>
            <a:off x="2789089" y="5780113"/>
            <a:ext cx="36576" cy="36576"/>
          </a:xfrm>
          <a:prstGeom prst="ellipse">
            <a:avLst/>
          </a:prstGeom>
          <a:solidFill>
            <a:srgbClr val="008300"/>
          </a:solidFill>
          <a:ln>
            <a:solidFill>
              <a:srgbClr val="008300"/>
            </a:solidFill>
          </a:ln>
        </p:spPr>
        <p:txBody>
          <a:bodyPr rtlCol="0" anchor="ctr"/>
          <a:lstStyle/>
          <a:p>
            <a:pPr algn="ctr"/>
          </a:p>
        </p:txBody>
      </p:sp>
      <p:sp>
        <p:nvSpPr>
          <p:cNvPr id="515" name="TextBox 514"/>
          <p:cNvSpPr txBox="1"/>
          <p:nvPr/>
        </p:nvSpPr>
        <p:spPr>
          <a:xfrm>
            <a:off x="2712754" y="5678005"/>
            <a:ext cx="171263" cy="88392"/>
          </a:xfrm>
          <a:prstGeom prst="rect">
            <a:avLst/>
          </a:prstGeom>
          <a:noFill/>
        </p:spPr>
        <p:txBody>
          <a:bodyPr wrap="none" anchor="t" lIns="0" tIns="0" rIns="0" bIns="0">
            <a:noAutofit/>
          </a:bodyPr>
          <a:lstStyle/>
          <a:p>
            <a:pPr algn="r"/>
            <a:r>
              <a:rPr sz="580" b="1">
                <a:solidFill>
                  <a:srgbClr val="0B0B0B"/>
                </a:solidFill>
                <a:latin typeface="Roboto"/>
              </a:rPr>
              <a:t>.62</a:t>
            </a:r>
          </a:p>
        </p:txBody>
      </p:sp>
      <p:sp>
        <p:nvSpPr>
          <p:cNvPr id="516" name="TextBox 515"/>
          <p:cNvSpPr txBox="1"/>
          <p:nvPr/>
        </p:nvSpPr>
        <p:spPr>
          <a:xfrm>
            <a:off x="1762048" y="5977128"/>
            <a:ext cx="330047" cy="76200"/>
          </a:xfrm>
          <a:prstGeom prst="rect">
            <a:avLst/>
          </a:prstGeom>
          <a:noFill/>
        </p:spPr>
        <p:txBody>
          <a:bodyPr wrap="none" anchor="t" lIns="0" tIns="0" rIns="0" bIns="0">
            <a:noAutofit/>
          </a:bodyPr>
          <a:lstStyle/>
          <a:p>
            <a:pPr algn="l"/>
            <a:r>
              <a:rPr sz="500" b="0">
                <a:solidFill>
                  <a:srgbClr val="898781"/>
                </a:solidFill>
                <a:latin typeface="Roboto"/>
              </a:rPr>
              <a:t>N = 29 †</a:t>
            </a:r>
          </a:p>
        </p:txBody>
      </p:sp>
      <p:sp>
        <p:nvSpPr>
          <p:cNvPr id="517" name="Rounded Rectangle 516"/>
          <p:cNvSpPr/>
          <p:nvPr/>
        </p:nvSpPr>
        <p:spPr>
          <a:xfrm>
            <a:off x="2975457"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18" name="Rectangle 517"/>
          <p:cNvSpPr/>
          <p:nvPr/>
        </p:nvSpPr>
        <p:spPr>
          <a:xfrm>
            <a:off x="2975457" y="5186476"/>
            <a:ext cx="1204264" cy="32004"/>
          </a:xfrm>
          <a:prstGeom prst="rect">
            <a:avLst/>
          </a:prstGeom>
          <a:solidFill>
            <a:srgbClr val="4A3AA7"/>
          </a:solidFill>
          <a:ln>
            <a:noFill/>
          </a:ln>
        </p:spPr>
        <p:txBody>
          <a:bodyPr rtlCol="0" anchor="ctr"/>
          <a:lstStyle/>
          <a:p>
            <a:pPr algn="ctr"/>
          </a:p>
        </p:txBody>
      </p:sp>
      <p:sp>
        <p:nvSpPr>
          <p:cNvPr id="519" name="TextBox 518"/>
          <p:cNvSpPr txBox="1"/>
          <p:nvPr/>
        </p:nvSpPr>
        <p:spPr>
          <a:xfrm>
            <a:off x="3021177" y="5241340"/>
            <a:ext cx="747167" cy="82296"/>
          </a:xfrm>
          <a:prstGeom prst="rect">
            <a:avLst/>
          </a:prstGeom>
          <a:noFill/>
        </p:spPr>
        <p:txBody>
          <a:bodyPr wrap="none" anchor="t" lIns="0" tIns="0" rIns="0" bIns="0">
            <a:noAutofit/>
          </a:bodyPr>
          <a:lstStyle/>
          <a:p>
            <a:pPr algn="l"/>
            <a:r>
              <a:rPr sz="540" b="1">
                <a:solidFill>
                  <a:srgbClr val="0B0B0B"/>
                </a:solidFill>
                <a:latin typeface="Roboto"/>
              </a:rPr>
              <a:t>MMSE, high vs low</a:t>
            </a:r>
          </a:p>
        </p:txBody>
      </p:sp>
      <p:cxnSp>
        <p:nvCxnSpPr>
          <p:cNvPr id="520" name="Connector 519"/>
          <p:cNvCxnSpPr/>
          <p:nvPr/>
        </p:nvCxnSpPr>
        <p:spPr>
          <a:xfrm>
            <a:off x="3012033" y="5913840"/>
            <a:ext cx="1131113" cy="0"/>
          </a:xfrm>
          <a:prstGeom prst="line">
            <a:avLst/>
          </a:prstGeom>
          <a:ln w="6350">
            <a:solidFill>
              <a:srgbClr val="C3C2B7"/>
            </a:solidFill>
          </a:ln>
        </p:spPr>
      </p:cxnSp>
      <p:cxnSp>
        <p:nvCxnSpPr>
          <p:cNvPr id="521" name="Connector 520"/>
          <p:cNvCxnSpPr/>
          <p:nvPr/>
        </p:nvCxnSpPr>
        <p:spPr>
          <a:xfrm>
            <a:off x="3012033" y="5577507"/>
            <a:ext cx="1131113" cy="0"/>
          </a:xfrm>
          <a:prstGeom prst="line">
            <a:avLst/>
          </a:prstGeom>
          <a:ln w="9525">
            <a:solidFill>
              <a:srgbClr val="C4001D"/>
            </a:solidFill>
            <a:prstDash val="dash"/>
          </a:ln>
        </p:spPr>
      </p:cxnSp>
      <p:sp>
        <p:nvSpPr>
          <p:cNvPr id="522" name="Freeform 521"/>
          <p:cNvSpPr/>
          <p:nvPr/>
        </p:nvSpPr>
        <p:spPr>
          <a:xfrm>
            <a:off x="3085944" y="5505306"/>
            <a:ext cx="990104" cy="438040"/>
          </a:xfrm>
          <a:custGeom>
            <a:avLst/>
            <a:gdLst/>
            <a:ahLst/>
            <a:cxnLst/>
            <a:rect l="l" t="t" r="r" b="b"/>
            <a:pathLst>
              <a:path w="990104" h="438040">
                <a:moveTo>
                  <a:pt x="0" y="66190"/>
                </a:moveTo>
                <a:lnTo>
                  <a:pt x="280996" y="224843"/>
                </a:lnTo>
                <a:lnTo>
                  <a:pt x="561991" y="0"/>
                </a:lnTo>
                <a:lnTo>
                  <a:pt x="842986" y="2305"/>
                </a:lnTo>
                <a:lnTo>
                  <a:pt x="990104" y="1978"/>
                </a:lnTo>
                <a:lnTo>
                  <a:pt x="990104" y="1978"/>
                </a:lnTo>
                <a:lnTo>
                  <a:pt x="842986" y="121769"/>
                </a:lnTo>
                <a:lnTo>
                  <a:pt x="561991" y="191394"/>
                </a:lnTo>
                <a:lnTo>
                  <a:pt x="280996" y="419307"/>
                </a:lnTo>
                <a:lnTo>
                  <a:pt x="0" y="438040"/>
                </a:lnTo>
                <a:close/>
              </a:path>
            </a:pathLst>
          </a:custGeom>
          <a:solidFill>
            <a:srgbClr val="4A3AA7">
              <a:alpha val="12000"/>
            </a:srgbClr>
          </a:solidFill>
          <a:ln>
            <a:noFill/>
          </a:ln>
        </p:spPr>
        <p:txBody>
          <a:bodyPr rtlCol="0" anchor="ctr"/>
          <a:lstStyle/>
          <a:p>
            <a:pPr algn="ctr"/>
          </a:p>
        </p:txBody>
      </p:sp>
      <p:sp>
        <p:nvSpPr>
          <p:cNvPr id="523" name="Freeform 522"/>
          <p:cNvSpPr/>
          <p:nvPr/>
        </p:nvSpPr>
        <p:spPr>
          <a:xfrm>
            <a:off x="3085944" y="5507284"/>
            <a:ext cx="990104" cy="320097"/>
          </a:xfrm>
          <a:custGeom>
            <a:avLst/>
            <a:gdLst/>
            <a:ahLst/>
            <a:cxnLst/>
            <a:rect l="l" t="t" r="r" b="b"/>
            <a:pathLst>
              <a:path w="990104" h="320097">
                <a:moveTo>
                  <a:pt x="0" y="250137"/>
                </a:moveTo>
                <a:lnTo>
                  <a:pt x="280996" y="320097"/>
                </a:lnTo>
                <a:lnTo>
                  <a:pt x="561991" y="93719"/>
                </a:lnTo>
                <a:lnTo>
                  <a:pt x="842986" y="60059"/>
                </a:lnTo>
                <a:lnTo>
                  <a:pt x="990104" y="0"/>
                </a:lnTo>
              </a:path>
            </a:pathLst>
          </a:custGeom>
          <a:noFill/>
          <a:ln w="15240">
            <a:solidFill>
              <a:srgbClr val="4A3AA7"/>
            </a:solidFill>
          </a:ln>
        </p:spPr>
        <p:txBody>
          <a:bodyPr rtlCol="0" anchor="ctr"/>
          <a:lstStyle/>
          <a:p>
            <a:pPr algn="ctr"/>
          </a:p>
        </p:txBody>
      </p:sp>
      <p:sp>
        <p:nvSpPr>
          <p:cNvPr id="524" name="Oval 523"/>
          <p:cNvSpPr/>
          <p:nvPr/>
        </p:nvSpPr>
        <p:spPr>
          <a:xfrm>
            <a:off x="3067656" y="5739133"/>
            <a:ext cx="36576" cy="36576"/>
          </a:xfrm>
          <a:prstGeom prst="ellipse">
            <a:avLst/>
          </a:prstGeom>
          <a:solidFill>
            <a:srgbClr val="4A3AA7"/>
          </a:solidFill>
          <a:ln>
            <a:solidFill>
              <a:srgbClr val="4A3AA7"/>
            </a:solidFill>
          </a:ln>
        </p:spPr>
        <p:txBody>
          <a:bodyPr rtlCol="0" anchor="ctr"/>
          <a:lstStyle/>
          <a:p>
            <a:pPr algn="ctr"/>
          </a:p>
        </p:txBody>
      </p:sp>
      <p:sp>
        <p:nvSpPr>
          <p:cNvPr id="525" name="Oval 524"/>
          <p:cNvSpPr/>
          <p:nvPr/>
        </p:nvSpPr>
        <p:spPr>
          <a:xfrm>
            <a:off x="3348652" y="5809093"/>
            <a:ext cx="36576" cy="36576"/>
          </a:xfrm>
          <a:prstGeom prst="ellipse">
            <a:avLst/>
          </a:prstGeom>
          <a:solidFill>
            <a:srgbClr val="4A3AA7"/>
          </a:solidFill>
          <a:ln>
            <a:solidFill>
              <a:srgbClr val="4A3AA7"/>
            </a:solidFill>
          </a:ln>
        </p:spPr>
        <p:txBody>
          <a:bodyPr rtlCol="0" anchor="ctr"/>
          <a:lstStyle/>
          <a:p>
            <a:pPr algn="ctr"/>
          </a:p>
        </p:txBody>
      </p:sp>
      <p:sp>
        <p:nvSpPr>
          <p:cNvPr id="526" name="Oval 525"/>
          <p:cNvSpPr/>
          <p:nvPr/>
        </p:nvSpPr>
        <p:spPr>
          <a:xfrm>
            <a:off x="3629647" y="5582715"/>
            <a:ext cx="36576" cy="36576"/>
          </a:xfrm>
          <a:prstGeom prst="ellipse">
            <a:avLst/>
          </a:prstGeom>
          <a:solidFill>
            <a:srgbClr val="4A3AA7"/>
          </a:solidFill>
          <a:ln>
            <a:solidFill>
              <a:srgbClr val="4A3AA7"/>
            </a:solidFill>
          </a:ln>
        </p:spPr>
        <p:txBody>
          <a:bodyPr rtlCol="0" anchor="ctr"/>
          <a:lstStyle/>
          <a:p>
            <a:pPr algn="ctr"/>
          </a:p>
        </p:txBody>
      </p:sp>
      <p:sp>
        <p:nvSpPr>
          <p:cNvPr id="527" name="Oval 526"/>
          <p:cNvSpPr/>
          <p:nvPr/>
        </p:nvSpPr>
        <p:spPr>
          <a:xfrm>
            <a:off x="3910642" y="5549055"/>
            <a:ext cx="36576" cy="36576"/>
          </a:xfrm>
          <a:prstGeom prst="ellipse">
            <a:avLst/>
          </a:prstGeom>
          <a:solidFill>
            <a:srgbClr val="4A3AA7"/>
          </a:solidFill>
          <a:ln>
            <a:solidFill>
              <a:srgbClr val="4A3AA7"/>
            </a:solidFill>
          </a:ln>
        </p:spPr>
        <p:txBody>
          <a:bodyPr rtlCol="0" anchor="ctr"/>
          <a:lstStyle/>
          <a:p>
            <a:pPr algn="ctr"/>
          </a:p>
        </p:txBody>
      </p:sp>
      <p:sp>
        <p:nvSpPr>
          <p:cNvPr id="528" name="Oval 527"/>
          <p:cNvSpPr/>
          <p:nvPr/>
        </p:nvSpPr>
        <p:spPr>
          <a:xfrm>
            <a:off x="4057760" y="5488996"/>
            <a:ext cx="36576" cy="36576"/>
          </a:xfrm>
          <a:prstGeom prst="ellipse">
            <a:avLst/>
          </a:prstGeom>
          <a:solidFill>
            <a:srgbClr val="4A3AA7"/>
          </a:solidFill>
          <a:ln>
            <a:solidFill>
              <a:srgbClr val="4A3AA7"/>
            </a:solidFill>
          </a:ln>
        </p:spPr>
        <p:txBody>
          <a:bodyPr rtlCol="0" anchor="ctr"/>
          <a:lstStyle/>
          <a:p>
            <a:pPr algn="ctr"/>
          </a:p>
        </p:txBody>
      </p:sp>
      <p:sp>
        <p:nvSpPr>
          <p:cNvPr id="529" name="TextBox 528"/>
          <p:cNvSpPr txBox="1"/>
          <p:nvPr/>
        </p:nvSpPr>
        <p:spPr>
          <a:xfrm>
            <a:off x="3971883" y="5386888"/>
            <a:ext cx="171263" cy="88392"/>
          </a:xfrm>
          <a:prstGeom prst="rect">
            <a:avLst/>
          </a:prstGeom>
          <a:noFill/>
        </p:spPr>
        <p:txBody>
          <a:bodyPr wrap="none" anchor="t" lIns="0" tIns="0" rIns="0" bIns="0">
            <a:noAutofit/>
          </a:bodyPr>
          <a:lstStyle/>
          <a:p>
            <a:pPr algn="r"/>
            <a:r>
              <a:rPr sz="580" b="1">
                <a:solidFill>
                  <a:srgbClr val="0B0B0B"/>
                </a:solidFill>
                <a:latin typeface="Roboto"/>
              </a:rPr>
              <a:t>.92</a:t>
            </a:r>
          </a:p>
        </p:txBody>
      </p:sp>
      <p:sp>
        <p:nvSpPr>
          <p:cNvPr id="530" name="TextBox 529"/>
          <p:cNvSpPr txBox="1"/>
          <p:nvPr/>
        </p:nvSpPr>
        <p:spPr>
          <a:xfrm>
            <a:off x="3021177" y="5977128"/>
            <a:ext cx="330047" cy="76200"/>
          </a:xfrm>
          <a:prstGeom prst="rect">
            <a:avLst/>
          </a:prstGeom>
          <a:noFill/>
        </p:spPr>
        <p:txBody>
          <a:bodyPr wrap="none" anchor="t" lIns="0" tIns="0" rIns="0" bIns="0">
            <a:noAutofit/>
          </a:bodyPr>
          <a:lstStyle/>
          <a:p>
            <a:pPr algn="l"/>
            <a:r>
              <a:rPr sz="500" b="0">
                <a:solidFill>
                  <a:srgbClr val="898781"/>
                </a:solidFill>
                <a:latin typeface="Roboto"/>
              </a:rPr>
              <a:t>N = 27 †</a:t>
            </a:r>
          </a:p>
        </p:txBody>
      </p:sp>
      <p:sp>
        <p:nvSpPr>
          <p:cNvPr id="531" name="Rounded Rectangle 530"/>
          <p:cNvSpPr/>
          <p:nvPr/>
        </p:nvSpPr>
        <p:spPr>
          <a:xfrm>
            <a:off x="4234586"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32" name="Rectangle 531"/>
          <p:cNvSpPr/>
          <p:nvPr/>
        </p:nvSpPr>
        <p:spPr>
          <a:xfrm>
            <a:off x="4234586" y="5186476"/>
            <a:ext cx="1204264" cy="32004"/>
          </a:xfrm>
          <a:prstGeom prst="rect">
            <a:avLst/>
          </a:prstGeom>
          <a:solidFill>
            <a:srgbClr val="4A3AA7"/>
          </a:solidFill>
          <a:ln>
            <a:noFill/>
          </a:ln>
        </p:spPr>
        <p:txBody>
          <a:bodyPr rtlCol="0" anchor="ctr"/>
          <a:lstStyle/>
          <a:p>
            <a:pPr algn="ctr"/>
          </a:p>
        </p:txBody>
      </p:sp>
      <p:sp>
        <p:nvSpPr>
          <p:cNvPr id="533" name="TextBox 532"/>
          <p:cNvSpPr txBox="1"/>
          <p:nvPr/>
        </p:nvSpPr>
        <p:spPr>
          <a:xfrm>
            <a:off x="4280306" y="5241340"/>
            <a:ext cx="1206962" cy="164592"/>
          </a:xfrm>
          <a:prstGeom prst="rect">
            <a:avLst/>
          </a:prstGeom>
          <a:noFill/>
        </p:spPr>
        <p:txBody>
          <a:bodyPr wrap="none" anchor="t" lIns="0" tIns="0" rIns="0" bIns="0">
            <a:noAutofit/>
          </a:bodyPr>
          <a:lstStyle/>
          <a:p>
            <a:pPr algn="l"/>
            <a:r>
              <a:rPr sz="540" b="1">
                <a:solidFill>
                  <a:srgbClr val="0B0B0B"/>
                </a:solidFill>
                <a:latin typeface="Roboto"/>
              </a:rPr>
              <a:t>RPM cognitive score, high vs</a:t>
            </a:r>
          </a:p>
          <a:p>
            <a:pPr algn="l"/>
            <a:r>
              <a:rPr sz="540" b="1">
                <a:solidFill>
                  <a:srgbClr val="0B0B0B"/>
                </a:solidFill>
                <a:latin typeface="Roboto"/>
              </a:rPr>
              <a:t>low</a:t>
            </a:r>
          </a:p>
        </p:txBody>
      </p:sp>
      <p:cxnSp>
        <p:nvCxnSpPr>
          <p:cNvPr id="534" name="Connector 533"/>
          <p:cNvCxnSpPr/>
          <p:nvPr/>
        </p:nvCxnSpPr>
        <p:spPr>
          <a:xfrm>
            <a:off x="4271162" y="5913840"/>
            <a:ext cx="1131113" cy="0"/>
          </a:xfrm>
          <a:prstGeom prst="line">
            <a:avLst/>
          </a:prstGeom>
          <a:ln w="6350">
            <a:solidFill>
              <a:srgbClr val="C3C2B7"/>
            </a:solidFill>
          </a:ln>
        </p:spPr>
      </p:cxnSp>
      <p:cxnSp>
        <p:nvCxnSpPr>
          <p:cNvPr id="535" name="Connector 534"/>
          <p:cNvCxnSpPr/>
          <p:nvPr/>
        </p:nvCxnSpPr>
        <p:spPr>
          <a:xfrm>
            <a:off x="4271162" y="5577507"/>
            <a:ext cx="1131113" cy="0"/>
          </a:xfrm>
          <a:prstGeom prst="line">
            <a:avLst/>
          </a:prstGeom>
          <a:ln w="9525">
            <a:solidFill>
              <a:srgbClr val="C4001D"/>
            </a:solidFill>
            <a:prstDash val="dash"/>
          </a:ln>
        </p:spPr>
      </p:cxnSp>
      <p:sp>
        <p:nvSpPr>
          <p:cNvPr id="536" name="Freeform 535"/>
          <p:cNvSpPr/>
          <p:nvPr/>
        </p:nvSpPr>
        <p:spPr>
          <a:xfrm>
            <a:off x="4359070" y="5740675"/>
            <a:ext cx="963400" cy="203782"/>
          </a:xfrm>
          <a:custGeom>
            <a:avLst/>
            <a:gdLst/>
            <a:ahLst/>
            <a:cxnLst/>
            <a:rect l="l" t="t" r="r" b="b"/>
            <a:pathLst>
              <a:path w="963400" h="203782">
                <a:moveTo>
                  <a:pt x="0" y="63348"/>
                </a:moveTo>
                <a:lnTo>
                  <a:pt x="334207" y="16861"/>
                </a:lnTo>
                <a:lnTo>
                  <a:pt x="668415" y="0"/>
                </a:lnTo>
                <a:lnTo>
                  <a:pt x="963400" y="9486"/>
                </a:lnTo>
                <a:lnTo>
                  <a:pt x="963400" y="9486"/>
                </a:lnTo>
                <a:lnTo>
                  <a:pt x="668415" y="137771"/>
                </a:lnTo>
                <a:lnTo>
                  <a:pt x="334207" y="142030"/>
                </a:lnTo>
                <a:lnTo>
                  <a:pt x="0" y="203782"/>
                </a:lnTo>
                <a:close/>
              </a:path>
            </a:pathLst>
          </a:custGeom>
          <a:solidFill>
            <a:srgbClr val="4A3AA7">
              <a:alpha val="12000"/>
            </a:srgbClr>
          </a:solidFill>
          <a:ln>
            <a:noFill/>
          </a:ln>
        </p:spPr>
        <p:txBody>
          <a:bodyPr rtlCol="0" anchor="ctr"/>
          <a:lstStyle/>
          <a:p>
            <a:pPr algn="ctr"/>
          </a:p>
        </p:txBody>
      </p:sp>
      <p:sp>
        <p:nvSpPr>
          <p:cNvPr id="537" name="Freeform 536"/>
          <p:cNvSpPr/>
          <p:nvPr/>
        </p:nvSpPr>
        <p:spPr>
          <a:xfrm>
            <a:off x="4359070" y="5750161"/>
            <a:ext cx="963400" cy="124079"/>
          </a:xfrm>
          <a:custGeom>
            <a:avLst/>
            <a:gdLst/>
            <a:ahLst/>
            <a:cxnLst/>
            <a:rect l="l" t="t" r="r" b="b"/>
            <a:pathLst>
              <a:path w="963400" h="124079">
                <a:moveTo>
                  <a:pt x="0" y="124079"/>
                </a:moveTo>
                <a:lnTo>
                  <a:pt x="334207" y="69960"/>
                </a:lnTo>
                <a:lnTo>
                  <a:pt x="668415" y="59400"/>
                </a:lnTo>
                <a:lnTo>
                  <a:pt x="963400" y="0"/>
                </a:lnTo>
              </a:path>
            </a:pathLst>
          </a:custGeom>
          <a:noFill/>
          <a:ln w="15240">
            <a:solidFill>
              <a:srgbClr val="4A3AA7"/>
            </a:solidFill>
          </a:ln>
        </p:spPr>
        <p:txBody>
          <a:bodyPr rtlCol="0" anchor="ctr"/>
          <a:lstStyle/>
          <a:p>
            <a:pPr algn="ctr"/>
          </a:p>
        </p:txBody>
      </p:sp>
      <p:sp>
        <p:nvSpPr>
          <p:cNvPr id="538" name="Oval 537"/>
          <p:cNvSpPr/>
          <p:nvPr/>
        </p:nvSpPr>
        <p:spPr>
          <a:xfrm>
            <a:off x="4340782" y="5855952"/>
            <a:ext cx="36576" cy="36576"/>
          </a:xfrm>
          <a:prstGeom prst="ellipse">
            <a:avLst/>
          </a:prstGeom>
          <a:solidFill>
            <a:srgbClr val="4A3AA7"/>
          </a:solidFill>
          <a:ln>
            <a:solidFill>
              <a:srgbClr val="4A3AA7"/>
            </a:solidFill>
          </a:ln>
        </p:spPr>
        <p:txBody>
          <a:bodyPr rtlCol="0" anchor="ctr"/>
          <a:lstStyle/>
          <a:p>
            <a:pPr algn="ctr"/>
          </a:p>
        </p:txBody>
      </p:sp>
      <p:sp>
        <p:nvSpPr>
          <p:cNvPr id="539" name="Oval 538"/>
          <p:cNvSpPr/>
          <p:nvPr/>
        </p:nvSpPr>
        <p:spPr>
          <a:xfrm>
            <a:off x="4674989" y="5801833"/>
            <a:ext cx="36576" cy="36576"/>
          </a:xfrm>
          <a:prstGeom prst="ellipse">
            <a:avLst/>
          </a:prstGeom>
          <a:solidFill>
            <a:srgbClr val="4A3AA7"/>
          </a:solidFill>
          <a:ln>
            <a:solidFill>
              <a:srgbClr val="4A3AA7"/>
            </a:solidFill>
          </a:ln>
        </p:spPr>
        <p:txBody>
          <a:bodyPr rtlCol="0" anchor="ctr"/>
          <a:lstStyle/>
          <a:p>
            <a:pPr algn="ctr"/>
          </a:p>
        </p:txBody>
      </p:sp>
      <p:sp>
        <p:nvSpPr>
          <p:cNvPr id="540" name="Oval 539"/>
          <p:cNvSpPr/>
          <p:nvPr/>
        </p:nvSpPr>
        <p:spPr>
          <a:xfrm>
            <a:off x="5009197" y="5791273"/>
            <a:ext cx="36576" cy="36576"/>
          </a:xfrm>
          <a:prstGeom prst="ellipse">
            <a:avLst/>
          </a:prstGeom>
          <a:solidFill>
            <a:srgbClr val="4A3AA7"/>
          </a:solidFill>
          <a:ln>
            <a:solidFill>
              <a:srgbClr val="4A3AA7"/>
            </a:solidFill>
          </a:ln>
        </p:spPr>
        <p:txBody>
          <a:bodyPr rtlCol="0" anchor="ctr"/>
          <a:lstStyle/>
          <a:p>
            <a:pPr algn="ctr"/>
          </a:p>
        </p:txBody>
      </p:sp>
      <p:sp>
        <p:nvSpPr>
          <p:cNvPr id="541" name="Oval 540"/>
          <p:cNvSpPr/>
          <p:nvPr/>
        </p:nvSpPr>
        <p:spPr>
          <a:xfrm>
            <a:off x="5304182" y="5731873"/>
            <a:ext cx="36576" cy="36576"/>
          </a:xfrm>
          <a:prstGeom prst="ellipse">
            <a:avLst/>
          </a:prstGeom>
          <a:solidFill>
            <a:srgbClr val="4A3AA7"/>
          </a:solidFill>
          <a:ln>
            <a:solidFill>
              <a:srgbClr val="4A3AA7"/>
            </a:solidFill>
          </a:ln>
        </p:spPr>
        <p:txBody>
          <a:bodyPr rtlCol="0" anchor="ctr"/>
          <a:lstStyle/>
          <a:p>
            <a:pPr algn="ctr"/>
          </a:p>
        </p:txBody>
      </p:sp>
      <p:sp>
        <p:nvSpPr>
          <p:cNvPr id="542" name="TextBox 541"/>
          <p:cNvSpPr txBox="1"/>
          <p:nvPr/>
        </p:nvSpPr>
        <p:spPr>
          <a:xfrm>
            <a:off x="5231011" y="5629765"/>
            <a:ext cx="171263" cy="88392"/>
          </a:xfrm>
          <a:prstGeom prst="rect">
            <a:avLst/>
          </a:prstGeom>
          <a:noFill/>
        </p:spPr>
        <p:txBody>
          <a:bodyPr wrap="none" anchor="t" lIns="0" tIns="0" rIns="0" bIns="0">
            <a:noAutofit/>
          </a:bodyPr>
          <a:lstStyle/>
          <a:p>
            <a:pPr algn="r"/>
            <a:r>
              <a:rPr sz="580" b="1">
                <a:solidFill>
                  <a:srgbClr val="0B0B0B"/>
                </a:solidFill>
                <a:latin typeface="Roboto"/>
              </a:rPr>
              <a:t>.67</a:t>
            </a:r>
          </a:p>
        </p:txBody>
      </p:sp>
      <p:sp>
        <p:nvSpPr>
          <p:cNvPr id="543" name="TextBox 542"/>
          <p:cNvSpPr txBox="1"/>
          <p:nvPr/>
        </p:nvSpPr>
        <p:spPr>
          <a:xfrm>
            <a:off x="4280306" y="5977128"/>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544" name="Rounded Rectangle 543"/>
          <p:cNvSpPr/>
          <p:nvPr/>
        </p:nvSpPr>
        <p:spPr>
          <a:xfrm>
            <a:off x="5493715"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45" name="Rectangle 544"/>
          <p:cNvSpPr/>
          <p:nvPr/>
        </p:nvSpPr>
        <p:spPr>
          <a:xfrm>
            <a:off x="5493715" y="5186476"/>
            <a:ext cx="1204264" cy="32004"/>
          </a:xfrm>
          <a:prstGeom prst="rect">
            <a:avLst/>
          </a:prstGeom>
          <a:solidFill>
            <a:srgbClr val="4A3AA7"/>
          </a:solidFill>
          <a:ln>
            <a:noFill/>
          </a:ln>
        </p:spPr>
        <p:txBody>
          <a:bodyPr rtlCol="0" anchor="ctr"/>
          <a:lstStyle/>
          <a:p>
            <a:pPr algn="ctr"/>
          </a:p>
        </p:txBody>
      </p:sp>
      <p:sp>
        <p:nvSpPr>
          <p:cNvPr id="546" name="TextBox 545"/>
          <p:cNvSpPr txBox="1"/>
          <p:nvPr/>
        </p:nvSpPr>
        <p:spPr>
          <a:xfrm>
            <a:off x="5539435" y="5241340"/>
            <a:ext cx="1123363" cy="164592"/>
          </a:xfrm>
          <a:prstGeom prst="rect">
            <a:avLst/>
          </a:prstGeom>
          <a:noFill/>
        </p:spPr>
        <p:txBody>
          <a:bodyPr wrap="none" anchor="t" lIns="0" tIns="0" rIns="0" bIns="0">
            <a:noAutofit/>
          </a:bodyPr>
          <a:lstStyle/>
          <a:p>
            <a:pPr algn="l"/>
            <a:r>
              <a:rPr sz="540" b="1">
                <a:solidFill>
                  <a:srgbClr val="0B0B0B"/>
                </a:solidFill>
                <a:latin typeface="Roboto"/>
              </a:rPr>
              <a:t>BDI score (PEARL), high vs</a:t>
            </a:r>
          </a:p>
          <a:p>
            <a:pPr algn="l"/>
            <a:r>
              <a:rPr sz="540" b="1">
                <a:solidFill>
                  <a:srgbClr val="0B0B0B"/>
                </a:solidFill>
                <a:latin typeface="Roboto"/>
              </a:rPr>
              <a:t>low</a:t>
            </a:r>
          </a:p>
        </p:txBody>
      </p:sp>
      <p:cxnSp>
        <p:nvCxnSpPr>
          <p:cNvPr id="547" name="Connector 546"/>
          <p:cNvCxnSpPr/>
          <p:nvPr/>
        </p:nvCxnSpPr>
        <p:spPr>
          <a:xfrm>
            <a:off x="5530291" y="5913840"/>
            <a:ext cx="1131113" cy="0"/>
          </a:xfrm>
          <a:prstGeom prst="line">
            <a:avLst/>
          </a:prstGeom>
          <a:ln w="6350">
            <a:solidFill>
              <a:srgbClr val="C3C2B7"/>
            </a:solidFill>
          </a:ln>
        </p:spPr>
      </p:cxnSp>
      <p:cxnSp>
        <p:nvCxnSpPr>
          <p:cNvPr id="548" name="Connector 547"/>
          <p:cNvCxnSpPr/>
          <p:nvPr/>
        </p:nvCxnSpPr>
        <p:spPr>
          <a:xfrm>
            <a:off x="5530291" y="5577507"/>
            <a:ext cx="1131113" cy="0"/>
          </a:xfrm>
          <a:prstGeom prst="line">
            <a:avLst/>
          </a:prstGeom>
          <a:ln w="9525">
            <a:solidFill>
              <a:srgbClr val="C4001D"/>
            </a:solidFill>
            <a:prstDash val="dash"/>
          </a:ln>
        </p:spPr>
      </p:cxnSp>
      <p:sp>
        <p:nvSpPr>
          <p:cNvPr id="549" name="Freeform 548"/>
          <p:cNvSpPr/>
          <p:nvPr/>
        </p:nvSpPr>
        <p:spPr>
          <a:xfrm>
            <a:off x="5618199" y="5660075"/>
            <a:ext cx="963400" cy="301813"/>
          </a:xfrm>
          <a:custGeom>
            <a:avLst/>
            <a:gdLst/>
            <a:ahLst/>
            <a:cxnLst/>
            <a:rect l="l" t="t" r="r" b="b"/>
            <a:pathLst>
              <a:path w="963400" h="301813">
                <a:moveTo>
                  <a:pt x="0" y="78590"/>
                </a:moveTo>
                <a:lnTo>
                  <a:pt x="334207" y="55603"/>
                </a:lnTo>
                <a:lnTo>
                  <a:pt x="668414" y="0"/>
                </a:lnTo>
                <a:lnTo>
                  <a:pt x="963400" y="103313"/>
                </a:lnTo>
                <a:lnTo>
                  <a:pt x="963400" y="103313"/>
                </a:lnTo>
                <a:lnTo>
                  <a:pt x="668414" y="213906"/>
                </a:lnTo>
                <a:lnTo>
                  <a:pt x="334207" y="267502"/>
                </a:lnTo>
                <a:lnTo>
                  <a:pt x="0" y="301813"/>
                </a:lnTo>
                <a:close/>
              </a:path>
            </a:pathLst>
          </a:custGeom>
          <a:solidFill>
            <a:srgbClr val="4A3AA7">
              <a:alpha val="12000"/>
            </a:srgbClr>
          </a:solidFill>
          <a:ln>
            <a:noFill/>
          </a:ln>
        </p:spPr>
        <p:txBody>
          <a:bodyPr rtlCol="0" anchor="ctr"/>
          <a:lstStyle/>
          <a:p>
            <a:pPr algn="ctr"/>
          </a:p>
        </p:txBody>
      </p:sp>
      <p:sp>
        <p:nvSpPr>
          <p:cNvPr id="550" name="Freeform 549"/>
          <p:cNvSpPr/>
          <p:nvPr/>
        </p:nvSpPr>
        <p:spPr>
          <a:xfrm>
            <a:off x="5618199" y="5763388"/>
            <a:ext cx="963400" cy="117692"/>
          </a:xfrm>
          <a:custGeom>
            <a:avLst/>
            <a:gdLst/>
            <a:ahLst/>
            <a:cxnLst/>
            <a:rect l="l" t="t" r="r" b="b"/>
            <a:pathLst>
              <a:path w="963400" h="117692">
                <a:moveTo>
                  <a:pt x="0" y="117692"/>
                </a:moveTo>
                <a:lnTo>
                  <a:pt x="334207" y="58239"/>
                </a:lnTo>
                <a:lnTo>
                  <a:pt x="668414" y="3640"/>
                </a:lnTo>
                <a:lnTo>
                  <a:pt x="963400" y="0"/>
                </a:lnTo>
              </a:path>
            </a:pathLst>
          </a:custGeom>
          <a:noFill/>
          <a:ln w="15240">
            <a:solidFill>
              <a:srgbClr val="4A3AA7"/>
            </a:solidFill>
          </a:ln>
        </p:spPr>
        <p:txBody>
          <a:bodyPr rtlCol="0" anchor="ctr"/>
          <a:lstStyle/>
          <a:p>
            <a:pPr algn="ctr"/>
          </a:p>
        </p:txBody>
      </p:sp>
      <p:sp>
        <p:nvSpPr>
          <p:cNvPr id="551" name="Oval 550"/>
          <p:cNvSpPr/>
          <p:nvPr/>
        </p:nvSpPr>
        <p:spPr>
          <a:xfrm>
            <a:off x="5599911" y="5862792"/>
            <a:ext cx="36576" cy="36576"/>
          </a:xfrm>
          <a:prstGeom prst="ellipse">
            <a:avLst/>
          </a:prstGeom>
          <a:solidFill>
            <a:srgbClr val="4A3AA7"/>
          </a:solidFill>
          <a:ln>
            <a:solidFill>
              <a:srgbClr val="4A3AA7"/>
            </a:solidFill>
          </a:ln>
        </p:spPr>
        <p:txBody>
          <a:bodyPr rtlCol="0" anchor="ctr"/>
          <a:lstStyle/>
          <a:p>
            <a:pPr algn="ctr"/>
          </a:p>
        </p:txBody>
      </p:sp>
      <p:sp>
        <p:nvSpPr>
          <p:cNvPr id="552" name="Oval 551"/>
          <p:cNvSpPr/>
          <p:nvPr/>
        </p:nvSpPr>
        <p:spPr>
          <a:xfrm>
            <a:off x="5934118" y="5803339"/>
            <a:ext cx="36576" cy="36576"/>
          </a:xfrm>
          <a:prstGeom prst="ellipse">
            <a:avLst/>
          </a:prstGeom>
          <a:solidFill>
            <a:srgbClr val="4A3AA7"/>
          </a:solidFill>
          <a:ln>
            <a:solidFill>
              <a:srgbClr val="4A3AA7"/>
            </a:solidFill>
          </a:ln>
        </p:spPr>
        <p:txBody>
          <a:bodyPr rtlCol="0" anchor="ctr"/>
          <a:lstStyle/>
          <a:p>
            <a:pPr algn="ctr"/>
          </a:p>
        </p:txBody>
      </p:sp>
      <p:sp>
        <p:nvSpPr>
          <p:cNvPr id="553" name="Oval 552"/>
          <p:cNvSpPr/>
          <p:nvPr/>
        </p:nvSpPr>
        <p:spPr>
          <a:xfrm>
            <a:off x="6268325" y="5748740"/>
            <a:ext cx="36576" cy="36576"/>
          </a:xfrm>
          <a:prstGeom prst="ellipse">
            <a:avLst/>
          </a:prstGeom>
          <a:solidFill>
            <a:srgbClr val="4A3AA7"/>
          </a:solidFill>
          <a:ln>
            <a:solidFill>
              <a:srgbClr val="4A3AA7"/>
            </a:solidFill>
          </a:ln>
        </p:spPr>
        <p:txBody>
          <a:bodyPr rtlCol="0" anchor="ctr"/>
          <a:lstStyle/>
          <a:p>
            <a:pPr algn="ctr"/>
          </a:p>
        </p:txBody>
      </p:sp>
      <p:sp>
        <p:nvSpPr>
          <p:cNvPr id="554" name="Oval 553"/>
          <p:cNvSpPr/>
          <p:nvPr/>
        </p:nvSpPr>
        <p:spPr>
          <a:xfrm>
            <a:off x="6563311" y="5745100"/>
            <a:ext cx="36576" cy="36576"/>
          </a:xfrm>
          <a:prstGeom prst="ellipse">
            <a:avLst/>
          </a:prstGeom>
          <a:solidFill>
            <a:srgbClr val="4A3AA7"/>
          </a:solidFill>
          <a:ln>
            <a:solidFill>
              <a:srgbClr val="4A3AA7"/>
            </a:solidFill>
          </a:ln>
        </p:spPr>
        <p:txBody>
          <a:bodyPr rtlCol="0" anchor="ctr"/>
          <a:lstStyle/>
          <a:p>
            <a:pPr algn="ctr"/>
          </a:p>
        </p:txBody>
      </p:sp>
      <p:sp>
        <p:nvSpPr>
          <p:cNvPr id="555" name="TextBox 554"/>
          <p:cNvSpPr txBox="1"/>
          <p:nvPr/>
        </p:nvSpPr>
        <p:spPr>
          <a:xfrm>
            <a:off x="6490140" y="5642992"/>
            <a:ext cx="171263" cy="88392"/>
          </a:xfrm>
          <a:prstGeom prst="rect">
            <a:avLst/>
          </a:prstGeom>
          <a:noFill/>
        </p:spPr>
        <p:txBody>
          <a:bodyPr wrap="none" anchor="t" lIns="0" tIns="0" rIns="0" bIns="0">
            <a:noAutofit/>
          </a:bodyPr>
          <a:lstStyle/>
          <a:p>
            <a:pPr algn="r"/>
            <a:r>
              <a:rPr sz="580" b="1">
                <a:solidFill>
                  <a:srgbClr val="0B0B0B"/>
                </a:solidFill>
                <a:latin typeface="Roboto"/>
              </a:rPr>
              <a:t>.66</a:t>
            </a:r>
          </a:p>
        </p:txBody>
      </p:sp>
      <p:sp>
        <p:nvSpPr>
          <p:cNvPr id="556" name="TextBox 555"/>
          <p:cNvSpPr txBox="1"/>
          <p:nvPr/>
        </p:nvSpPr>
        <p:spPr>
          <a:xfrm>
            <a:off x="5539435" y="5977128"/>
            <a:ext cx="330047" cy="76200"/>
          </a:xfrm>
          <a:prstGeom prst="rect">
            <a:avLst/>
          </a:prstGeom>
          <a:noFill/>
        </p:spPr>
        <p:txBody>
          <a:bodyPr wrap="none" anchor="t" lIns="0" tIns="0" rIns="0" bIns="0">
            <a:noAutofit/>
          </a:bodyPr>
          <a:lstStyle/>
          <a:p>
            <a:pPr algn="l"/>
            <a:r>
              <a:rPr sz="500" b="0">
                <a:solidFill>
                  <a:srgbClr val="898781"/>
                </a:solidFill>
                <a:latin typeface="Roboto"/>
              </a:rPr>
              <a:t>N = 20 †</a:t>
            </a:r>
          </a:p>
        </p:txBody>
      </p:sp>
      <p:sp>
        <p:nvSpPr>
          <p:cNvPr id="557" name="Rounded Rectangle 556"/>
          <p:cNvSpPr/>
          <p:nvPr/>
        </p:nvSpPr>
        <p:spPr>
          <a:xfrm>
            <a:off x="6752844"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58" name="Rectangle 557"/>
          <p:cNvSpPr/>
          <p:nvPr/>
        </p:nvSpPr>
        <p:spPr>
          <a:xfrm>
            <a:off x="6752844" y="5186476"/>
            <a:ext cx="1204264" cy="32004"/>
          </a:xfrm>
          <a:prstGeom prst="rect">
            <a:avLst/>
          </a:prstGeom>
          <a:solidFill>
            <a:srgbClr val="4A3AA7"/>
          </a:solidFill>
          <a:ln>
            <a:noFill/>
          </a:ln>
        </p:spPr>
        <p:txBody>
          <a:bodyPr rtlCol="0" anchor="ctr"/>
          <a:lstStyle/>
          <a:p>
            <a:pPr algn="ctr"/>
          </a:p>
        </p:txBody>
      </p:sp>
      <p:sp>
        <p:nvSpPr>
          <p:cNvPr id="559" name="TextBox 558"/>
          <p:cNvSpPr txBox="1"/>
          <p:nvPr/>
        </p:nvSpPr>
        <p:spPr>
          <a:xfrm>
            <a:off x="6798564" y="5241340"/>
            <a:ext cx="1123363" cy="164592"/>
          </a:xfrm>
          <a:prstGeom prst="rect">
            <a:avLst/>
          </a:prstGeom>
          <a:noFill/>
        </p:spPr>
        <p:txBody>
          <a:bodyPr wrap="none" anchor="t" lIns="0" tIns="0" rIns="0" bIns="0">
            <a:noAutofit/>
          </a:bodyPr>
          <a:lstStyle/>
          <a:p>
            <a:pPr algn="l"/>
            <a:r>
              <a:rPr sz="540" b="1">
                <a:solidFill>
                  <a:srgbClr val="0B0B0B"/>
                </a:solidFill>
                <a:latin typeface="Roboto"/>
              </a:rPr>
              <a:t>BDI depression score, high</a:t>
            </a:r>
          </a:p>
          <a:p>
            <a:pPr algn="l"/>
            <a:r>
              <a:rPr sz="540" b="1">
                <a:solidFill>
                  <a:srgbClr val="0B0B0B"/>
                </a:solidFill>
                <a:latin typeface="Roboto"/>
              </a:rPr>
              <a:t>vs low</a:t>
            </a:r>
          </a:p>
        </p:txBody>
      </p:sp>
      <p:cxnSp>
        <p:nvCxnSpPr>
          <p:cNvPr id="560" name="Connector 559"/>
          <p:cNvCxnSpPr/>
          <p:nvPr/>
        </p:nvCxnSpPr>
        <p:spPr>
          <a:xfrm>
            <a:off x="6789420" y="5913840"/>
            <a:ext cx="1131112" cy="0"/>
          </a:xfrm>
          <a:prstGeom prst="line">
            <a:avLst/>
          </a:prstGeom>
          <a:ln w="6350">
            <a:solidFill>
              <a:srgbClr val="C3C2B7"/>
            </a:solidFill>
          </a:ln>
        </p:spPr>
      </p:cxnSp>
      <p:cxnSp>
        <p:nvCxnSpPr>
          <p:cNvPr id="561" name="Connector 560"/>
          <p:cNvCxnSpPr/>
          <p:nvPr/>
        </p:nvCxnSpPr>
        <p:spPr>
          <a:xfrm>
            <a:off x="6789420" y="5577507"/>
            <a:ext cx="1131112" cy="0"/>
          </a:xfrm>
          <a:prstGeom prst="line">
            <a:avLst/>
          </a:prstGeom>
          <a:ln w="9525">
            <a:solidFill>
              <a:srgbClr val="C4001D"/>
            </a:solidFill>
            <a:prstDash val="dash"/>
          </a:ln>
        </p:spPr>
      </p:cxnSp>
      <p:sp>
        <p:nvSpPr>
          <p:cNvPr id="562" name="Freeform 561"/>
          <p:cNvSpPr/>
          <p:nvPr/>
        </p:nvSpPr>
        <p:spPr>
          <a:xfrm>
            <a:off x="6849792" y="5753583"/>
            <a:ext cx="1015933" cy="154589"/>
          </a:xfrm>
          <a:custGeom>
            <a:avLst/>
            <a:gdLst/>
            <a:ahLst/>
            <a:cxnLst/>
            <a:rect l="l" t="t" r="r" b="b"/>
            <a:pathLst>
              <a:path w="1015933" h="154589">
                <a:moveTo>
                  <a:pt x="0" y="13928"/>
                </a:moveTo>
                <a:lnTo>
                  <a:pt x="229524" y="7968"/>
                </a:lnTo>
                <a:lnTo>
                  <a:pt x="459048" y="0"/>
                </a:lnTo>
                <a:lnTo>
                  <a:pt x="688571" y="19538"/>
                </a:lnTo>
                <a:lnTo>
                  <a:pt x="918095" y="32497"/>
                </a:lnTo>
                <a:lnTo>
                  <a:pt x="1015933" y="75250"/>
                </a:lnTo>
                <a:lnTo>
                  <a:pt x="1015933" y="75250"/>
                </a:lnTo>
                <a:lnTo>
                  <a:pt x="918095" y="83815"/>
                </a:lnTo>
                <a:lnTo>
                  <a:pt x="688571" y="91692"/>
                </a:lnTo>
                <a:lnTo>
                  <a:pt x="459048" y="120469"/>
                </a:lnTo>
                <a:lnTo>
                  <a:pt x="229524" y="118969"/>
                </a:lnTo>
                <a:lnTo>
                  <a:pt x="0" y="154589"/>
                </a:lnTo>
                <a:close/>
              </a:path>
            </a:pathLst>
          </a:custGeom>
          <a:solidFill>
            <a:srgbClr val="4A3AA7">
              <a:alpha val="12000"/>
            </a:srgbClr>
          </a:solidFill>
          <a:ln>
            <a:noFill/>
          </a:ln>
        </p:spPr>
        <p:txBody>
          <a:bodyPr rtlCol="0" anchor="ctr"/>
          <a:lstStyle/>
          <a:p>
            <a:pPr algn="ctr"/>
          </a:p>
        </p:txBody>
      </p:sp>
      <p:sp>
        <p:nvSpPr>
          <p:cNvPr id="563" name="Freeform 562"/>
          <p:cNvSpPr/>
          <p:nvPr/>
        </p:nvSpPr>
        <p:spPr>
          <a:xfrm>
            <a:off x="6849792" y="5809198"/>
            <a:ext cx="1015933" cy="28644"/>
          </a:xfrm>
          <a:custGeom>
            <a:avLst/>
            <a:gdLst/>
            <a:ahLst/>
            <a:cxnLst/>
            <a:rect l="l" t="t" r="r" b="b"/>
            <a:pathLst>
              <a:path w="1015933" h="28644">
                <a:moveTo>
                  <a:pt x="0" y="28644"/>
                </a:moveTo>
                <a:lnTo>
                  <a:pt x="229524" y="7854"/>
                </a:lnTo>
                <a:lnTo>
                  <a:pt x="459048" y="4620"/>
                </a:lnTo>
                <a:lnTo>
                  <a:pt x="688571" y="0"/>
                </a:lnTo>
                <a:lnTo>
                  <a:pt x="918095" y="2541"/>
                </a:lnTo>
                <a:lnTo>
                  <a:pt x="1015933" y="19635"/>
                </a:lnTo>
              </a:path>
            </a:pathLst>
          </a:custGeom>
          <a:noFill/>
          <a:ln w="15240">
            <a:solidFill>
              <a:srgbClr val="4A3AA7"/>
            </a:solidFill>
          </a:ln>
        </p:spPr>
        <p:txBody>
          <a:bodyPr rtlCol="0" anchor="ctr"/>
          <a:lstStyle/>
          <a:p>
            <a:pPr algn="ctr"/>
          </a:p>
        </p:txBody>
      </p:sp>
      <p:sp>
        <p:nvSpPr>
          <p:cNvPr id="564" name="Oval 563"/>
          <p:cNvSpPr/>
          <p:nvPr/>
        </p:nvSpPr>
        <p:spPr>
          <a:xfrm>
            <a:off x="6831504" y="5819554"/>
            <a:ext cx="36576" cy="36576"/>
          </a:xfrm>
          <a:prstGeom prst="ellipse">
            <a:avLst/>
          </a:prstGeom>
          <a:solidFill>
            <a:srgbClr val="4A3AA7"/>
          </a:solidFill>
          <a:ln>
            <a:solidFill>
              <a:srgbClr val="4A3AA7"/>
            </a:solidFill>
          </a:ln>
        </p:spPr>
        <p:txBody>
          <a:bodyPr rtlCol="0" anchor="ctr"/>
          <a:lstStyle/>
          <a:p>
            <a:pPr algn="ctr"/>
          </a:p>
        </p:txBody>
      </p:sp>
      <p:sp>
        <p:nvSpPr>
          <p:cNvPr id="565" name="Oval 564"/>
          <p:cNvSpPr/>
          <p:nvPr/>
        </p:nvSpPr>
        <p:spPr>
          <a:xfrm>
            <a:off x="7061028" y="5798764"/>
            <a:ext cx="36576" cy="36576"/>
          </a:xfrm>
          <a:prstGeom prst="ellipse">
            <a:avLst/>
          </a:prstGeom>
          <a:solidFill>
            <a:srgbClr val="4A3AA7"/>
          </a:solidFill>
          <a:ln>
            <a:solidFill>
              <a:srgbClr val="4A3AA7"/>
            </a:solidFill>
          </a:ln>
        </p:spPr>
        <p:txBody>
          <a:bodyPr rtlCol="0" anchor="ctr"/>
          <a:lstStyle/>
          <a:p>
            <a:pPr algn="ctr"/>
          </a:p>
        </p:txBody>
      </p:sp>
      <p:sp>
        <p:nvSpPr>
          <p:cNvPr id="566" name="Oval 565"/>
          <p:cNvSpPr/>
          <p:nvPr/>
        </p:nvSpPr>
        <p:spPr>
          <a:xfrm>
            <a:off x="7290552" y="5795530"/>
            <a:ext cx="36576" cy="36576"/>
          </a:xfrm>
          <a:prstGeom prst="ellipse">
            <a:avLst/>
          </a:prstGeom>
          <a:solidFill>
            <a:srgbClr val="4A3AA7"/>
          </a:solidFill>
          <a:ln>
            <a:solidFill>
              <a:srgbClr val="4A3AA7"/>
            </a:solidFill>
          </a:ln>
        </p:spPr>
        <p:txBody>
          <a:bodyPr rtlCol="0" anchor="ctr"/>
          <a:lstStyle/>
          <a:p>
            <a:pPr algn="ctr"/>
          </a:p>
        </p:txBody>
      </p:sp>
      <p:sp>
        <p:nvSpPr>
          <p:cNvPr id="567" name="Oval 566"/>
          <p:cNvSpPr/>
          <p:nvPr/>
        </p:nvSpPr>
        <p:spPr>
          <a:xfrm>
            <a:off x="7520075" y="5790910"/>
            <a:ext cx="36576" cy="36576"/>
          </a:xfrm>
          <a:prstGeom prst="ellipse">
            <a:avLst/>
          </a:prstGeom>
          <a:solidFill>
            <a:srgbClr val="4A3AA7"/>
          </a:solidFill>
          <a:ln>
            <a:solidFill>
              <a:srgbClr val="4A3AA7"/>
            </a:solidFill>
          </a:ln>
        </p:spPr>
        <p:txBody>
          <a:bodyPr rtlCol="0" anchor="ctr"/>
          <a:lstStyle/>
          <a:p>
            <a:pPr algn="ctr"/>
          </a:p>
        </p:txBody>
      </p:sp>
      <p:sp>
        <p:nvSpPr>
          <p:cNvPr id="568" name="Oval 567"/>
          <p:cNvSpPr/>
          <p:nvPr/>
        </p:nvSpPr>
        <p:spPr>
          <a:xfrm>
            <a:off x="7749599" y="5793451"/>
            <a:ext cx="36576" cy="36576"/>
          </a:xfrm>
          <a:prstGeom prst="ellipse">
            <a:avLst/>
          </a:prstGeom>
          <a:solidFill>
            <a:srgbClr val="4A3AA7"/>
          </a:solidFill>
          <a:ln>
            <a:solidFill>
              <a:srgbClr val="4A3AA7"/>
            </a:solidFill>
          </a:ln>
        </p:spPr>
        <p:txBody>
          <a:bodyPr rtlCol="0" anchor="ctr"/>
          <a:lstStyle/>
          <a:p>
            <a:pPr algn="ctr"/>
          </a:p>
        </p:txBody>
      </p:sp>
      <p:sp>
        <p:nvSpPr>
          <p:cNvPr id="569" name="Oval 568"/>
          <p:cNvSpPr/>
          <p:nvPr/>
        </p:nvSpPr>
        <p:spPr>
          <a:xfrm>
            <a:off x="7847437" y="5810545"/>
            <a:ext cx="36576" cy="36576"/>
          </a:xfrm>
          <a:prstGeom prst="ellipse">
            <a:avLst/>
          </a:prstGeom>
          <a:solidFill>
            <a:srgbClr val="4A3AA7"/>
          </a:solidFill>
          <a:ln>
            <a:solidFill>
              <a:srgbClr val="4A3AA7"/>
            </a:solidFill>
          </a:ln>
        </p:spPr>
        <p:txBody>
          <a:bodyPr rtlCol="0" anchor="ctr"/>
          <a:lstStyle/>
          <a:p>
            <a:pPr algn="ctr"/>
          </a:p>
        </p:txBody>
      </p:sp>
      <p:sp>
        <p:nvSpPr>
          <p:cNvPr id="570" name="TextBox 569"/>
          <p:cNvSpPr txBox="1"/>
          <p:nvPr/>
        </p:nvSpPr>
        <p:spPr>
          <a:xfrm>
            <a:off x="7749269" y="5708437"/>
            <a:ext cx="171263" cy="88392"/>
          </a:xfrm>
          <a:prstGeom prst="rect">
            <a:avLst/>
          </a:prstGeom>
          <a:noFill/>
        </p:spPr>
        <p:txBody>
          <a:bodyPr wrap="none" anchor="t" lIns="0" tIns="0" rIns="0" bIns="0">
            <a:noAutofit/>
          </a:bodyPr>
          <a:lstStyle/>
          <a:p>
            <a:pPr algn="r"/>
            <a:r>
              <a:rPr sz="580" b="1">
                <a:solidFill>
                  <a:srgbClr val="0B0B0B"/>
                </a:solidFill>
                <a:latin typeface="Roboto"/>
              </a:rPr>
              <a:t>.59</a:t>
            </a:r>
          </a:p>
        </p:txBody>
      </p:sp>
      <p:sp>
        <p:nvSpPr>
          <p:cNvPr id="571" name="TextBox 570"/>
          <p:cNvSpPr txBox="1"/>
          <p:nvPr/>
        </p:nvSpPr>
        <p:spPr>
          <a:xfrm>
            <a:off x="6798564" y="5977128"/>
            <a:ext cx="330047" cy="76200"/>
          </a:xfrm>
          <a:prstGeom prst="rect">
            <a:avLst/>
          </a:prstGeom>
          <a:noFill/>
        </p:spPr>
        <p:txBody>
          <a:bodyPr wrap="none" anchor="t" lIns="0" tIns="0" rIns="0" bIns="0">
            <a:noAutofit/>
          </a:bodyPr>
          <a:lstStyle/>
          <a:p>
            <a:pPr algn="l"/>
            <a:r>
              <a:rPr sz="500" b="0">
                <a:solidFill>
                  <a:srgbClr val="898781"/>
                </a:solidFill>
                <a:latin typeface="Roboto"/>
              </a:rPr>
              <a:t>N = 23 †</a:t>
            </a:r>
          </a:p>
        </p:txBody>
      </p:sp>
      <p:sp>
        <p:nvSpPr>
          <p:cNvPr id="572" name="Rounded Rectangle 571"/>
          <p:cNvSpPr/>
          <p:nvPr/>
        </p:nvSpPr>
        <p:spPr>
          <a:xfrm>
            <a:off x="8011972"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73" name="Rectangle 572"/>
          <p:cNvSpPr/>
          <p:nvPr/>
        </p:nvSpPr>
        <p:spPr>
          <a:xfrm>
            <a:off x="8011972" y="5186476"/>
            <a:ext cx="1204264" cy="32004"/>
          </a:xfrm>
          <a:prstGeom prst="rect">
            <a:avLst/>
          </a:prstGeom>
          <a:solidFill>
            <a:srgbClr val="4A3AA7"/>
          </a:solidFill>
          <a:ln>
            <a:noFill/>
          </a:ln>
        </p:spPr>
        <p:txBody>
          <a:bodyPr rtlCol="0" anchor="ctr"/>
          <a:lstStyle/>
          <a:p>
            <a:pPr algn="ctr"/>
          </a:p>
        </p:txBody>
      </p:sp>
      <p:sp>
        <p:nvSpPr>
          <p:cNvPr id="574" name="TextBox 573"/>
          <p:cNvSpPr txBox="1"/>
          <p:nvPr/>
        </p:nvSpPr>
        <p:spPr>
          <a:xfrm>
            <a:off x="8057692" y="5241340"/>
            <a:ext cx="1206962" cy="82296"/>
          </a:xfrm>
          <a:prstGeom prst="rect">
            <a:avLst/>
          </a:prstGeom>
          <a:noFill/>
        </p:spPr>
        <p:txBody>
          <a:bodyPr wrap="none" anchor="t" lIns="0" tIns="0" rIns="0" bIns="0">
            <a:noAutofit/>
          </a:bodyPr>
          <a:lstStyle/>
          <a:p>
            <a:pPr algn="l"/>
            <a:r>
              <a:rPr sz="540" b="1">
                <a:solidFill>
                  <a:srgbClr val="0B0B0B"/>
                </a:solidFill>
                <a:latin typeface="Roboto"/>
              </a:rPr>
              <a:t>Child attention, high vs low</a:t>
            </a:r>
          </a:p>
        </p:txBody>
      </p:sp>
      <p:cxnSp>
        <p:nvCxnSpPr>
          <p:cNvPr id="575" name="Connector 574"/>
          <p:cNvCxnSpPr/>
          <p:nvPr/>
        </p:nvCxnSpPr>
        <p:spPr>
          <a:xfrm>
            <a:off x="8048548" y="5913840"/>
            <a:ext cx="1131113" cy="0"/>
          </a:xfrm>
          <a:prstGeom prst="line">
            <a:avLst/>
          </a:prstGeom>
          <a:ln w="6350">
            <a:solidFill>
              <a:srgbClr val="C3C2B7"/>
            </a:solidFill>
          </a:ln>
        </p:spPr>
      </p:cxnSp>
      <p:cxnSp>
        <p:nvCxnSpPr>
          <p:cNvPr id="576" name="Connector 575"/>
          <p:cNvCxnSpPr/>
          <p:nvPr/>
        </p:nvCxnSpPr>
        <p:spPr>
          <a:xfrm>
            <a:off x="8048548" y="5577507"/>
            <a:ext cx="1131113" cy="0"/>
          </a:xfrm>
          <a:prstGeom prst="line">
            <a:avLst/>
          </a:prstGeom>
          <a:ln w="9525">
            <a:solidFill>
              <a:srgbClr val="C4001D"/>
            </a:solidFill>
            <a:prstDash val="dash"/>
          </a:ln>
        </p:spPr>
      </p:cxnSp>
      <p:sp>
        <p:nvSpPr>
          <p:cNvPr id="577" name="Freeform 576"/>
          <p:cNvSpPr/>
          <p:nvPr/>
        </p:nvSpPr>
        <p:spPr>
          <a:xfrm>
            <a:off x="8088208" y="5807931"/>
            <a:ext cx="1055449" cy="153957"/>
          </a:xfrm>
          <a:custGeom>
            <a:avLst/>
            <a:gdLst/>
            <a:ahLst/>
            <a:cxnLst/>
            <a:rect l="l" t="t" r="r" b="b"/>
            <a:pathLst>
              <a:path w="1055449" h="153957">
                <a:moveTo>
                  <a:pt x="0" y="52872"/>
                </a:moveTo>
                <a:lnTo>
                  <a:pt x="150779" y="56380"/>
                </a:lnTo>
                <a:lnTo>
                  <a:pt x="301557" y="50016"/>
                </a:lnTo>
                <a:lnTo>
                  <a:pt x="452335" y="76339"/>
                </a:lnTo>
                <a:lnTo>
                  <a:pt x="603114" y="64138"/>
                </a:lnTo>
                <a:lnTo>
                  <a:pt x="753892" y="54893"/>
                </a:lnTo>
                <a:lnTo>
                  <a:pt x="904671" y="37320"/>
                </a:lnTo>
                <a:lnTo>
                  <a:pt x="1055449" y="0"/>
                </a:lnTo>
                <a:lnTo>
                  <a:pt x="1055449" y="0"/>
                </a:lnTo>
                <a:lnTo>
                  <a:pt x="904671" y="68157"/>
                </a:lnTo>
                <a:lnTo>
                  <a:pt x="753892" y="117628"/>
                </a:lnTo>
                <a:lnTo>
                  <a:pt x="603114" y="145723"/>
                </a:lnTo>
                <a:lnTo>
                  <a:pt x="452335" y="153957"/>
                </a:lnTo>
                <a:lnTo>
                  <a:pt x="301557" y="146796"/>
                </a:lnTo>
                <a:lnTo>
                  <a:pt x="150779" y="142524"/>
                </a:lnTo>
                <a:lnTo>
                  <a:pt x="0" y="125047"/>
                </a:lnTo>
                <a:close/>
              </a:path>
            </a:pathLst>
          </a:custGeom>
          <a:solidFill>
            <a:srgbClr val="4A3AA7">
              <a:alpha val="12000"/>
            </a:srgbClr>
          </a:solidFill>
          <a:ln>
            <a:noFill/>
          </a:ln>
        </p:spPr>
        <p:txBody>
          <a:bodyPr rtlCol="0" anchor="ctr"/>
          <a:lstStyle/>
          <a:p>
            <a:pPr algn="ctr"/>
          </a:p>
        </p:txBody>
      </p:sp>
      <p:sp>
        <p:nvSpPr>
          <p:cNvPr id="578" name="Freeform 577"/>
          <p:cNvSpPr/>
          <p:nvPr/>
        </p:nvSpPr>
        <p:spPr>
          <a:xfrm>
            <a:off x="8088208" y="5807931"/>
            <a:ext cx="1055449" cy="115403"/>
          </a:xfrm>
          <a:custGeom>
            <a:avLst/>
            <a:gdLst/>
            <a:ahLst/>
            <a:cxnLst/>
            <a:rect l="l" t="t" r="r" b="b"/>
            <a:pathLst>
              <a:path w="1055449" h="115403">
                <a:moveTo>
                  <a:pt x="0" y="88959"/>
                </a:moveTo>
                <a:lnTo>
                  <a:pt x="150779" y="99452"/>
                </a:lnTo>
                <a:lnTo>
                  <a:pt x="301557" y="98406"/>
                </a:lnTo>
                <a:lnTo>
                  <a:pt x="452335" y="115403"/>
                </a:lnTo>
                <a:lnTo>
                  <a:pt x="603114" y="104931"/>
                </a:lnTo>
                <a:lnTo>
                  <a:pt x="753892" y="86260"/>
                </a:lnTo>
                <a:lnTo>
                  <a:pt x="904671" y="52739"/>
                </a:lnTo>
                <a:lnTo>
                  <a:pt x="1055449" y="0"/>
                </a:lnTo>
              </a:path>
            </a:pathLst>
          </a:custGeom>
          <a:noFill/>
          <a:ln w="15240">
            <a:solidFill>
              <a:srgbClr val="4A3AA7"/>
            </a:solidFill>
          </a:ln>
        </p:spPr>
        <p:txBody>
          <a:bodyPr rtlCol="0" anchor="ctr"/>
          <a:lstStyle/>
          <a:p>
            <a:pPr algn="ctr"/>
          </a:p>
        </p:txBody>
      </p:sp>
      <p:sp>
        <p:nvSpPr>
          <p:cNvPr id="579" name="Oval 578"/>
          <p:cNvSpPr/>
          <p:nvPr/>
        </p:nvSpPr>
        <p:spPr>
          <a:xfrm>
            <a:off x="8069920" y="5878602"/>
            <a:ext cx="36576" cy="36576"/>
          </a:xfrm>
          <a:prstGeom prst="ellipse">
            <a:avLst/>
          </a:prstGeom>
          <a:solidFill>
            <a:srgbClr val="4A3AA7"/>
          </a:solidFill>
          <a:ln>
            <a:solidFill>
              <a:srgbClr val="4A3AA7"/>
            </a:solidFill>
          </a:ln>
        </p:spPr>
        <p:txBody>
          <a:bodyPr rtlCol="0" anchor="ctr"/>
          <a:lstStyle/>
          <a:p>
            <a:pPr algn="ctr"/>
          </a:p>
        </p:txBody>
      </p:sp>
      <p:sp>
        <p:nvSpPr>
          <p:cNvPr id="580" name="Oval 579"/>
          <p:cNvSpPr/>
          <p:nvPr/>
        </p:nvSpPr>
        <p:spPr>
          <a:xfrm>
            <a:off x="8220699" y="5889095"/>
            <a:ext cx="36576" cy="36576"/>
          </a:xfrm>
          <a:prstGeom prst="ellipse">
            <a:avLst/>
          </a:prstGeom>
          <a:solidFill>
            <a:srgbClr val="4A3AA7"/>
          </a:solidFill>
          <a:ln>
            <a:solidFill>
              <a:srgbClr val="4A3AA7"/>
            </a:solidFill>
          </a:ln>
        </p:spPr>
        <p:txBody>
          <a:bodyPr rtlCol="0" anchor="ctr"/>
          <a:lstStyle/>
          <a:p>
            <a:pPr algn="ctr"/>
          </a:p>
        </p:txBody>
      </p:sp>
      <p:sp>
        <p:nvSpPr>
          <p:cNvPr id="581" name="Oval 580"/>
          <p:cNvSpPr/>
          <p:nvPr/>
        </p:nvSpPr>
        <p:spPr>
          <a:xfrm>
            <a:off x="8371477" y="5888049"/>
            <a:ext cx="36576" cy="36576"/>
          </a:xfrm>
          <a:prstGeom prst="ellipse">
            <a:avLst/>
          </a:prstGeom>
          <a:solidFill>
            <a:srgbClr val="4A3AA7"/>
          </a:solidFill>
          <a:ln>
            <a:solidFill>
              <a:srgbClr val="4A3AA7"/>
            </a:solidFill>
          </a:ln>
        </p:spPr>
        <p:txBody>
          <a:bodyPr rtlCol="0" anchor="ctr"/>
          <a:lstStyle/>
          <a:p>
            <a:pPr algn="ctr"/>
          </a:p>
        </p:txBody>
      </p:sp>
      <p:sp>
        <p:nvSpPr>
          <p:cNvPr id="582" name="Oval 581"/>
          <p:cNvSpPr/>
          <p:nvPr/>
        </p:nvSpPr>
        <p:spPr>
          <a:xfrm>
            <a:off x="8522255" y="5905046"/>
            <a:ext cx="36576" cy="36576"/>
          </a:xfrm>
          <a:prstGeom prst="ellipse">
            <a:avLst/>
          </a:prstGeom>
          <a:solidFill>
            <a:srgbClr val="4A3AA7"/>
          </a:solidFill>
          <a:ln>
            <a:solidFill>
              <a:srgbClr val="4A3AA7"/>
            </a:solidFill>
          </a:ln>
        </p:spPr>
        <p:txBody>
          <a:bodyPr rtlCol="0" anchor="ctr"/>
          <a:lstStyle/>
          <a:p>
            <a:pPr algn="ctr"/>
          </a:p>
        </p:txBody>
      </p:sp>
      <p:sp>
        <p:nvSpPr>
          <p:cNvPr id="583" name="Oval 582"/>
          <p:cNvSpPr/>
          <p:nvPr/>
        </p:nvSpPr>
        <p:spPr>
          <a:xfrm>
            <a:off x="8673034" y="5894574"/>
            <a:ext cx="36576" cy="36576"/>
          </a:xfrm>
          <a:prstGeom prst="ellipse">
            <a:avLst/>
          </a:prstGeom>
          <a:solidFill>
            <a:srgbClr val="4A3AA7"/>
          </a:solidFill>
          <a:ln>
            <a:solidFill>
              <a:srgbClr val="4A3AA7"/>
            </a:solidFill>
          </a:ln>
        </p:spPr>
        <p:txBody>
          <a:bodyPr rtlCol="0" anchor="ctr"/>
          <a:lstStyle/>
          <a:p>
            <a:pPr algn="ctr"/>
          </a:p>
        </p:txBody>
      </p:sp>
      <p:sp>
        <p:nvSpPr>
          <p:cNvPr id="584" name="Oval 583"/>
          <p:cNvSpPr/>
          <p:nvPr/>
        </p:nvSpPr>
        <p:spPr>
          <a:xfrm>
            <a:off x="8823812" y="5875903"/>
            <a:ext cx="36576" cy="36576"/>
          </a:xfrm>
          <a:prstGeom prst="ellipse">
            <a:avLst/>
          </a:prstGeom>
          <a:solidFill>
            <a:srgbClr val="4A3AA7"/>
          </a:solidFill>
          <a:ln>
            <a:solidFill>
              <a:srgbClr val="4A3AA7"/>
            </a:solidFill>
          </a:ln>
        </p:spPr>
        <p:txBody>
          <a:bodyPr rtlCol="0" anchor="ctr"/>
          <a:lstStyle/>
          <a:p>
            <a:pPr algn="ctr"/>
          </a:p>
        </p:txBody>
      </p:sp>
      <p:sp>
        <p:nvSpPr>
          <p:cNvPr id="585" name="Oval 584"/>
          <p:cNvSpPr/>
          <p:nvPr/>
        </p:nvSpPr>
        <p:spPr>
          <a:xfrm>
            <a:off x="8974591" y="5842382"/>
            <a:ext cx="36576" cy="36576"/>
          </a:xfrm>
          <a:prstGeom prst="ellipse">
            <a:avLst/>
          </a:prstGeom>
          <a:solidFill>
            <a:srgbClr val="4A3AA7"/>
          </a:solidFill>
          <a:ln>
            <a:solidFill>
              <a:srgbClr val="4A3AA7"/>
            </a:solidFill>
          </a:ln>
        </p:spPr>
        <p:txBody>
          <a:bodyPr rtlCol="0" anchor="ctr"/>
          <a:lstStyle/>
          <a:p>
            <a:pPr algn="ctr"/>
          </a:p>
        </p:txBody>
      </p:sp>
      <p:sp>
        <p:nvSpPr>
          <p:cNvPr id="586" name="Oval 585"/>
          <p:cNvSpPr/>
          <p:nvPr/>
        </p:nvSpPr>
        <p:spPr>
          <a:xfrm>
            <a:off x="9125369" y="5789643"/>
            <a:ext cx="36576" cy="36576"/>
          </a:xfrm>
          <a:prstGeom prst="ellipse">
            <a:avLst/>
          </a:prstGeom>
          <a:solidFill>
            <a:srgbClr val="4A3AA7"/>
          </a:solidFill>
          <a:ln>
            <a:solidFill>
              <a:srgbClr val="4A3AA7"/>
            </a:solidFill>
          </a:ln>
        </p:spPr>
        <p:txBody>
          <a:bodyPr rtlCol="0" anchor="ctr"/>
          <a:lstStyle/>
          <a:p>
            <a:pPr algn="ctr"/>
          </a:p>
        </p:txBody>
      </p:sp>
      <p:sp>
        <p:nvSpPr>
          <p:cNvPr id="587" name="TextBox 586"/>
          <p:cNvSpPr txBox="1"/>
          <p:nvPr/>
        </p:nvSpPr>
        <p:spPr>
          <a:xfrm>
            <a:off x="9008398" y="5687535"/>
            <a:ext cx="171263" cy="88392"/>
          </a:xfrm>
          <a:prstGeom prst="rect">
            <a:avLst/>
          </a:prstGeom>
          <a:noFill/>
        </p:spPr>
        <p:txBody>
          <a:bodyPr wrap="none" anchor="t" lIns="0" tIns="0" rIns="0" bIns="0">
            <a:noAutofit/>
          </a:bodyPr>
          <a:lstStyle/>
          <a:p>
            <a:pPr algn="r"/>
            <a:r>
              <a:rPr sz="580" b="1">
                <a:solidFill>
                  <a:srgbClr val="0B0B0B"/>
                </a:solidFill>
                <a:latin typeface="Roboto"/>
              </a:rPr>
              <a:t>.61</a:t>
            </a:r>
          </a:p>
        </p:txBody>
      </p:sp>
      <p:sp>
        <p:nvSpPr>
          <p:cNvPr id="588" name="TextBox 587"/>
          <p:cNvSpPr txBox="1"/>
          <p:nvPr/>
        </p:nvSpPr>
        <p:spPr>
          <a:xfrm>
            <a:off x="8057692" y="5977128"/>
            <a:ext cx="293363" cy="76200"/>
          </a:xfrm>
          <a:prstGeom prst="rect">
            <a:avLst/>
          </a:prstGeom>
          <a:noFill/>
        </p:spPr>
        <p:txBody>
          <a:bodyPr wrap="none" anchor="t" lIns="0" tIns="0" rIns="0" bIns="0">
            <a:noAutofit/>
          </a:bodyPr>
          <a:lstStyle/>
          <a:p>
            <a:pPr algn="l"/>
            <a:r>
              <a:rPr sz="500" b="0">
                <a:solidFill>
                  <a:srgbClr val="898781"/>
                </a:solidFill>
                <a:latin typeface="Roboto"/>
              </a:rPr>
              <a:t>N = 267</a:t>
            </a:r>
          </a:p>
        </p:txBody>
      </p:sp>
      <p:sp>
        <p:nvSpPr>
          <p:cNvPr id="589" name="Rounded Rectangle 588"/>
          <p:cNvSpPr/>
          <p:nvPr/>
        </p:nvSpPr>
        <p:spPr>
          <a:xfrm>
            <a:off x="9271101"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590" name="Rectangle 589"/>
          <p:cNvSpPr/>
          <p:nvPr/>
        </p:nvSpPr>
        <p:spPr>
          <a:xfrm>
            <a:off x="9271101" y="5186476"/>
            <a:ext cx="1204264" cy="32004"/>
          </a:xfrm>
          <a:prstGeom prst="rect">
            <a:avLst/>
          </a:prstGeom>
          <a:solidFill>
            <a:srgbClr val="E34948"/>
          </a:solidFill>
          <a:ln>
            <a:noFill/>
          </a:ln>
        </p:spPr>
        <p:txBody>
          <a:bodyPr rtlCol="0" anchor="ctr"/>
          <a:lstStyle/>
          <a:p>
            <a:pPr algn="ctr"/>
          </a:p>
        </p:txBody>
      </p:sp>
      <p:sp>
        <p:nvSpPr>
          <p:cNvPr id="591" name="TextBox 590"/>
          <p:cNvSpPr txBox="1"/>
          <p:nvPr/>
        </p:nvSpPr>
        <p:spPr>
          <a:xfrm>
            <a:off x="9316821" y="5241340"/>
            <a:ext cx="1165162" cy="82296"/>
          </a:xfrm>
          <a:prstGeom prst="rect">
            <a:avLst/>
          </a:prstGeom>
          <a:noFill/>
        </p:spPr>
        <p:txBody>
          <a:bodyPr wrap="none" anchor="t" lIns="0" tIns="0" rIns="0" bIns="0">
            <a:noAutofit/>
          </a:bodyPr>
          <a:lstStyle/>
          <a:p>
            <a:pPr algn="l"/>
            <a:r>
              <a:rPr sz="540" b="1">
                <a:solidFill>
                  <a:srgbClr val="0B0B0B"/>
                </a:solidFill>
                <a:latin typeface="Roboto"/>
              </a:rPr>
              <a:t>Brain age, older vs younger</a:t>
            </a:r>
          </a:p>
        </p:txBody>
      </p:sp>
      <p:cxnSp>
        <p:nvCxnSpPr>
          <p:cNvPr id="592" name="Connector 591"/>
          <p:cNvCxnSpPr/>
          <p:nvPr/>
        </p:nvCxnSpPr>
        <p:spPr>
          <a:xfrm>
            <a:off x="9307677" y="5913840"/>
            <a:ext cx="1131113" cy="0"/>
          </a:xfrm>
          <a:prstGeom prst="line">
            <a:avLst/>
          </a:prstGeom>
          <a:ln w="6350">
            <a:solidFill>
              <a:srgbClr val="C3C2B7"/>
            </a:solidFill>
          </a:ln>
        </p:spPr>
      </p:cxnSp>
      <p:cxnSp>
        <p:nvCxnSpPr>
          <p:cNvPr id="593" name="Connector 592"/>
          <p:cNvCxnSpPr/>
          <p:nvPr/>
        </p:nvCxnSpPr>
        <p:spPr>
          <a:xfrm>
            <a:off x="9307677" y="5577507"/>
            <a:ext cx="1131113" cy="0"/>
          </a:xfrm>
          <a:prstGeom prst="line">
            <a:avLst/>
          </a:prstGeom>
          <a:ln w="9525">
            <a:solidFill>
              <a:srgbClr val="C4001D"/>
            </a:solidFill>
            <a:prstDash val="dash"/>
          </a:ln>
        </p:spPr>
      </p:cxnSp>
      <p:sp>
        <p:nvSpPr>
          <p:cNvPr id="594" name="Freeform 593"/>
          <p:cNvSpPr/>
          <p:nvPr/>
        </p:nvSpPr>
        <p:spPr>
          <a:xfrm>
            <a:off x="9357725" y="5621938"/>
            <a:ext cx="1035631" cy="312306"/>
          </a:xfrm>
          <a:custGeom>
            <a:avLst/>
            <a:gdLst/>
            <a:ahLst/>
            <a:cxnLst/>
            <a:rect l="l" t="t" r="r" b="b"/>
            <a:pathLst>
              <a:path w="1035631" h="312306">
                <a:moveTo>
                  <a:pt x="0" y="129206"/>
                </a:moveTo>
                <a:lnTo>
                  <a:pt x="190270" y="54296"/>
                </a:lnTo>
                <a:lnTo>
                  <a:pt x="380541" y="27835"/>
                </a:lnTo>
                <a:lnTo>
                  <a:pt x="570811" y="15301"/>
                </a:lnTo>
                <a:lnTo>
                  <a:pt x="761081" y="909"/>
                </a:lnTo>
                <a:lnTo>
                  <a:pt x="951352" y="14393"/>
                </a:lnTo>
                <a:lnTo>
                  <a:pt x="1035631" y="0"/>
                </a:lnTo>
                <a:lnTo>
                  <a:pt x="1035631" y="0"/>
                </a:lnTo>
                <a:lnTo>
                  <a:pt x="951352" y="63103"/>
                </a:lnTo>
                <a:lnTo>
                  <a:pt x="761081" y="173888"/>
                </a:lnTo>
                <a:lnTo>
                  <a:pt x="570811" y="164231"/>
                </a:lnTo>
                <a:lnTo>
                  <a:pt x="380541" y="208528"/>
                </a:lnTo>
                <a:lnTo>
                  <a:pt x="190270" y="252029"/>
                </a:lnTo>
                <a:lnTo>
                  <a:pt x="0" y="312306"/>
                </a:lnTo>
                <a:close/>
              </a:path>
            </a:pathLst>
          </a:custGeom>
          <a:solidFill>
            <a:srgbClr val="E34948">
              <a:alpha val="12000"/>
            </a:srgbClr>
          </a:solidFill>
          <a:ln>
            <a:noFill/>
          </a:ln>
        </p:spPr>
        <p:txBody>
          <a:bodyPr rtlCol="0" anchor="ctr"/>
          <a:lstStyle/>
          <a:p>
            <a:pPr algn="ctr"/>
          </a:p>
        </p:txBody>
      </p:sp>
      <p:sp>
        <p:nvSpPr>
          <p:cNvPr id="595" name="Freeform 594"/>
          <p:cNvSpPr/>
          <p:nvPr/>
        </p:nvSpPr>
        <p:spPr>
          <a:xfrm>
            <a:off x="9357725" y="5621938"/>
            <a:ext cx="1035631" cy="220756"/>
          </a:xfrm>
          <a:custGeom>
            <a:avLst/>
            <a:gdLst/>
            <a:ahLst/>
            <a:cxnLst/>
            <a:rect l="l" t="t" r="r" b="b"/>
            <a:pathLst>
              <a:path w="1035631" h="220756">
                <a:moveTo>
                  <a:pt x="0" y="220756"/>
                </a:moveTo>
                <a:lnTo>
                  <a:pt x="190270" y="153162"/>
                </a:lnTo>
                <a:lnTo>
                  <a:pt x="380541" y="118182"/>
                </a:lnTo>
                <a:lnTo>
                  <a:pt x="570811" y="89766"/>
                </a:lnTo>
                <a:lnTo>
                  <a:pt x="761081" y="87398"/>
                </a:lnTo>
                <a:lnTo>
                  <a:pt x="951352" y="38748"/>
                </a:lnTo>
                <a:lnTo>
                  <a:pt x="1035631" y="0"/>
                </a:lnTo>
              </a:path>
            </a:pathLst>
          </a:custGeom>
          <a:noFill/>
          <a:ln w="15240">
            <a:solidFill>
              <a:srgbClr val="E34948"/>
            </a:solidFill>
          </a:ln>
        </p:spPr>
        <p:txBody>
          <a:bodyPr rtlCol="0" anchor="ctr"/>
          <a:lstStyle/>
          <a:p>
            <a:pPr algn="ctr"/>
          </a:p>
        </p:txBody>
      </p:sp>
      <p:sp>
        <p:nvSpPr>
          <p:cNvPr id="596" name="Oval 595"/>
          <p:cNvSpPr/>
          <p:nvPr/>
        </p:nvSpPr>
        <p:spPr>
          <a:xfrm>
            <a:off x="9339437" y="5824406"/>
            <a:ext cx="36576" cy="36576"/>
          </a:xfrm>
          <a:prstGeom prst="ellipse">
            <a:avLst/>
          </a:prstGeom>
          <a:solidFill>
            <a:srgbClr val="E34948"/>
          </a:solidFill>
          <a:ln>
            <a:solidFill>
              <a:srgbClr val="E34948"/>
            </a:solidFill>
          </a:ln>
        </p:spPr>
        <p:txBody>
          <a:bodyPr rtlCol="0" anchor="ctr"/>
          <a:lstStyle/>
          <a:p>
            <a:pPr algn="ctr"/>
          </a:p>
        </p:txBody>
      </p:sp>
      <p:sp>
        <p:nvSpPr>
          <p:cNvPr id="597" name="Oval 596"/>
          <p:cNvSpPr/>
          <p:nvPr/>
        </p:nvSpPr>
        <p:spPr>
          <a:xfrm>
            <a:off x="9529707" y="5756812"/>
            <a:ext cx="36576" cy="36576"/>
          </a:xfrm>
          <a:prstGeom prst="ellipse">
            <a:avLst/>
          </a:prstGeom>
          <a:solidFill>
            <a:srgbClr val="E34948"/>
          </a:solidFill>
          <a:ln>
            <a:solidFill>
              <a:srgbClr val="E34948"/>
            </a:solidFill>
          </a:ln>
        </p:spPr>
        <p:txBody>
          <a:bodyPr rtlCol="0" anchor="ctr"/>
          <a:lstStyle/>
          <a:p>
            <a:pPr algn="ctr"/>
          </a:p>
        </p:txBody>
      </p:sp>
      <p:sp>
        <p:nvSpPr>
          <p:cNvPr id="598" name="Oval 597"/>
          <p:cNvSpPr/>
          <p:nvPr/>
        </p:nvSpPr>
        <p:spPr>
          <a:xfrm>
            <a:off x="9719978" y="5721832"/>
            <a:ext cx="36576" cy="36576"/>
          </a:xfrm>
          <a:prstGeom prst="ellipse">
            <a:avLst/>
          </a:prstGeom>
          <a:solidFill>
            <a:srgbClr val="E34948"/>
          </a:solidFill>
          <a:ln>
            <a:solidFill>
              <a:srgbClr val="E34948"/>
            </a:solidFill>
          </a:ln>
        </p:spPr>
        <p:txBody>
          <a:bodyPr rtlCol="0" anchor="ctr"/>
          <a:lstStyle/>
          <a:p>
            <a:pPr algn="ctr"/>
          </a:p>
        </p:txBody>
      </p:sp>
      <p:sp>
        <p:nvSpPr>
          <p:cNvPr id="599" name="Oval 598"/>
          <p:cNvSpPr/>
          <p:nvPr/>
        </p:nvSpPr>
        <p:spPr>
          <a:xfrm>
            <a:off x="9910248" y="5693416"/>
            <a:ext cx="36576" cy="36576"/>
          </a:xfrm>
          <a:prstGeom prst="ellipse">
            <a:avLst/>
          </a:prstGeom>
          <a:solidFill>
            <a:srgbClr val="E34948"/>
          </a:solidFill>
          <a:ln>
            <a:solidFill>
              <a:srgbClr val="E34948"/>
            </a:solidFill>
          </a:ln>
        </p:spPr>
        <p:txBody>
          <a:bodyPr rtlCol="0" anchor="ctr"/>
          <a:lstStyle/>
          <a:p>
            <a:pPr algn="ctr"/>
          </a:p>
        </p:txBody>
      </p:sp>
      <p:sp>
        <p:nvSpPr>
          <p:cNvPr id="600" name="Oval 599"/>
          <p:cNvSpPr/>
          <p:nvPr/>
        </p:nvSpPr>
        <p:spPr>
          <a:xfrm>
            <a:off x="10100518" y="5691048"/>
            <a:ext cx="36576" cy="36576"/>
          </a:xfrm>
          <a:prstGeom prst="ellipse">
            <a:avLst/>
          </a:prstGeom>
          <a:solidFill>
            <a:srgbClr val="E34948"/>
          </a:solidFill>
          <a:ln>
            <a:solidFill>
              <a:srgbClr val="E34948"/>
            </a:solidFill>
          </a:ln>
        </p:spPr>
        <p:txBody>
          <a:bodyPr rtlCol="0" anchor="ctr"/>
          <a:lstStyle/>
          <a:p>
            <a:pPr algn="ctr"/>
          </a:p>
        </p:txBody>
      </p:sp>
      <p:sp>
        <p:nvSpPr>
          <p:cNvPr id="601" name="Oval 600"/>
          <p:cNvSpPr/>
          <p:nvPr/>
        </p:nvSpPr>
        <p:spPr>
          <a:xfrm>
            <a:off x="10290789" y="5642398"/>
            <a:ext cx="36576" cy="36576"/>
          </a:xfrm>
          <a:prstGeom prst="ellipse">
            <a:avLst/>
          </a:prstGeom>
          <a:solidFill>
            <a:srgbClr val="E34948"/>
          </a:solidFill>
          <a:ln>
            <a:solidFill>
              <a:srgbClr val="E34948"/>
            </a:solidFill>
          </a:ln>
        </p:spPr>
        <p:txBody>
          <a:bodyPr rtlCol="0" anchor="ctr"/>
          <a:lstStyle/>
          <a:p>
            <a:pPr algn="ctr"/>
          </a:p>
        </p:txBody>
      </p:sp>
      <p:sp>
        <p:nvSpPr>
          <p:cNvPr id="602" name="Oval 601"/>
          <p:cNvSpPr/>
          <p:nvPr/>
        </p:nvSpPr>
        <p:spPr>
          <a:xfrm>
            <a:off x="10375068" y="5603650"/>
            <a:ext cx="36576" cy="36576"/>
          </a:xfrm>
          <a:prstGeom prst="ellipse">
            <a:avLst/>
          </a:prstGeom>
          <a:solidFill>
            <a:srgbClr val="E34948"/>
          </a:solidFill>
          <a:ln>
            <a:solidFill>
              <a:srgbClr val="E34948"/>
            </a:solidFill>
          </a:ln>
        </p:spPr>
        <p:txBody>
          <a:bodyPr rtlCol="0" anchor="ctr"/>
          <a:lstStyle/>
          <a:p>
            <a:pPr algn="ctr"/>
          </a:p>
        </p:txBody>
      </p:sp>
      <p:sp>
        <p:nvSpPr>
          <p:cNvPr id="603" name="TextBox 602"/>
          <p:cNvSpPr txBox="1"/>
          <p:nvPr/>
        </p:nvSpPr>
        <p:spPr>
          <a:xfrm>
            <a:off x="10267527" y="5501542"/>
            <a:ext cx="171263" cy="88392"/>
          </a:xfrm>
          <a:prstGeom prst="rect">
            <a:avLst/>
          </a:prstGeom>
          <a:noFill/>
        </p:spPr>
        <p:txBody>
          <a:bodyPr wrap="none" anchor="t" lIns="0" tIns="0" rIns="0" bIns="0">
            <a:noAutofit/>
          </a:bodyPr>
          <a:lstStyle/>
          <a:p>
            <a:pPr algn="r"/>
            <a:r>
              <a:rPr sz="580" b="1">
                <a:solidFill>
                  <a:srgbClr val="0B0B0B"/>
                </a:solidFill>
                <a:latin typeface="Roboto"/>
              </a:rPr>
              <a:t>.80</a:t>
            </a:r>
          </a:p>
        </p:txBody>
      </p:sp>
      <p:sp>
        <p:nvSpPr>
          <p:cNvPr id="604" name="TextBox 603"/>
          <p:cNvSpPr txBox="1"/>
          <p:nvPr/>
        </p:nvSpPr>
        <p:spPr>
          <a:xfrm>
            <a:off x="9316821" y="5977128"/>
            <a:ext cx="256679" cy="76200"/>
          </a:xfrm>
          <a:prstGeom prst="rect">
            <a:avLst/>
          </a:prstGeom>
          <a:noFill/>
        </p:spPr>
        <p:txBody>
          <a:bodyPr wrap="none" anchor="t" lIns="0" tIns="0" rIns="0" bIns="0">
            <a:noAutofit/>
          </a:bodyPr>
          <a:lstStyle/>
          <a:p>
            <a:pPr algn="l"/>
            <a:r>
              <a:rPr sz="500" b="0">
                <a:solidFill>
                  <a:srgbClr val="898781"/>
                </a:solidFill>
                <a:latin typeface="Roboto"/>
              </a:rPr>
              <a:t>N = 67</a:t>
            </a:r>
          </a:p>
        </p:txBody>
      </p:sp>
      <p:sp>
        <p:nvSpPr>
          <p:cNvPr id="605" name="Rounded Rectangle 604"/>
          <p:cNvSpPr/>
          <p:nvPr/>
        </p:nvSpPr>
        <p:spPr>
          <a:xfrm>
            <a:off x="10530230" y="5186476"/>
            <a:ext cx="1204264" cy="885139"/>
          </a:xfrm>
          <a:prstGeom prst="roundRect">
            <a:avLst>
              <a:gd name="adj" fmla="val 3099"/>
            </a:avLst>
          </a:prstGeom>
          <a:solidFill>
            <a:srgbClr val="FFFFFF"/>
          </a:solidFill>
          <a:ln w="6350">
            <a:solidFill>
              <a:srgbClr val="E1E0D9"/>
            </a:solidFill>
          </a:ln>
        </p:spPr>
        <p:txBody>
          <a:bodyPr rtlCol="0" anchor="ctr"/>
          <a:lstStyle/>
          <a:p>
            <a:pPr algn="ctr"/>
          </a:p>
        </p:txBody>
      </p:sp>
      <p:sp>
        <p:nvSpPr>
          <p:cNvPr id="606" name="Rectangle 605"/>
          <p:cNvSpPr/>
          <p:nvPr/>
        </p:nvSpPr>
        <p:spPr>
          <a:xfrm>
            <a:off x="10530230" y="5186476"/>
            <a:ext cx="1204264" cy="32004"/>
          </a:xfrm>
          <a:prstGeom prst="rect">
            <a:avLst/>
          </a:prstGeom>
          <a:solidFill>
            <a:srgbClr val="E34948"/>
          </a:solidFill>
          <a:ln>
            <a:noFill/>
          </a:ln>
        </p:spPr>
        <p:txBody>
          <a:bodyPr rtlCol="0" anchor="ctr"/>
          <a:lstStyle/>
          <a:p>
            <a:pPr algn="ctr"/>
          </a:p>
        </p:txBody>
      </p:sp>
      <p:sp>
        <p:nvSpPr>
          <p:cNvPr id="607" name="TextBox 606"/>
          <p:cNvSpPr txBox="1"/>
          <p:nvPr/>
        </p:nvSpPr>
        <p:spPr>
          <a:xfrm>
            <a:off x="10575950" y="5241340"/>
            <a:ext cx="997964" cy="164592"/>
          </a:xfrm>
          <a:prstGeom prst="rect">
            <a:avLst/>
          </a:prstGeom>
          <a:noFill/>
        </p:spPr>
        <p:txBody>
          <a:bodyPr wrap="none" anchor="t" lIns="0" tIns="0" rIns="0" bIns="0">
            <a:noAutofit/>
          </a:bodyPr>
          <a:lstStyle/>
          <a:p>
            <a:pPr algn="l"/>
            <a:r>
              <a:rPr sz="540" b="1">
                <a:solidFill>
                  <a:srgbClr val="0B0B0B"/>
                </a:solidFill>
                <a:latin typeface="Roboto"/>
              </a:rPr>
              <a:t>Brain age (64-channel),</a:t>
            </a:r>
          </a:p>
          <a:p>
            <a:pPr algn="l"/>
            <a:r>
              <a:rPr sz="540" b="1">
                <a:solidFill>
                  <a:srgbClr val="0B0B0B"/>
                </a:solidFill>
                <a:latin typeface="Roboto"/>
              </a:rPr>
              <a:t>older vs younger</a:t>
            </a:r>
          </a:p>
        </p:txBody>
      </p:sp>
      <p:cxnSp>
        <p:nvCxnSpPr>
          <p:cNvPr id="608" name="Connector 607"/>
          <p:cNvCxnSpPr/>
          <p:nvPr/>
        </p:nvCxnSpPr>
        <p:spPr>
          <a:xfrm>
            <a:off x="10566806" y="5913840"/>
            <a:ext cx="1131113" cy="0"/>
          </a:xfrm>
          <a:prstGeom prst="line">
            <a:avLst/>
          </a:prstGeom>
          <a:ln w="6350">
            <a:solidFill>
              <a:srgbClr val="C3C2B7"/>
            </a:solidFill>
          </a:ln>
        </p:spPr>
      </p:cxnSp>
      <p:cxnSp>
        <p:nvCxnSpPr>
          <p:cNvPr id="609" name="Connector 608"/>
          <p:cNvCxnSpPr/>
          <p:nvPr/>
        </p:nvCxnSpPr>
        <p:spPr>
          <a:xfrm>
            <a:off x="10566806" y="5577507"/>
            <a:ext cx="1131113" cy="0"/>
          </a:xfrm>
          <a:prstGeom prst="line">
            <a:avLst/>
          </a:prstGeom>
          <a:ln w="9525">
            <a:solidFill>
              <a:srgbClr val="C4001D"/>
            </a:solidFill>
            <a:prstDash val="dash"/>
          </a:ln>
        </p:spPr>
      </p:cxnSp>
      <p:sp>
        <p:nvSpPr>
          <p:cNvPr id="610" name="Freeform 609"/>
          <p:cNvSpPr/>
          <p:nvPr/>
        </p:nvSpPr>
        <p:spPr>
          <a:xfrm>
            <a:off x="10606466" y="5601846"/>
            <a:ext cx="1055449" cy="280835"/>
          </a:xfrm>
          <a:custGeom>
            <a:avLst/>
            <a:gdLst/>
            <a:ahLst/>
            <a:cxnLst/>
            <a:rect l="l" t="t" r="r" b="b"/>
            <a:pathLst>
              <a:path w="1055449" h="280835">
                <a:moveTo>
                  <a:pt x="0" y="142442"/>
                </a:moveTo>
                <a:lnTo>
                  <a:pt x="150778" y="154542"/>
                </a:lnTo>
                <a:lnTo>
                  <a:pt x="301557" y="124243"/>
                </a:lnTo>
                <a:lnTo>
                  <a:pt x="452335" y="105558"/>
                </a:lnTo>
                <a:lnTo>
                  <a:pt x="603114" y="50048"/>
                </a:lnTo>
                <a:lnTo>
                  <a:pt x="753892" y="49264"/>
                </a:lnTo>
                <a:lnTo>
                  <a:pt x="904670" y="7531"/>
                </a:lnTo>
                <a:lnTo>
                  <a:pt x="1055449" y="0"/>
                </a:lnTo>
                <a:lnTo>
                  <a:pt x="1055449" y="0"/>
                </a:lnTo>
                <a:lnTo>
                  <a:pt x="904670" y="16624"/>
                </a:lnTo>
                <a:lnTo>
                  <a:pt x="753892" y="85808"/>
                </a:lnTo>
                <a:lnTo>
                  <a:pt x="603114" y="126447"/>
                </a:lnTo>
                <a:lnTo>
                  <a:pt x="452335" y="193444"/>
                </a:lnTo>
                <a:lnTo>
                  <a:pt x="301557" y="200257"/>
                </a:lnTo>
                <a:lnTo>
                  <a:pt x="150778" y="238948"/>
                </a:lnTo>
                <a:lnTo>
                  <a:pt x="0" y="280835"/>
                </a:lnTo>
                <a:close/>
              </a:path>
            </a:pathLst>
          </a:custGeom>
          <a:solidFill>
            <a:srgbClr val="E34948">
              <a:alpha val="12000"/>
            </a:srgbClr>
          </a:solidFill>
          <a:ln>
            <a:noFill/>
          </a:ln>
        </p:spPr>
        <p:txBody>
          <a:bodyPr rtlCol="0" anchor="ctr"/>
          <a:lstStyle/>
          <a:p>
            <a:pPr algn="ctr"/>
          </a:p>
        </p:txBody>
      </p:sp>
      <p:sp>
        <p:nvSpPr>
          <p:cNvPr id="611" name="Freeform 610"/>
          <p:cNvSpPr/>
          <p:nvPr/>
        </p:nvSpPr>
        <p:spPr>
          <a:xfrm>
            <a:off x="10606466" y="5601846"/>
            <a:ext cx="1055449" cy="211639"/>
          </a:xfrm>
          <a:custGeom>
            <a:avLst/>
            <a:gdLst/>
            <a:ahLst/>
            <a:cxnLst/>
            <a:rect l="l" t="t" r="r" b="b"/>
            <a:pathLst>
              <a:path w="1055449" h="211639">
                <a:moveTo>
                  <a:pt x="0" y="211639"/>
                </a:moveTo>
                <a:lnTo>
                  <a:pt x="150778" y="196745"/>
                </a:lnTo>
                <a:lnTo>
                  <a:pt x="301557" y="162250"/>
                </a:lnTo>
                <a:lnTo>
                  <a:pt x="452335" y="149501"/>
                </a:lnTo>
                <a:lnTo>
                  <a:pt x="603114" y="88248"/>
                </a:lnTo>
                <a:lnTo>
                  <a:pt x="753892" y="67536"/>
                </a:lnTo>
                <a:lnTo>
                  <a:pt x="904670" y="12078"/>
                </a:lnTo>
                <a:lnTo>
                  <a:pt x="1055449" y="0"/>
                </a:lnTo>
              </a:path>
            </a:pathLst>
          </a:custGeom>
          <a:noFill/>
          <a:ln w="15240">
            <a:solidFill>
              <a:srgbClr val="E34948"/>
            </a:solidFill>
          </a:ln>
        </p:spPr>
        <p:txBody>
          <a:bodyPr rtlCol="0" anchor="ctr"/>
          <a:lstStyle/>
          <a:p>
            <a:pPr algn="ctr"/>
          </a:p>
        </p:txBody>
      </p:sp>
      <p:sp>
        <p:nvSpPr>
          <p:cNvPr id="612" name="Oval 611"/>
          <p:cNvSpPr/>
          <p:nvPr/>
        </p:nvSpPr>
        <p:spPr>
          <a:xfrm>
            <a:off x="10588178" y="5795197"/>
            <a:ext cx="36576" cy="36576"/>
          </a:xfrm>
          <a:prstGeom prst="ellipse">
            <a:avLst/>
          </a:prstGeom>
          <a:solidFill>
            <a:srgbClr val="E34948"/>
          </a:solidFill>
          <a:ln>
            <a:solidFill>
              <a:srgbClr val="E34948"/>
            </a:solidFill>
          </a:ln>
        </p:spPr>
        <p:txBody>
          <a:bodyPr rtlCol="0" anchor="ctr"/>
          <a:lstStyle/>
          <a:p>
            <a:pPr algn="ctr"/>
          </a:p>
        </p:txBody>
      </p:sp>
      <p:sp>
        <p:nvSpPr>
          <p:cNvPr id="613" name="Oval 612"/>
          <p:cNvSpPr/>
          <p:nvPr/>
        </p:nvSpPr>
        <p:spPr>
          <a:xfrm>
            <a:off x="10738956" y="5780303"/>
            <a:ext cx="36576" cy="36576"/>
          </a:xfrm>
          <a:prstGeom prst="ellipse">
            <a:avLst/>
          </a:prstGeom>
          <a:solidFill>
            <a:srgbClr val="E34948"/>
          </a:solidFill>
          <a:ln>
            <a:solidFill>
              <a:srgbClr val="E34948"/>
            </a:solidFill>
          </a:ln>
        </p:spPr>
        <p:txBody>
          <a:bodyPr rtlCol="0" anchor="ctr"/>
          <a:lstStyle/>
          <a:p>
            <a:pPr algn="ctr"/>
          </a:p>
        </p:txBody>
      </p:sp>
      <p:sp>
        <p:nvSpPr>
          <p:cNvPr id="614" name="Oval 613"/>
          <p:cNvSpPr/>
          <p:nvPr/>
        </p:nvSpPr>
        <p:spPr>
          <a:xfrm>
            <a:off x="10889735" y="5745808"/>
            <a:ext cx="36576" cy="36576"/>
          </a:xfrm>
          <a:prstGeom prst="ellipse">
            <a:avLst/>
          </a:prstGeom>
          <a:solidFill>
            <a:srgbClr val="E34948"/>
          </a:solidFill>
          <a:ln>
            <a:solidFill>
              <a:srgbClr val="E34948"/>
            </a:solidFill>
          </a:ln>
        </p:spPr>
        <p:txBody>
          <a:bodyPr rtlCol="0" anchor="ctr"/>
          <a:lstStyle/>
          <a:p>
            <a:pPr algn="ctr"/>
          </a:p>
        </p:txBody>
      </p:sp>
      <p:sp>
        <p:nvSpPr>
          <p:cNvPr id="615" name="Oval 614"/>
          <p:cNvSpPr/>
          <p:nvPr/>
        </p:nvSpPr>
        <p:spPr>
          <a:xfrm>
            <a:off x="11040513" y="5733059"/>
            <a:ext cx="36576" cy="36576"/>
          </a:xfrm>
          <a:prstGeom prst="ellipse">
            <a:avLst/>
          </a:prstGeom>
          <a:solidFill>
            <a:srgbClr val="E34948"/>
          </a:solidFill>
          <a:ln>
            <a:solidFill>
              <a:srgbClr val="E34948"/>
            </a:solidFill>
          </a:ln>
        </p:spPr>
        <p:txBody>
          <a:bodyPr rtlCol="0" anchor="ctr"/>
          <a:lstStyle/>
          <a:p>
            <a:pPr algn="ctr"/>
          </a:p>
        </p:txBody>
      </p:sp>
      <p:sp>
        <p:nvSpPr>
          <p:cNvPr id="616" name="Oval 615"/>
          <p:cNvSpPr/>
          <p:nvPr/>
        </p:nvSpPr>
        <p:spPr>
          <a:xfrm>
            <a:off x="11191292" y="5671806"/>
            <a:ext cx="36576" cy="36576"/>
          </a:xfrm>
          <a:prstGeom prst="ellipse">
            <a:avLst/>
          </a:prstGeom>
          <a:solidFill>
            <a:srgbClr val="E34948"/>
          </a:solidFill>
          <a:ln>
            <a:solidFill>
              <a:srgbClr val="E34948"/>
            </a:solidFill>
          </a:ln>
        </p:spPr>
        <p:txBody>
          <a:bodyPr rtlCol="0" anchor="ctr"/>
          <a:lstStyle/>
          <a:p>
            <a:pPr algn="ctr"/>
          </a:p>
        </p:txBody>
      </p:sp>
      <p:sp>
        <p:nvSpPr>
          <p:cNvPr id="617" name="Oval 616"/>
          <p:cNvSpPr/>
          <p:nvPr/>
        </p:nvSpPr>
        <p:spPr>
          <a:xfrm>
            <a:off x="11342070" y="5651094"/>
            <a:ext cx="36576" cy="36576"/>
          </a:xfrm>
          <a:prstGeom prst="ellipse">
            <a:avLst/>
          </a:prstGeom>
          <a:solidFill>
            <a:srgbClr val="E34948"/>
          </a:solidFill>
          <a:ln>
            <a:solidFill>
              <a:srgbClr val="E34948"/>
            </a:solidFill>
          </a:ln>
        </p:spPr>
        <p:txBody>
          <a:bodyPr rtlCol="0" anchor="ctr"/>
          <a:lstStyle/>
          <a:p>
            <a:pPr algn="ctr"/>
          </a:p>
        </p:txBody>
      </p:sp>
      <p:sp>
        <p:nvSpPr>
          <p:cNvPr id="618" name="Oval 617"/>
          <p:cNvSpPr/>
          <p:nvPr/>
        </p:nvSpPr>
        <p:spPr>
          <a:xfrm>
            <a:off x="11492848" y="5595636"/>
            <a:ext cx="36576" cy="36576"/>
          </a:xfrm>
          <a:prstGeom prst="ellipse">
            <a:avLst/>
          </a:prstGeom>
          <a:solidFill>
            <a:srgbClr val="E34948"/>
          </a:solidFill>
          <a:ln>
            <a:solidFill>
              <a:srgbClr val="E34948"/>
            </a:solidFill>
          </a:ln>
        </p:spPr>
        <p:txBody>
          <a:bodyPr rtlCol="0" anchor="ctr"/>
          <a:lstStyle/>
          <a:p>
            <a:pPr algn="ctr"/>
          </a:p>
        </p:txBody>
      </p:sp>
      <p:sp>
        <p:nvSpPr>
          <p:cNvPr id="619" name="Oval 618"/>
          <p:cNvSpPr/>
          <p:nvPr/>
        </p:nvSpPr>
        <p:spPr>
          <a:xfrm>
            <a:off x="11643627" y="5583558"/>
            <a:ext cx="36576" cy="36576"/>
          </a:xfrm>
          <a:prstGeom prst="ellipse">
            <a:avLst/>
          </a:prstGeom>
          <a:solidFill>
            <a:srgbClr val="E34948"/>
          </a:solidFill>
          <a:ln>
            <a:solidFill>
              <a:srgbClr val="E34948"/>
            </a:solidFill>
          </a:ln>
        </p:spPr>
        <p:txBody>
          <a:bodyPr rtlCol="0" anchor="ctr"/>
          <a:lstStyle/>
          <a:p>
            <a:pPr algn="ctr"/>
          </a:p>
        </p:txBody>
      </p:sp>
      <p:sp>
        <p:nvSpPr>
          <p:cNvPr id="620" name="TextBox 619"/>
          <p:cNvSpPr txBox="1"/>
          <p:nvPr/>
        </p:nvSpPr>
        <p:spPr>
          <a:xfrm>
            <a:off x="11526655" y="5481450"/>
            <a:ext cx="171263" cy="88392"/>
          </a:xfrm>
          <a:prstGeom prst="rect">
            <a:avLst/>
          </a:prstGeom>
          <a:noFill/>
        </p:spPr>
        <p:txBody>
          <a:bodyPr wrap="none" anchor="t" lIns="0" tIns="0" rIns="0" bIns="0">
            <a:noAutofit/>
          </a:bodyPr>
          <a:lstStyle/>
          <a:p>
            <a:pPr algn="r"/>
            <a:r>
              <a:rPr sz="580" b="1">
                <a:solidFill>
                  <a:srgbClr val="0B0B0B"/>
                </a:solidFill>
                <a:latin typeface="Roboto"/>
              </a:rPr>
              <a:t>.82</a:t>
            </a:r>
          </a:p>
        </p:txBody>
      </p:sp>
      <p:sp>
        <p:nvSpPr>
          <p:cNvPr id="621" name="TextBox 620"/>
          <p:cNvSpPr txBox="1"/>
          <p:nvPr/>
        </p:nvSpPr>
        <p:spPr>
          <a:xfrm>
            <a:off x="10575950" y="5977128"/>
            <a:ext cx="256679" cy="76200"/>
          </a:xfrm>
          <a:prstGeom prst="rect">
            <a:avLst/>
          </a:prstGeom>
          <a:noFill/>
        </p:spPr>
        <p:txBody>
          <a:bodyPr wrap="none" anchor="t" lIns="0" tIns="0" rIns="0" bIns="0">
            <a:noAutofit/>
          </a:bodyPr>
          <a:lstStyle/>
          <a:p>
            <a:pPr algn="l"/>
            <a:r>
              <a:rPr sz="500" b="0">
                <a:solidFill>
                  <a:srgbClr val="898781"/>
                </a:solidFill>
                <a:latin typeface="Roboto"/>
              </a:rPr>
              <a:t>N = 91</a:t>
            </a:r>
          </a:p>
        </p:txBody>
      </p:sp>
      <p:sp>
        <p:nvSpPr>
          <p:cNvPr id="622" name="Rectangle 621"/>
          <p:cNvSpPr/>
          <p:nvPr/>
        </p:nvSpPr>
        <p:spPr>
          <a:xfrm>
            <a:off x="457200" y="1133856"/>
            <a:ext cx="109728" cy="73152"/>
          </a:xfrm>
          <a:prstGeom prst="rect">
            <a:avLst/>
          </a:prstGeom>
          <a:solidFill>
            <a:srgbClr val="2A78D6"/>
          </a:solidFill>
          <a:ln>
            <a:noFill/>
          </a:ln>
        </p:spPr>
        <p:txBody>
          <a:bodyPr rtlCol="0" anchor="ctr"/>
          <a:lstStyle/>
          <a:p>
            <a:pPr algn="ctr"/>
          </a:p>
        </p:txBody>
      </p:sp>
      <p:sp>
        <p:nvSpPr>
          <p:cNvPr id="623" name="TextBox 622"/>
          <p:cNvSpPr txBox="1"/>
          <p:nvPr/>
        </p:nvSpPr>
        <p:spPr>
          <a:xfrm>
            <a:off x="612648" y="1117092"/>
            <a:ext cx="1320514" cy="106680"/>
          </a:xfrm>
          <a:prstGeom prst="rect">
            <a:avLst/>
          </a:prstGeom>
          <a:noFill/>
        </p:spPr>
        <p:txBody>
          <a:bodyPr wrap="none" anchor="t" lIns="0" tIns="0" rIns="0" bIns="0">
            <a:noAutofit/>
          </a:bodyPr>
          <a:lstStyle/>
          <a:p>
            <a:pPr algn="l"/>
            <a:r>
              <a:rPr sz="700" b="0">
                <a:solidFill>
                  <a:srgbClr val="52514E"/>
                </a:solidFill>
                <a:latin typeface="Roboto"/>
              </a:rPr>
              <a:t>Dementia &amp; subtyping (19)</a:t>
            </a:r>
          </a:p>
        </p:txBody>
      </p:sp>
      <p:sp>
        <p:nvSpPr>
          <p:cNvPr id="624" name="Rectangle 623"/>
          <p:cNvSpPr/>
          <p:nvPr/>
        </p:nvSpPr>
        <p:spPr>
          <a:xfrm>
            <a:off x="2144268" y="1133856"/>
            <a:ext cx="109728" cy="73152"/>
          </a:xfrm>
          <a:prstGeom prst="rect">
            <a:avLst/>
          </a:prstGeom>
          <a:solidFill>
            <a:srgbClr val="EB6834"/>
          </a:solidFill>
          <a:ln>
            <a:noFill/>
          </a:ln>
        </p:spPr>
        <p:txBody>
          <a:bodyPr rtlCol="0" anchor="ctr"/>
          <a:lstStyle/>
          <a:p>
            <a:pPr algn="ctr"/>
          </a:p>
        </p:txBody>
      </p:sp>
      <p:sp>
        <p:nvSpPr>
          <p:cNvPr id="625" name="TextBox 624"/>
          <p:cNvSpPr txBox="1"/>
          <p:nvPr/>
        </p:nvSpPr>
        <p:spPr>
          <a:xfrm>
            <a:off x="2299715" y="1117092"/>
            <a:ext cx="806938" cy="106680"/>
          </a:xfrm>
          <a:prstGeom prst="rect">
            <a:avLst/>
          </a:prstGeom>
          <a:noFill/>
        </p:spPr>
        <p:txBody>
          <a:bodyPr wrap="none" anchor="t" lIns="0" tIns="0" rIns="0" bIns="0">
            <a:noAutofit/>
          </a:bodyPr>
          <a:lstStyle/>
          <a:p>
            <a:pPr algn="l"/>
            <a:r>
              <a:rPr sz="700" b="0">
                <a:solidFill>
                  <a:srgbClr val="52514E"/>
                </a:solidFill>
                <a:latin typeface="Roboto"/>
              </a:rPr>
              <a:t>Parkinson's (4)</a:t>
            </a:r>
          </a:p>
        </p:txBody>
      </p:sp>
      <p:sp>
        <p:nvSpPr>
          <p:cNvPr id="626" name="Rectangle 625"/>
          <p:cNvSpPr/>
          <p:nvPr/>
        </p:nvSpPr>
        <p:spPr>
          <a:xfrm>
            <a:off x="3310127" y="1133856"/>
            <a:ext cx="109728" cy="73152"/>
          </a:xfrm>
          <a:prstGeom prst="rect">
            <a:avLst/>
          </a:prstGeom>
          <a:solidFill>
            <a:srgbClr val="1BAF7A"/>
          </a:solidFill>
          <a:ln>
            <a:noFill/>
          </a:ln>
        </p:spPr>
        <p:txBody>
          <a:bodyPr rtlCol="0" anchor="ctr"/>
          <a:lstStyle/>
          <a:p>
            <a:pPr algn="ctr"/>
          </a:p>
        </p:txBody>
      </p:sp>
      <p:sp>
        <p:nvSpPr>
          <p:cNvPr id="627" name="TextBox 626"/>
          <p:cNvSpPr txBox="1"/>
          <p:nvPr/>
        </p:nvSpPr>
        <p:spPr>
          <a:xfrm>
            <a:off x="3465575" y="1117092"/>
            <a:ext cx="1885447" cy="106680"/>
          </a:xfrm>
          <a:prstGeom prst="rect">
            <a:avLst/>
          </a:prstGeom>
          <a:noFill/>
        </p:spPr>
        <p:txBody>
          <a:bodyPr wrap="none" anchor="t" lIns="0" tIns="0" rIns="0" bIns="0">
            <a:noAutofit/>
          </a:bodyPr>
          <a:lstStyle/>
          <a:p>
            <a:pPr algn="l"/>
            <a:r>
              <a:rPr sz="700" b="0">
                <a:solidFill>
                  <a:srgbClr val="52514E"/>
                </a:solidFill>
                <a:latin typeface="Roboto"/>
              </a:rPr>
              <a:t>Other neuro, sleep &amp; new cohorts (6)</a:t>
            </a:r>
          </a:p>
        </p:txBody>
      </p:sp>
      <p:sp>
        <p:nvSpPr>
          <p:cNvPr id="628" name="Rectangle 627"/>
          <p:cNvSpPr/>
          <p:nvPr/>
        </p:nvSpPr>
        <p:spPr>
          <a:xfrm>
            <a:off x="5570524" y="1133856"/>
            <a:ext cx="109728" cy="73152"/>
          </a:xfrm>
          <a:prstGeom prst="rect">
            <a:avLst/>
          </a:prstGeom>
          <a:solidFill>
            <a:srgbClr val="EDA100"/>
          </a:solidFill>
          <a:ln>
            <a:noFill/>
          </a:ln>
        </p:spPr>
        <p:txBody>
          <a:bodyPr rtlCol="0" anchor="ctr"/>
          <a:lstStyle/>
          <a:p>
            <a:pPr algn="ctr"/>
          </a:p>
        </p:txBody>
      </p:sp>
      <p:sp>
        <p:nvSpPr>
          <p:cNvPr id="629" name="TextBox 628"/>
          <p:cNvSpPr txBox="1"/>
          <p:nvPr/>
        </p:nvSpPr>
        <p:spPr>
          <a:xfrm>
            <a:off x="5725972" y="1117092"/>
            <a:ext cx="806938" cy="106680"/>
          </a:xfrm>
          <a:prstGeom prst="rect">
            <a:avLst/>
          </a:prstGeom>
          <a:noFill/>
        </p:spPr>
        <p:txBody>
          <a:bodyPr wrap="none" anchor="t" lIns="0" tIns="0" rIns="0" bIns="0">
            <a:noAutofit/>
          </a:bodyPr>
          <a:lstStyle/>
          <a:p>
            <a:pPr algn="l"/>
            <a:r>
              <a:rPr sz="700" b="0">
                <a:solidFill>
                  <a:srgbClr val="52514E"/>
                </a:solidFill>
                <a:latin typeface="Roboto"/>
              </a:rPr>
              <a:t>Psychiatric (7)</a:t>
            </a:r>
          </a:p>
        </p:txBody>
      </p:sp>
      <p:sp>
        <p:nvSpPr>
          <p:cNvPr id="630" name="Rectangle 629"/>
          <p:cNvSpPr/>
          <p:nvPr/>
        </p:nvSpPr>
        <p:spPr>
          <a:xfrm>
            <a:off x="6736384" y="1133856"/>
            <a:ext cx="109728" cy="73152"/>
          </a:xfrm>
          <a:prstGeom prst="rect">
            <a:avLst/>
          </a:prstGeom>
          <a:solidFill>
            <a:srgbClr val="E87BA4"/>
          </a:solidFill>
          <a:ln>
            <a:noFill/>
          </a:ln>
        </p:spPr>
        <p:txBody>
          <a:bodyPr rtlCol="0" anchor="ctr"/>
          <a:lstStyle/>
          <a:p>
            <a:pPr algn="ctr"/>
          </a:p>
        </p:txBody>
      </p:sp>
      <p:sp>
        <p:nvSpPr>
          <p:cNvPr id="631" name="TextBox 630"/>
          <p:cNvSpPr txBox="1"/>
          <p:nvPr/>
        </p:nvSpPr>
        <p:spPr>
          <a:xfrm>
            <a:off x="6891832" y="1117092"/>
            <a:ext cx="1166441" cy="106680"/>
          </a:xfrm>
          <a:prstGeom prst="rect">
            <a:avLst/>
          </a:prstGeom>
          <a:noFill/>
        </p:spPr>
        <p:txBody>
          <a:bodyPr wrap="none" anchor="t" lIns="0" tIns="0" rIns="0" bIns="0">
            <a:noAutofit/>
          </a:bodyPr>
          <a:lstStyle/>
          <a:p>
            <a:pPr algn="l"/>
            <a:r>
              <a:rPr sz="700" b="0">
                <a:solidFill>
                  <a:srgbClr val="52514E"/>
                </a:solidFill>
                <a:latin typeface="Roboto"/>
              </a:rPr>
              <a:t>Seizure &amp; epilepsy (1)</a:t>
            </a:r>
          </a:p>
        </p:txBody>
      </p:sp>
      <p:sp>
        <p:nvSpPr>
          <p:cNvPr id="632" name="Rectangle 631"/>
          <p:cNvSpPr/>
          <p:nvPr/>
        </p:nvSpPr>
        <p:spPr>
          <a:xfrm>
            <a:off x="457200" y="1271016"/>
            <a:ext cx="109728" cy="73152"/>
          </a:xfrm>
          <a:prstGeom prst="rect">
            <a:avLst/>
          </a:prstGeom>
          <a:solidFill>
            <a:srgbClr val="008300"/>
          </a:solidFill>
          <a:ln>
            <a:noFill/>
          </a:ln>
        </p:spPr>
        <p:txBody>
          <a:bodyPr rtlCol="0" anchor="ctr"/>
          <a:lstStyle/>
          <a:p>
            <a:pPr algn="ctr"/>
          </a:p>
        </p:txBody>
      </p:sp>
      <p:sp>
        <p:nvSpPr>
          <p:cNvPr id="633" name="TextBox 632"/>
          <p:cNvSpPr txBox="1"/>
          <p:nvPr/>
        </p:nvSpPr>
        <p:spPr>
          <a:xfrm>
            <a:off x="612648" y="1254252"/>
            <a:ext cx="704223" cy="106680"/>
          </a:xfrm>
          <a:prstGeom prst="rect">
            <a:avLst/>
          </a:prstGeom>
          <a:noFill/>
        </p:spPr>
        <p:txBody>
          <a:bodyPr wrap="none" anchor="t" lIns="0" tIns="0" rIns="0" bIns="0">
            <a:noAutofit/>
          </a:bodyPr>
          <a:lstStyle/>
          <a:p>
            <a:pPr algn="l"/>
            <a:r>
              <a:rPr sz="700" b="0">
                <a:solidFill>
                  <a:srgbClr val="52514E"/>
                </a:solidFill>
                <a:latin typeface="Roboto"/>
              </a:rPr>
              <a:t>Prognosis (1)</a:t>
            </a:r>
          </a:p>
        </p:txBody>
      </p:sp>
      <p:sp>
        <p:nvSpPr>
          <p:cNvPr id="634" name="Rectangle 633"/>
          <p:cNvSpPr/>
          <p:nvPr/>
        </p:nvSpPr>
        <p:spPr>
          <a:xfrm>
            <a:off x="1518818" y="1271016"/>
            <a:ext cx="109728" cy="73152"/>
          </a:xfrm>
          <a:prstGeom prst="rect">
            <a:avLst/>
          </a:prstGeom>
          <a:solidFill>
            <a:srgbClr val="4A3AA7"/>
          </a:solidFill>
          <a:ln>
            <a:noFill/>
          </a:ln>
        </p:spPr>
        <p:txBody>
          <a:bodyPr rtlCol="0" anchor="ctr"/>
          <a:lstStyle/>
          <a:p>
            <a:pPr algn="ctr"/>
          </a:p>
        </p:txBody>
      </p:sp>
      <p:sp>
        <p:nvSpPr>
          <p:cNvPr id="635" name="TextBox 634"/>
          <p:cNvSpPr txBox="1"/>
          <p:nvPr/>
        </p:nvSpPr>
        <p:spPr>
          <a:xfrm>
            <a:off x="1674266" y="1254252"/>
            <a:ext cx="1628659" cy="106680"/>
          </a:xfrm>
          <a:prstGeom prst="rect">
            <a:avLst/>
          </a:prstGeom>
          <a:noFill/>
        </p:spPr>
        <p:txBody>
          <a:bodyPr wrap="none" anchor="t" lIns="0" tIns="0" rIns="0" bIns="0">
            <a:noAutofit/>
          </a:bodyPr>
          <a:lstStyle/>
          <a:p>
            <a:pPr algn="l"/>
            <a:r>
              <a:rPr sz="700" b="0">
                <a:solidFill>
                  <a:srgbClr val="52514E"/>
                </a:solidFill>
                <a:latin typeface="Roboto"/>
              </a:rPr>
              <a:t>Cognition &amp; severity scores (5)</a:t>
            </a:r>
          </a:p>
        </p:txBody>
      </p:sp>
      <p:sp>
        <p:nvSpPr>
          <p:cNvPr id="636" name="Rectangle 635"/>
          <p:cNvSpPr/>
          <p:nvPr/>
        </p:nvSpPr>
        <p:spPr>
          <a:xfrm>
            <a:off x="3518611" y="1271016"/>
            <a:ext cx="109728" cy="73152"/>
          </a:xfrm>
          <a:prstGeom prst="rect">
            <a:avLst/>
          </a:prstGeom>
          <a:solidFill>
            <a:srgbClr val="E34948"/>
          </a:solidFill>
          <a:ln>
            <a:noFill/>
          </a:ln>
        </p:spPr>
        <p:txBody>
          <a:bodyPr rtlCol="0" anchor="ctr"/>
          <a:lstStyle/>
          <a:p>
            <a:pPr algn="ctr"/>
          </a:p>
        </p:txBody>
      </p:sp>
      <p:sp>
        <p:nvSpPr>
          <p:cNvPr id="637" name="TextBox 636"/>
          <p:cNvSpPr txBox="1"/>
          <p:nvPr/>
        </p:nvSpPr>
        <p:spPr>
          <a:xfrm>
            <a:off x="3674059" y="1254252"/>
            <a:ext cx="1012369" cy="106680"/>
          </a:xfrm>
          <a:prstGeom prst="rect">
            <a:avLst/>
          </a:prstGeom>
          <a:noFill/>
        </p:spPr>
        <p:txBody>
          <a:bodyPr wrap="none" anchor="t" lIns="0" tIns="0" rIns="0" bIns="0">
            <a:noAutofit/>
          </a:bodyPr>
          <a:lstStyle/>
          <a:p>
            <a:pPr algn="l"/>
            <a:r>
              <a:rPr sz="700" b="0">
                <a:solidFill>
                  <a:srgbClr val="52514E"/>
                </a:solidFill>
                <a:latin typeface="Roboto"/>
              </a:rPr>
              <a:t>Age (brain age) (2)</a:t>
            </a:r>
          </a:p>
        </p:txBody>
      </p:sp>
      <p:sp>
        <p:nvSpPr>
          <p:cNvPr id="638" name="Rectangle 637"/>
          <p:cNvSpPr/>
          <p:nvPr/>
        </p:nvSpPr>
        <p:spPr>
          <a:xfrm>
            <a:off x="4892954" y="1271016"/>
            <a:ext cx="109728" cy="73152"/>
          </a:xfrm>
          <a:prstGeom prst="rect">
            <a:avLst/>
          </a:prstGeom>
          <a:solidFill>
            <a:srgbClr val="0AA0B8"/>
          </a:solidFill>
          <a:ln>
            <a:noFill/>
          </a:ln>
        </p:spPr>
        <p:txBody>
          <a:bodyPr rtlCol="0" anchor="ctr"/>
          <a:lstStyle/>
          <a:p>
            <a:pPr algn="ctr"/>
          </a:p>
        </p:txBody>
      </p:sp>
      <p:sp>
        <p:nvSpPr>
          <p:cNvPr id="639" name="TextBox 638"/>
          <p:cNvSpPr txBox="1"/>
          <p:nvPr/>
        </p:nvSpPr>
        <p:spPr>
          <a:xfrm>
            <a:off x="5048402" y="1254252"/>
            <a:ext cx="1782732" cy="106680"/>
          </a:xfrm>
          <a:prstGeom prst="rect">
            <a:avLst/>
          </a:prstGeom>
          <a:noFill/>
        </p:spPr>
        <p:txBody>
          <a:bodyPr wrap="none" anchor="t" lIns="0" tIns="0" rIns="0" bIns="0">
            <a:noAutofit/>
          </a:bodyPr>
          <a:lstStyle/>
          <a:p>
            <a:pPr algn="l"/>
            <a:r>
              <a:rPr sz="700" b="0">
                <a:solidFill>
                  <a:srgbClr val="52514E"/>
                </a:solidFill>
                <a:latin typeface="Roboto"/>
              </a:rPr>
              <a:t>Wellness &amp; brain health (no curve)</a:t>
            </a:r>
          </a:p>
        </p:txBody>
      </p:sp>
      <p:cxnSp>
        <p:nvCxnSpPr>
          <p:cNvPr id="640" name="Connector 639"/>
          <p:cNvCxnSpPr/>
          <p:nvPr/>
        </p:nvCxnSpPr>
        <p:spPr>
          <a:xfrm>
            <a:off x="7049109" y="1307592"/>
            <a:ext cx="274320" cy="0"/>
          </a:xfrm>
          <a:prstGeom prst="line">
            <a:avLst/>
          </a:prstGeom>
          <a:ln w="15240">
            <a:solidFill>
              <a:srgbClr val="C4001D"/>
            </a:solidFill>
            <a:prstDash val="dash"/>
          </a:ln>
        </p:spPr>
      </p:cxnSp>
      <p:sp>
        <p:nvSpPr>
          <p:cNvPr id="641" name="TextBox 640"/>
          <p:cNvSpPr txBox="1"/>
          <p:nvPr/>
        </p:nvSpPr>
        <p:spPr>
          <a:xfrm>
            <a:off x="7396581" y="1254252"/>
            <a:ext cx="806938" cy="106680"/>
          </a:xfrm>
          <a:prstGeom prst="rect">
            <a:avLst/>
          </a:prstGeom>
          <a:noFill/>
        </p:spPr>
        <p:txBody>
          <a:bodyPr wrap="none" anchor="t" lIns="0" tIns="0" rIns="0" bIns="0">
            <a:noAutofit/>
          </a:bodyPr>
          <a:lstStyle/>
          <a:p>
            <a:pPr algn="l"/>
            <a:r>
              <a:rPr sz="700" b="0">
                <a:solidFill>
                  <a:srgbClr val="52514E"/>
                </a:solidFill>
                <a:latin typeface="Roboto"/>
              </a:rPr>
              <a:t>0.85 FDA target</a:t>
            </a:r>
          </a:p>
        </p:txBody>
      </p:sp>
      <p:sp>
        <p:nvSpPr>
          <p:cNvPr id="642" name="TextBox 641"/>
          <p:cNvSpPr txBox="1"/>
          <p:nvPr/>
        </p:nvSpPr>
        <p:spPr>
          <a:xfrm>
            <a:off x="457200" y="6208052"/>
            <a:ext cx="11247120" cy="513511"/>
          </a:xfrm>
          <a:prstGeom prst="rect">
            <a:avLst/>
          </a:prstGeom>
          <a:noFill/>
        </p:spPr>
        <p:txBody>
          <a:bodyPr wrap="square" anchor="t" lIns="0" tIns="0" rIns="0" bIns="0">
            <a:noAutofit/>
          </a:bodyPr>
          <a:lstStyle/>
          <a:p>
            <a:pPr algn="l"/>
            <a:r>
              <a:rPr sz="690" b="0">
                <a:solidFill>
                  <a:srgbClr val="898781"/>
                </a:solidFill>
                <a:latin typeface="Roboto"/>
              </a:rPr>
              <a:t>Accuracy rises with labeled data on 42 of 45 tasks. x = share of the task's labeled training data (log scale), y = AUC. Each panel: frozen features + TabPFN probe (XGBoost for seizure and sleep), the better of deep learning features and 28 standard EEG features at the full labeled pool; line colour = indication group (as in the coverage chart); line = mean over random training subsets, band = ±1 SD; number = score with all labeled data; N = held-out test subjects († fewer than 30: noisy). Regression targets are scored as AUC for above vs below the training median. Seizure: mean per-patient AUROC over 4 held-out patients; sleep: macro AUC over the 5 stages, 23 held-out subjects. Most tasks use the benchmark's own train/test split; BrainLat, Tel Aviv, MUMTAZ, PD mortality and age-matched depression use 20 random subject splits. § age-confounded task.  ‡ BrainLat recorded Parkinson's only in Chile and MS only in Argentina, so diagnosis and recording site overlap. Not shown: retired or leaky tasks, tasks on corrupt source data, sex tasks, wellness (no labeled-data curve), 10 landed datasets, and four tasks that scored at chance (Alzheimer vs FTD, child p-factor, post-COVID, first-episode psychosis).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13 indication families tested, 5 more landed</a:t>
            </a:r>
          </a:p>
        </p:txBody>
      </p:sp>
      <p:sp>
        <p:nvSpPr>
          <p:cNvPr id="3" name="TextBox 2"/>
          <p:cNvSpPr txBox="1"/>
          <p:nvPr/>
        </p:nvSpPr>
        <p:spPr>
          <a:xfrm>
            <a:off x="457200" y="768210"/>
            <a:ext cx="11247120" cy="200939"/>
          </a:xfrm>
          <a:prstGeom prst="rect">
            <a:avLst/>
          </a:prstGeom>
          <a:noFill/>
        </p:spPr>
        <p:txBody>
          <a:bodyPr wrap="square" anchor="t" lIns="0" tIns="0" rIns="0" bIns="0">
            <a:noAutofit/>
          </a:bodyPr>
          <a:lstStyle/>
          <a:p>
            <a:pPr algn="l"/>
            <a:r>
              <a:rPr sz="1350" b="0">
                <a:solidFill>
                  <a:srgbClr val="52514E"/>
                </a:solidFill>
                <a:latin typeface="Roboto"/>
              </a:rPr>
              <a:t>Deep learning features: best result per capability on held-out cohorts. Blank = not tested.</a:t>
            </a:r>
          </a:p>
        </p:txBody>
      </p:sp>
      <p:sp>
        <p:nvSpPr>
          <p:cNvPr id="4" name="TextBox 3"/>
          <p:cNvSpPr txBox="1"/>
          <p:nvPr/>
        </p:nvSpPr>
        <p:spPr>
          <a:xfrm>
            <a:off x="3807101" y="1086612"/>
            <a:ext cx="1484077" cy="167640"/>
          </a:xfrm>
          <a:prstGeom prst="rect">
            <a:avLst/>
          </a:prstGeom>
          <a:noFill/>
        </p:spPr>
        <p:txBody>
          <a:bodyPr wrap="none" anchor="t" lIns="0" tIns="0" rIns="0" bIns="0">
            <a:noAutofit/>
          </a:bodyPr>
          <a:lstStyle/>
          <a:p>
            <a:pPr algn="ctr"/>
            <a:r>
              <a:rPr sz="1100" b="1">
                <a:solidFill>
                  <a:srgbClr val="52514E"/>
                </a:solidFill>
                <a:latin typeface="Roboto"/>
              </a:rPr>
              <a:t>Detection / state</a:t>
            </a:r>
          </a:p>
        </p:txBody>
      </p:sp>
      <p:sp>
        <p:nvSpPr>
          <p:cNvPr id="5" name="TextBox 4"/>
          <p:cNvSpPr txBox="1"/>
          <p:nvPr/>
        </p:nvSpPr>
        <p:spPr>
          <a:xfrm>
            <a:off x="6269097" y="1086612"/>
            <a:ext cx="802900" cy="167640"/>
          </a:xfrm>
          <a:prstGeom prst="rect">
            <a:avLst/>
          </a:prstGeom>
          <a:noFill/>
        </p:spPr>
        <p:txBody>
          <a:bodyPr wrap="none" anchor="t" lIns="0" tIns="0" rIns="0" bIns="0">
            <a:noAutofit/>
          </a:bodyPr>
          <a:lstStyle/>
          <a:p>
            <a:pPr algn="ctr"/>
            <a:r>
              <a:rPr sz="1100" b="1">
                <a:solidFill>
                  <a:srgbClr val="52514E"/>
                </a:solidFill>
                <a:latin typeface="Roboto"/>
              </a:rPr>
              <a:t>Subtyping</a:t>
            </a:r>
          </a:p>
        </p:txBody>
      </p:sp>
      <p:sp>
        <p:nvSpPr>
          <p:cNvPr id="6" name="TextBox 5"/>
          <p:cNvSpPr txBox="1"/>
          <p:nvPr/>
        </p:nvSpPr>
        <p:spPr>
          <a:xfrm>
            <a:off x="8007343" y="1086612"/>
            <a:ext cx="1569224" cy="167640"/>
          </a:xfrm>
          <a:prstGeom prst="rect">
            <a:avLst/>
          </a:prstGeom>
          <a:noFill/>
        </p:spPr>
        <p:txBody>
          <a:bodyPr wrap="none" anchor="t" lIns="0" tIns="0" rIns="0" bIns="0">
            <a:noAutofit/>
          </a:bodyPr>
          <a:lstStyle/>
          <a:p>
            <a:pPr algn="ctr"/>
            <a:r>
              <a:rPr sz="1100" b="1">
                <a:solidFill>
                  <a:srgbClr val="52514E"/>
                </a:solidFill>
                <a:latin typeface="Roboto"/>
              </a:rPr>
              <a:t>Severity / staging</a:t>
            </a:r>
          </a:p>
        </p:txBody>
      </p:sp>
      <p:sp>
        <p:nvSpPr>
          <p:cNvPr id="7" name="TextBox 6"/>
          <p:cNvSpPr txBox="1"/>
          <p:nvPr/>
        </p:nvSpPr>
        <p:spPr>
          <a:xfrm>
            <a:off x="10086178" y="1086612"/>
            <a:ext cx="1654371" cy="167640"/>
          </a:xfrm>
          <a:prstGeom prst="rect">
            <a:avLst/>
          </a:prstGeom>
          <a:noFill/>
        </p:spPr>
        <p:txBody>
          <a:bodyPr wrap="none" anchor="t" lIns="0" tIns="0" rIns="0" bIns="0">
            <a:noAutofit/>
          </a:bodyPr>
          <a:lstStyle/>
          <a:p>
            <a:pPr algn="ctr"/>
            <a:r>
              <a:rPr sz="1100" b="1">
                <a:solidFill>
                  <a:srgbClr val="52514E"/>
                </a:solidFill>
                <a:latin typeface="Roboto"/>
              </a:rPr>
              <a:t>Prognosis / outcome</a:t>
            </a:r>
          </a:p>
        </p:txBody>
      </p:sp>
      <p:cxnSp>
        <p:nvCxnSpPr>
          <p:cNvPr id="8" name="Connector 7"/>
          <p:cNvCxnSpPr/>
          <p:nvPr/>
        </p:nvCxnSpPr>
        <p:spPr>
          <a:xfrm>
            <a:off x="1600200" y="1632204"/>
            <a:ext cx="10341864" cy="0"/>
          </a:xfrm>
          <a:prstGeom prst="line">
            <a:avLst/>
          </a:prstGeom>
          <a:ln w="7620">
            <a:solidFill>
              <a:srgbClr val="E1E0D9"/>
            </a:solidFill>
          </a:ln>
        </p:spPr>
      </p:cxnSp>
      <p:sp>
        <p:nvSpPr>
          <p:cNvPr id="9" name="TextBox 8"/>
          <p:cNvSpPr txBox="1"/>
          <p:nvPr/>
        </p:nvSpPr>
        <p:spPr>
          <a:xfrm>
            <a:off x="1600200" y="1396745"/>
            <a:ext cx="1624957" cy="164592"/>
          </a:xfrm>
          <a:prstGeom prst="rect">
            <a:avLst/>
          </a:prstGeom>
          <a:noFill/>
        </p:spPr>
        <p:txBody>
          <a:bodyPr wrap="none" anchor="t" lIns="0" tIns="0" rIns="0" bIns="0">
            <a:noAutofit/>
          </a:bodyPr>
          <a:lstStyle/>
          <a:p>
            <a:pPr algn="l"/>
            <a:r>
              <a:rPr sz="1080" b="1">
                <a:solidFill>
                  <a:srgbClr val="0B0B0B"/>
                </a:solidFill>
                <a:latin typeface="Roboto"/>
              </a:rPr>
              <a:t>Alzheimer's disease</a:t>
            </a:r>
          </a:p>
        </p:txBody>
      </p:sp>
      <p:sp>
        <p:nvSpPr>
          <p:cNvPr id="10" name="Rounded Rectangle 9"/>
          <p:cNvSpPr/>
          <p:nvPr/>
        </p:nvSpPr>
        <p:spPr>
          <a:xfrm>
            <a:off x="3520440" y="1353312"/>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0.78–0.95 †</a:t>
            </a:r>
          </a:p>
          <a:p>
            <a:pPr algn="l"/>
            <a:r>
              <a:rPr sz="810" b="0">
                <a:solidFill>
                  <a:srgbClr val="E4EFFC"/>
                </a:solidFill>
                <a:latin typeface="Roboto"/>
              </a:rPr>
              <a:t>N = 18–26</a:t>
            </a:r>
          </a:p>
        </p:txBody>
      </p:sp>
      <p:sp>
        <p:nvSpPr>
          <p:cNvPr id="11" name="Rounded Rectangle 10"/>
          <p:cNvSpPr/>
          <p:nvPr/>
        </p:nvSpPr>
        <p:spPr>
          <a:xfrm>
            <a:off x="5641848" y="1353312"/>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0.56–0.78 †</a:t>
            </a:r>
          </a:p>
          <a:p>
            <a:pPr algn="l"/>
            <a:r>
              <a:rPr sz="810" b="0">
                <a:solidFill>
                  <a:srgbClr val="E4EFFC"/>
                </a:solidFill>
                <a:latin typeface="Roboto"/>
              </a:rPr>
              <a:t>N = 14–20</a:t>
            </a:r>
          </a:p>
        </p:txBody>
      </p:sp>
      <p:sp>
        <p:nvSpPr>
          <p:cNvPr id="12" name="Rounded Rectangle 11"/>
          <p:cNvSpPr/>
          <p:nvPr/>
        </p:nvSpPr>
        <p:spPr>
          <a:xfrm>
            <a:off x="7763256" y="1353312"/>
            <a:ext cx="2057400" cy="251460"/>
          </a:xfrm>
          <a:prstGeom prst="roundRect">
            <a:avLst>
              <a:gd name="adj" fmla="val 14545"/>
            </a:avLst>
          </a:prstGeom>
          <a:solidFill>
            <a:srgbClr val="86B6EF"/>
          </a:solidFill>
          <a:ln>
            <a:noFill/>
          </a:ln>
        </p:spPr>
        <p:txBody>
          <a:bodyPr rtlCol="0" anchor="ctr" wrap="square" lIns="82296" tIns="0" rIns="45720" bIns="0">
            <a:noAutofit/>
          </a:bodyPr>
          <a:lstStyle/>
          <a:p>
            <a:pPr algn="l"/>
            <a:r>
              <a:rPr sz="980" b="1">
                <a:solidFill>
                  <a:srgbClr val="0B0B0B"/>
                </a:solidFill>
                <a:latin typeface="Roboto"/>
              </a:rPr>
              <a:t>MMSE r = 0.62 †</a:t>
            </a:r>
          </a:p>
          <a:p>
            <a:pPr algn="l"/>
            <a:r>
              <a:rPr sz="810" b="0">
                <a:solidFill>
                  <a:srgbClr val="52514E"/>
                </a:solidFill>
                <a:latin typeface="Roboto"/>
              </a:rPr>
              <a:t>N = 27</a:t>
            </a:r>
          </a:p>
        </p:txBody>
      </p:sp>
      <p:cxnSp>
        <p:nvCxnSpPr>
          <p:cNvPr id="13" name="Connector 12"/>
          <p:cNvCxnSpPr/>
          <p:nvPr/>
        </p:nvCxnSpPr>
        <p:spPr>
          <a:xfrm>
            <a:off x="1600200" y="1938528"/>
            <a:ext cx="10341864" cy="0"/>
          </a:xfrm>
          <a:prstGeom prst="line">
            <a:avLst/>
          </a:prstGeom>
          <a:ln w="7620">
            <a:solidFill>
              <a:srgbClr val="E1E0D9"/>
            </a:solidFill>
          </a:ln>
        </p:spPr>
      </p:cxnSp>
      <p:sp>
        <p:nvSpPr>
          <p:cNvPr id="14" name="TextBox 13"/>
          <p:cNvSpPr txBox="1"/>
          <p:nvPr/>
        </p:nvSpPr>
        <p:spPr>
          <a:xfrm>
            <a:off x="1600200" y="1703069"/>
            <a:ext cx="1541358" cy="164592"/>
          </a:xfrm>
          <a:prstGeom prst="rect">
            <a:avLst/>
          </a:prstGeom>
          <a:noFill/>
        </p:spPr>
        <p:txBody>
          <a:bodyPr wrap="none" anchor="t" lIns="0" tIns="0" rIns="0" bIns="0">
            <a:noAutofit/>
          </a:bodyPr>
          <a:lstStyle/>
          <a:p>
            <a:pPr algn="l"/>
            <a:r>
              <a:rPr sz="1080" b="1">
                <a:solidFill>
                  <a:srgbClr val="0B0B0B"/>
                </a:solidFill>
                <a:latin typeface="Roboto"/>
              </a:rPr>
              <a:t>FTD, vascular, MCI</a:t>
            </a:r>
          </a:p>
        </p:txBody>
      </p:sp>
      <p:sp>
        <p:nvSpPr>
          <p:cNvPr id="15" name="Rounded Rectangle 14"/>
          <p:cNvSpPr/>
          <p:nvPr/>
        </p:nvSpPr>
        <p:spPr>
          <a:xfrm>
            <a:off x="3520440" y="1659636"/>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0.58–0.76 †</a:t>
            </a:r>
          </a:p>
          <a:p>
            <a:pPr algn="l"/>
            <a:r>
              <a:rPr sz="810" b="0">
                <a:solidFill>
                  <a:srgbClr val="E4EFFC"/>
                </a:solidFill>
                <a:latin typeface="Roboto"/>
              </a:rPr>
              <a:t>N = 14–40</a:t>
            </a:r>
          </a:p>
        </p:txBody>
      </p:sp>
      <p:cxnSp>
        <p:nvCxnSpPr>
          <p:cNvPr id="16" name="Connector 15"/>
          <p:cNvCxnSpPr/>
          <p:nvPr/>
        </p:nvCxnSpPr>
        <p:spPr>
          <a:xfrm>
            <a:off x="1600200" y="2244852"/>
            <a:ext cx="10341864" cy="0"/>
          </a:xfrm>
          <a:prstGeom prst="line">
            <a:avLst/>
          </a:prstGeom>
          <a:ln w="7620">
            <a:solidFill>
              <a:srgbClr val="E1E0D9"/>
            </a:solidFill>
          </a:ln>
        </p:spPr>
      </p:cxnSp>
      <p:sp>
        <p:nvSpPr>
          <p:cNvPr id="17" name="TextBox 16"/>
          <p:cNvSpPr txBox="1"/>
          <p:nvPr/>
        </p:nvSpPr>
        <p:spPr>
          <a:xfrm>
            <a:off x="1600200" y="2009393"/>
            <a:ext cx="1624957" cy="164592"/>
          </a:xfrm>
          <a:prstGeom prst="rect">
            <a:avLst/>
          </a:prstGeom>
          <a:noFill/>
        </p:spPr>
        <p:txBody>
          <a:bodyPr wrap="none" anchor="t" lIns="0" tIns="0" rIns="0" bIns="0">
            <a:noAutofit/>
          </a:bodyPr>
          <a:lstStyle/>
          <a:p>
            <a:pPr algn="l"/>
            <a:r>
              <a:rPr sz="1080" b="1">
                <a:solidFill>
                  <a:srgbClr val="0B0B0B"/>
                </a:solidFill>
                <a:latin typeface="Roboto"/>
              </a:rPr>
              <a:t>Parkinson's disease</a:t>
            </a:r>
          </a:p>
        </p:txBody>
      </p:sp>
      <p:sp>
        <p:nvSpPr>
          <p:cNvPr id="18" name="Rounded Rectangle 17"/>
          <p:cNvSpPr/>
          <p:nvPr/>
        </p:nvSpPr>
        <p:spPr>
          <a:xfrm>
            <a:off x="3520440" y="1965960"/>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0.65–0.98 ‡</a:t>
            </a:r>
          </a:p>
          <a:p>
            <a:pPr algn="l"/>
            <a:r>
              <a:rPr sz="810" b="0">
                <a:solidFill>
                  <a:srgbClr val="E4EFFC"/>
                </a:solidFill>
                <a:latin typeface="Roboto"/>
              </a:rPr>
              <a:t>N = 14–144</a:t>
            </a:r>
          </a:p>
        </p:txBody>
      </p:sp>
      <p:sp>
        <p:nvSpPr>
          <p:cNvPr id="19" name="Rounded Rectangle 18"/>
          <p:cNvSpPr/>
          <p:nvPr/>
        </p:nvSpPr>
        <p:spPr>
          <a:xfrm>
            <a:off x="7763256" y="1965960"/>
            <a:ext cx="2057400" cy="251460"/>
          </a:xfrm>
          <a:prstGeom prst="roundRect">
            <a:avLst>
              <a:gd name="adj" fmla="val 14545"/>
            </a:avLst>
          </a:prstGeom>
          <a:solidFill>
            <a:srgbClr val="FFFFFF"/>
          </a:solidFill>
          <a:ln w="11430">
            <a:solidFill>
              <a:srgbClr val="898781"/>
            </a:solidFill>
            <a:prstDash val="dash"/>
          </a:ln>
        </p:spPr>
        <p:txBody>
          <a:bodyPr rtlCol="0" anchor="ctr" wrap="square" lIns="82296" tIns="0" rIns="45720" bIns="0">
            <a:noAutofit/>
          </a:bodyPr>
          <a:lstStyle/>
          <a:p>
            <a:pPr algn="l"/>
            <a:r>
              <a:rPr sz="980" b="1">
                <a:solidFill>
                  <a:srgbClr val="52514E"/>
                </a:solidFill>
                <a:latin typeface="Roboto"/>
              </a:rPr>
              <a:t>data landed</a:t>
            </a:r>
          </a:p>
          <a:p>
            <a:pPr algn="l"/>
            <a:r>
              <a:rPr sz="810" b="0">
                <a:solidFill>
                  <a:srgbClr val="898781"/>
                </a:solidFill>
                <a:latin typeface="Roboto"/>
              </a:rPr>
              <a:t>N = 312</a:t>
            </a:r>
          </a:p>
        </p:txBody>
      </p:sp>
      <p:sp>
        <p:nvSpPr>
          <p:cNvPr id="20" name="Rounded Rectangle 19"/>
          <p:cNvSpPr/>
          <p:nvPr/>
        </p:nvSpPr>
        <p:spPr>
          <a:xfrm>
            <a:off x="9884663" y="1965960"/>
            <a:ext cx="2057400" cy="251460"/>
          </a:xfrm>
          <a:prstGeom prst="roundRect">
            <a:avLst>
              <a:gd name="adj" fmla="val 14545"/>
            </a:avLst>
          </a:prstGeom>
          <a:solidFill>
            <a:srgbClr val="86B6EF"/>
          </a:solidFill>
          <a:ln>
            <a:noFill/>
          </a:ln>
        </p:spPr>
        <p:txBody>
          <a:bodyPr rtlCol="0" anchor="ctr" wrap="square" lIns="82296" tIns="0" rIns="45720" bIns="0">
            <a:noAutofit/>
          </a:bodyPr>
          <a:lstStyle/>
          <a:p>
            <a:pPr algn="l"/>
            <a:r>
              <a:rPr sz="980" b="1">
                <a:solidFill>
                  <a:srgbClr val="0B0B0B"/>
                </a:solidFill>
                <a:latin typeface="Roboto"/>
              </a:rPr>
              <a:t>AUC 0.68</a:t>
            </a:r>
          </a:p>
          <a:p>
            <a:pPr algn="l"/>
            <a:r>
              <a:rPr sz="810" b="0">
                <a:solidFill>
                  <a:srgbClr val="52514E"/>
                </a:solidFill>
                <a:latin typeface="Roboto"/>
              </a:rPr>
              <a:t>N = 94</a:t>
            </a:r>
          </a:p>
        </p:txBody>
      </p:sp>
      <p:cxnSp>
        <p:nvCxnSpPr>
          <p:cNvPr id="21" name="Connector 20"/>
          <p:cNvCxnSpPr/>
          <p:nvPr/>
        </p:nvCxnSpPr>
        <p:spPr>
          <a:xfrm>
            <a:off x="1600200" y="2551176"/>
            <a:ext cx="10341864" cy="0"/>
          </a:xfrm>
          <a:prstGeom prst="line">
            <a:avLst/>
          </a:prstGeom>
          <a:ln w="7620">
            <a:solidFill>
              <a:srgbClr val="E1E0D9"/>
            </a:solidFill>
          </a:ln>
        </p:spPr>
      </p:cxnSp>
      <p:sp>
        <p:nvSpPr>
          <p:cNvPr id="22" name="TextBox 21"/>
          <p:cNvSpPr txBox="1"/>
          <p:nvPr/>
        </p:nvSpPr>
        <p:spPr>
          <a:xfrm>
            <a:off x="1600200" y="2315718"/>
            <a:ext cx="1541358" cy="164592"/>
          </a:xfrm>
          <a:prstGeom prst="rect">
            <a:avLst/>
          </a:prstGeom>
          <a:noFill/>
        </p:spPr>
        <p:txBody>
          <a:bodyPr wrap="none" anchor="t" lIns="0" tIns="0" rIns="0" bIns="0">
            <a:noAutofit/>
          </a:bodyPr>
          <a:lstStyle/>
          <a:p>
            <a:pPr algn="l"/>
            <a:r>
              <a:rPr sz="1080" b="1">
                <a:solidFill>
                  <a:srgbClr val="0B0B0B"/>
                </a:solidFill>
                <a:latin typeface="Roboto"/>
              </a:rPr>
              <a:t>Multiple sclerosis</a:t>
            </a:r>
          </a:p>
        </p:txBody>
      </p:sp>
      <p:sp>
        <p:nvSpPr>
          <p:cNvPr id="23" name="Rounded Rectangle 22"/>
          <p:cNvSpPr/>
          <p:nvPr/>
        </p:nvSpPr>
        <p:spPr>
          <a:xfrm>
            <a:off x="3520440" y="2272284"/>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0.95 ‡</a:t>
            </a:r>
          </a:p>
          <a:p>
            <a:pPr algn="l"/>
            <a:r>
              <a:rPr sz="810" b="0">
                <a:solidFill>
                  <a:srgbClr val="E4EFFC"/>
                </a:solidFill>
                <a:latin typeface="Roboto"/>
              </a:rPr>
              <a:t>N = 55</a:t>
            </a:r>
          </a:p>
        </p:txBody>
      </p:sp>
      <p:cxnSp>
        <p:nvCxnSpPr>
          <p:cNvPr id="24" name="Connector 23"/>
          <p:cNvCxnSpPr/>
          <p:nvPr/>
        </p:nvCxnSpPr>
        <p:spPr>
          <a:xfrm>
            <a:off x="1600200" y="2857500"/>
            <a:ext cx="10341864" cy="0"/>
          </a:xfrm>
          <a:prstGeom prst="line">
            <a:avLst/>
          </a:prstGeom>
          <a:ln w="7620">
            <a:solidFill>
              <a:srgbClr val="E1E0D9"/>
            </a:solidFill>
          </a:ln>
        </p:spPr>
      </p:cxnSp>
      <p:sp>
        <p:nvSpPr>
          <p:cNvPr id="25" name="TextBox 24"/>
          <p:cNvSpPr txBox="1"/>
          <p:nvPr/>
        </p:nvSpPr>
        <p:spPr>
          <a:xfrm>
            <a:off x="1600200" y="2622041"/>
            <a:ext cx="872566" cy="164592"/>
          </a:xfrm>
          <a:prstGeom prst="rect">
            <a:avLst/>
          </a:prstGeom>
          <a:noFill/>
        </p:spPr>
        <p:txBody>
          <a:bodyPr wrap="none" anchor="t" lIns="0" tIns="0" rIns="0" bIns="0">
            <a:noAutofit/>
          </a:bodyPr>
          <a:lstStyle/>
          <a:p>
            <a:pPr algn="l"/>
            <a:r>
              <a:rPr sz="1080" b="1">
                <a:solidFill>
                  <a:srgbClr val="0B0B0B"/>
                </a:solidFill>
                <a:latin typeface="Roboto"/>
              </a:rPr>
              <a:t>Depression</a:t>
            </a:r>
          </a:p>
        </p:txBody>
      </p:sp>
      <p:sp>
        <p:nvSpPr>
          <p:cNvPr id="26" name="Rounded Rectangle 25"/>
          <p:cNvSpPr/>
          <p:nvPr/>
        </p:nvSpPr>
        <p:spPr>
          <a:xfrm>
            <a:off x="3520440" y="2578608"/>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0.84 · d ≈ 1.1–1.4</a:t>
            </a:r>
          </a:p>
          <a:p>
            <a:pPr algn="l"/>
            <a:r>
              <a:rPr sz="810" b="0">
                <a:solidFill>
                  <a:srgbClr val="E4EFFC"/>
                </a:solidFill>
                <a:latin typeface="Roboto"/>
              </a:rPr>
              <a:t>N = 348</a:t>
            </a:r>
          </a:p>
        </p:txBody>
      </p:sp>
      <p:sp>
        <p:nvSpPr>
          <p:cNvPr id="27" name="Rounded Rectangle 26"/>
          <p:cNvSpPr/>
          <p:nvPr/>
        </p:nvSpPr>
        <p:spPr>
          <a:xfrm>
            <a:off x="7763256" y="2578608"/>
            <a:ext cx="2057400" cy="251460"/>
          </a:xfrm>
          <a:prstGeom prst="roundRect">
            <a:avLst>
              <a:gd name="adj" fmla="val 14545"/>
            </a:avLst>
          </a:prstGeom>
          <a:solidFill>
            <a:srgbClr val="ECEBE7"/>
          </a:solidFill>
          <a:ln>
            <a:noFill/>
          </a:ln>
        </p:spPr>
        <p:txBody>
          <a:bodyPr rtlCol="0" anchor="ctr" wrap="square" lIns="82296" tIns="0" rIns="45720" bIns="0">
            <a:noAutofit/>
          </a:bodyPr>
          <a:lstStyle/>
          <a:p>
            <a:pPr algn="l"/>
            <a:r>
              <a:rPr sz="980" b="1">
                <a:solidFill>
                  <a:srgbClr val="52514E"/>
                </a:solidFill>
                <a:latin typeface="Roboto"/>
              </a:rPr>
              <a:t>none detected †</a:t>
            </a:r>
          </a:p>
          <a:p>
            <a:pPr algn="l"/>
            <a:r>
              <a:rPr sz="810" b="0">
                <a:solidFill>
                  <a:srgbClr val="898781"/>
                </a:solidFill>
                <a:latin typeface="Roboto"/>
              </a:rPr>
              <a:t>N = 20–23</a:t>
            </a:r>
          </a:p>
        </p:txBody>
      </p:sp>
      <p:sp>
        <p:nvSpPr>
          <p:cNvPr id="28" name="Rounded Rectangle 27"/>
          <p:cNvSpPr/>
          <p:nvPr/>
        </p:nvSpPr>
        <p:spPr>
          <a:xfrm>
            <a:off x="9884663" y="2578608"/>
            <a:ext cx="2057400" cy="251460"/>
          </a:xfrm>
          <a:prstGeom prst="roundRect">
            <a:avLst>
              <a:gd name="adj" fmla="val 14545"/>
            </a:avLst>
          </a:prstGeom>
          <a:solidFill>
            <a:srgbClr val="ECEBE7"/>
          </a:solidFill>
          <a:ln>
            <a:noFill/>
          </a:ln>
        </p:spPr>
        <p:txBody>
          <a:bodyPr rtlCol="0" anchor="ctr" wrap="square" lIns="82296" tIns="0" rIns="45720" bIns="0">
            <a:noAutofit/>
          </a:bodyPr>
          <a:lstStyle/>
          <a:p>
            <a:pPr algn="l"/>
            <a:r>
              <a:rPr sz="980" b="1">
                <a:solidFill>
                  <a:srgbClr val="52514E"/>
                </a:solidFill>
                <a:latin typeface="Roboto"/>
              </a:rPr>
              <a:t>none detected</a:t>
            </a:r>
          </a:p>
          <a:p>
            <a:pPr algn="l"/>
            <a:r>
              <a:rPr sz="810" b="0">
                <a:solidFill>
                  <a:srgbClr val="898781"/>
                </a:solidFill>
                <a:latin typeface="Roboto"/>
              </a:rPr>
              <a:t>N = 269–273</a:t>
            </a:r>
          </a:p>
        </p:txBody>
      </p:sp>
      <p:cxnSp>
        <p:nvCxnSpPr>
          <p:cNvPr id="29" name="Connector 28"/>
          <p:cNvCxnSpPr/>
          <p:nvPr/>
        </p:nvCxnSpPr>
        <p:spPr>
          <a:xfrm>
            <a:off x="1600200" y="3163824"/>
            <a:ext cx="10341864" cy="0"/>
          </a:xfrm>
          <a:prstGeom prst="line">
            <a:avLst/>
          </a:prstGeom>
          <a:ln w="7620">
            <a:solidFill>
              <a:srgbClr val="E1E0D9"/>
            </a:solidFill>
          </a:ln>
        </p:spPr>
      </p:cxnSp>
      <p:sp>
        <p:nvSpPr>
          <p:cNvPr id="30" name="TextBox 29"/>
          <p:cNvSpPr txBox="1"/>
          <p:nvPr/>
        </p:nvSpPr>
        <p:spPr>
          <a:xfrm>
            <a:off x="1600200" y="2928366"/>
            <a:ext cx="370972" cy="164592"/>
          </a:xfrm>
          <a:prstGeom prst="rect">
            <a:avLst/>
          </a:prstGeom>
          <a:noFill/>
        </p:spPr>
        <p:txBody>
          <a:bodyPr wrap="none" anchor="t" lIns="0" tIns="0" rIns="0" bIns="0">
            <a:noAutofit/>
          </a:bodyPr>
          <a:lstStyle/>
          <a:p>
            <a:pPr algn="l"/>
            <a:r>
              <a:rPr sz="1080" b="1">
                <a:solidFill>
                  <a:srgbClr val="0B0B0B"/>
                </a:solidFill>
                <a:latin typeface="Roboto"/>
              </a:rPr>
              <a:t>ADHD</a:t>
            </a:r>
          </a:p>
        </p:txBody>
      </p:sp>
      <p:sp>
        <p:nvSpPr>
          <p:cNvPr id="31" name="Rounded Rectangle 30"/>
          <p:cNvSpPr/>
          <p:nvPr/>
        </p:nvSpPr>
        <p:spPr>
          <a:xfrm>
            <a:off x="3520440" y="2884932"/>
            <a:ext cx="2057400" cy="251460"/>
          </a:xfrm>
          <a:prstGeom prst="roundRect">
            <a:avLst>
              <a:gd name="adj" fmla="val 14545"/>
            </a:avLst>
          </a:prstGeom>
          <a:solidFill>
            <a:srgbClr val="86B6EF"/>
          </a:solidFill>
          <a:ln>
            <a:noFill/>
          </a:ln>
        </p:spPr>
        <p:txBody>
          <a:bodyPr rtlCol="0" anchor="ctr" wrap="square" lIns="82296" tIns="0" rIns="45720" bIns="0">
            <a:noAutofit/>
          </a:bodyPr>
          <a:lstStyle/>
          <a:p>
            <a:pPr algn="l"/>
            <a:r>
              <a:rPr sz="980" b="1">
                <a:solidFill>
                  <a:srgbClr val="0B0B0B"/>
                </a:solidFill>
                <a:latin typeface="Roboto"/>
              </a:rPr>
              <a:t>AUC 0.62 †</a:t>
            </a:r>
          </a:p>
          <a:p>
            <a:pPr algn="l"/>
            <a:r>
              <a:rPr sz="810" b="0">
                <a:solidFill>
                  <a:srgbClr val="52514E"/>
                </a:solidFill>
                <a:latin typeface="Roboto"/>
              </a:rPr>
              <a:t>N = 30</a:t>
            </a:r>
          </a:p>
        </p:txBody>
      </p:sp>
      <p:cxnSp>
        <p:nvCxnSpPr>
          <p:cNvPr id="32" name="Connector 31"/>
          <p:cNvCxnSpPr/>
          <p:nvPr/>
        </p:nvCxnSpPr>
        <p:spPr>
          <a:xfrm>
            <a:off x="1600200" y="3470148"/>
            <a:ext cx="10341864" cy="0"/>
          </a:xfrm>
          <a:prstGeom prst="line">
            <a:avLst/>
          </a:prstGeom>
          <a:ln w="7620">
            <a:solidFill>
              <a:srgbClr val="E1E0D9"/>
            </a:solidFill>
          </a:ln>
        </p:spPr>
      </p:cxnSp>
      <p:sp>
        <p:nvSpPr>
          <p:cNvPr id="33" name="TextBox 32"/>
          <p:cNvSpPr txBox="1"/>
          <p:nvPr/>
        </p:nvSpPr>
        <p:spPr>
          <a:xfrm>
            <a:off x="1600200" y="3234690"/>
            <a:ext cx="1792155" cy="164592"/>
          </a:xfrm>
          <a:prstGeom prst="rect">
            <a:avLst/>
          </a:prstGeom>
          <a:noFill/>
        </p:spPr>
        <p:txBody>
          <a:bodyPr wrap="none" anchor="t" lIns="0" tIns="0" rIns="0" bIns="0">
            <a:noAutofit/>
          </a:bodyPr>
          <a:lstStyle/>
          <a:p>
            <a:pPr algn="l"/>
            <a:r>
              <a:rPr sz="1080" b="1">
                <a:solidFill>
                  <a:srgbClr val="0B0B0B"/>
                </a:solidFill>
                <a:latin typeface="Roboto"/>
              </a:rPr>
              <a:t>Psychosis, post-COVID</a:t>
            </a:r>
          </a:p>
        </p:txBody>
      </p:sp>
      <p:sp>
        <p:nvSpPr>
          <p:cNvPr id="34" name="Rounded Rectangle 33"/>
          <p:cNvSpPr/>
          <p:nvPr/>
        </p:nvSpPr>
        <p:spPr>
          <a:xfrm>
            <a:off x="3520440" y="3191256"/>
            <a:ext cx="2057400" cy="251460"/>
          </a:xfrm>
          <a:prstGeom prst="roundRect">
            <a:avLst>
              <a:gd name="adj" fmla="val 14545"/>
            </a:avLst>
          </a:prstGeom>
          <a:solidFill>
            <a:srgbClr val="ECEBE7"/>
          </a:solidFill>
          <a:ln>
            <a:noFill/>
          </a:ln>
        </p:spPr>
        <p:txBody>
          <a:bodyPr rtlCol="0" anchor="ctr" wrap="square" lIns="82296" tIns="0" rIns="45720" bIns="0">
            <a:noAutofit/>
          </a:bodyPr>
          <a:lstStyle/>
          <a:p>
            <a:pPr algn="l"/>
            <a:r>
              <a:rPr sz="980" b="1">
                <a:solidFill>
                  <a:srgbClr val="52514E"/>
                </a:solidFill>
                <a:latin typeface="Roboto"/>
              </a:rPr>
              <a:t>AUC 0.53 · 0.48</a:t>
            </a:r>
          </a:p>
          <a:p>
            <a:pPr algn="l"/>
            <a:r>
              <a:rPr sz="810" b="0">
                <a:solidFill>
                  <a:srgbClr val="898781"/>
                </a:solidFill>
                <a:latin typeface="Roboto"/>
              </a:rPr>
              <a:t>N = 82–169</a:t>
            </a:r>
          </a:p>
        </p:txBody>
      </p:sp>
      <p:cxnSp>
        <p:nvCxnSpPr>
          <p:cNvPr id="35" name="Connector 34"/>
          <p:cNvCxnSpPr/>
          <p:nvPr/>
        </p:nvCxnSpPr>
        <p:spPr>
          <a:xfrm>
            <a:off x="1600200" y="3776472"/>
            <a:ext cx="10341864" cy="0"/>
          </a:xfrm>
          <a:prstGeom prst="line">
            <a:avLst/>
          </a:prstGeom>
          <a:ln w="7620">
            <a:solidFill>
              <a:srgbClr val="E1E0D9"/>
            </a:solidFill>
          </a:ln>
        </p:spPr>
      </p:cxnSp>
      <p:sp>
        <p:nvSpPr>
          <p:cNvPr id="36" name="TextBox 35"/>
          <p:cNvSpPr txBox="1"/>
          <p:nvPr/>
        </p:nvSpPr>
        <p:spPr>
          <a:xfrm>
            <a:off x="1600200" y="3541014"/>
            <a:ext cx="1875754" cy="164592"/>
          </a:xfrm>
          <a:prstGeom prst="rect">
            <a:avLst/>
          </a:prstGeom>
          <a:noFill/>
        </p:spPr>
        <p:txBody>
          <a:bodyPr wrap="none" anchor="t" lIns="0" tIns="0" rIns="0" bIns="0">
            <a:noAutofit/>
          </a:bodyPr>
          <a:lstStyle/>
          <a:p>
            <a:pPr algn="l"/>
            <a:r>
              <a:rPr sz="1080" b="1">
                <a:solidFill>
                  <a:srgbClr val="0B0B0B"/>
                </a:solidFill>
                <a:latin typeface="Roboto"/>
              </a:rPr>
              <a:t>Traumatic brain injury</a:t>
            </a:r>
          </a:p>
        </p:txBody>
      </p:sp>
      <p:sp>
        <p:nvSpPr>
          <p:cNvPr id="37" name="Rounded Rectangle 36"/>
          <p:cNvSpPr/>
          <p:nvPr/>
        </p:nvSpPr>
        <p:spPr>
          <a:xfrm>
            <a:off x="3520440" y="3497580"/>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0.70</a:t>
            </a:r>
          </a:p>
          <a:p>
            <a:pPr algn="l"/>
            <a:r>
              <a:rPr sz="810" b="0">
                <a:solidFill>
                  <a:srgbClr val="E4EFFC"/>
                </a:solidFill>
                <a:latin typeface="Roboto"/>
              </a:rPr>
              <a:t>N = 40</a:t>
            </a:r>
          </a:p>
        </p:txBody>
      </p:sp>
      <p:cxnSp>
        <p:nvCxnSpPr>
          <p:cNvPr id="38" name="Connector 37"/>
          <p:cNvCxnSpPr/>
          <p:nvPr/>
        </p:nvCxnSpPr>
        <p:spPr>
          <a:xfrm>
            <a:off x="1600200" y="4082796"/>
            <a:ext cx="10341864" cy="0"/>
          </a:xfrm>
          <a:prstGeom prst="line">
            <a:avLst/>
          </a:prstGeom>
          <a:ln w="7620">
            <a:solidFill>
              <a:srgbClr val="E1E0D9"/>
            </a:solidFill>
          </a:ln>
        </p:spPr>
      </p:cxnSp>
      <p:sp>
        <p:nvSpPr>
          <p:cNvPr id="39" name="TextBox 38"/>
          <p:cNvSpPr txBox="1"/>
          <p:nvPr/>
        </p:nvSpPr>
        <p:spPr>
          <a:xfrm>
            <a:off x="1600200" y="3847338"/>
            <a:ext cx="705368" cy="164592"/>
          </a:xfrm>
          <a:prstGeom prst="rect">
            <a:avLst/>
          </a:prstGeom>
          <a:noFill/>
        </p:spPr>
        <p:txBody>
          <a:bodyPr wrap="none" anchor="t" lIns="0" tIns="0" rIns="0" bIns="0">
            <a:noAutofit/>
          </a:bodyPr>
          <a:lstStyle/>
          <a:p>
            <a:pPr algn="l"/>
            <a:r>
              <a:rPr sz="1080" b="1">
                <a:solidFill>
                  <a:srgbClr val="0B0B0B"/>
                </a:solidFill>
                <a:latin typeface="Roboto"/>
              </a:rPr>
              <a:t>Epilepsy</a:t>
            </a:r>
          </a:p>
        </p:txBody>
      </p:sp>
      <p:sp>
        <p:nvSpPr>
          <p:cNvPr id="40" name="Rounded Rectangle 39"/>
          <p:cNvSpPr/>
          <p:nvPr/>
        </p:nvSpPr>
        <p:spPr>
          <a:xfrm>
            <a:off x="3520440" y="3803904"/>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AUROC 0.88 per patient †</a:t>
            </a:r>
          </a:p>
          <a:p>
            <a:pPr algn="l"/>
            <a:r>
              <a:rPr sz="810" b="0">
                <a:solidFill>
                  <a:srgbClr val="E4EFFC"/>
                </a:solidFill>
                <a:latin typeface="Roboto"/>
              </a:rPr>
              <a:t>N = 4</a:t>
            </a:r>
          </a:p>
        </p:txBody>
      </p:sp>
      <p:cxnSp>
        <p:nvCxnSpPr>
          <p:cNvPr id="41" name="Connector 40"/>
          <p:cNvCxnSpPr/>
          <p:nvPr/>
        </p:nvCxnSpPr>
        <p:spPr>
          <a:xfrm>
            <a:off x="1600200" y="4389120"/>
            <a:ext cx="10341864" cy="0"/>
          </a:xfrm>
          <a:prstGeom prst="line">
            <a:avLst/>
          </a:prstGeom>
          <a:ln w="7620">
            <a:solidFill>
              <a:srgbClr val="E1E0D9"/>
            </a:solidFill>
          </a:ln>
        </p:spPr>
      </p:cxnSp>
      <p:sp>
        <p:nvSpPr>
          <p:cNvPr id="42" name="TextBox 41"/>
          <p:cNvSpPr txBox="1"/>
          <p:nvPr/>
        </p:nvSpPr>
        <p:spPr>
          <a:xfrm>
            <a:off x="1600200" y="4153662"/>
            <a:ext cx="454571" cy="164592"/>
          </a:xfrm>
          <a:prstGeom prst="rect">
            <a:avLst/>
          </a:prstGeom>
          <a:noFill/>
        </p:spPr>
        <p:txBody>
          <a:bodyPr wrap="none" anchor="t" lIns="0" tIns="0" rIns="0" bIns="0">
            <a:noAutofit/>
          </a:bodyPr>
          <a:lstStyle/>
          <a:p>
            <a:pPr algn="l"/>
            <a:r>
              <a:rPr sz="1080" b="1">
                <a:solidFill>
                  <a:srgbClr val="0B0B0B"/>
                </a:solidFill>
                <a:latin typeface="Roboto"/>
              </a:rPr>
              <a:t>Sleep</a:t>
            </a:r>
          </a:p>
        </p:txBody>
      </p:sp>
      <p:sp>
        <p:nvSpPr>
          <p:cNvPr id="43" name="Rounded Rectangle 42"/>
          <p:cNvSpPr/>
          <p:nvPr/>
        </p:nvSpPr>
        <p:spPr>
          <a:xfrm>
            <a:off x="7763256" y="4110228"/>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κ 0.68 · AUC 0.93 †</a:t>
            </a:r>
          </a:p>
          <a:p>
            <a:pPr algn="l"/>
            <a:r>
              <a:rPr sz="810" b="0">
                <a:solidFill>
                  <a:srgbClr val="E4EFFC"/>
                </a:solidFill>
                <a:latin typeface="Roboto"/>
              </a:rPr>
              <a:t>N = 23</a:t>
            </a:r>
          </a:p>
        </p:txBody>
      </p:sp>
      <p:cxnSp>
        <p:nvCxnSpPr>
          <p:cNvPr id="44" name="Connector 43"/>
          <p:cNvCxnSpPr/>
          <p:nvPr/>
        </p:nvCxnSpPr>
        <p:spPr>
          <a:xfrm>
            <a:off x="1600200" y="4695444"/>
            <a:ext cx="10341864" cy="0"/>
          </a:xfrm>
          <a:prstGeom prst="line">
            <a:avLst/>
          </a:prstGeom>
          <a:ln w="7620">
            <a:solidFill>
              <a:srgbClr val="E1E0D9"/>
            </a:solidFill>
          </a:ln>
        </p:spPr>
      </p:cxnSp>
      <p:sp>
        <p:nvSpPr>
          <p:cNvPr id="45" name="TextBox 44"/>
          <p:cNvSpPr txBox="1"/>
          <p:nvPr/>
        </p:nvSpPr>
        <p:spPr>
          <a:xfrm>
            <a:off x="1600200" y="4459986"/>
            <a:ext cx="1875754" cy="164592"/>
          </a:xfrm>
          <a:prstGeom prst="rect">
            <a:avLst/>
          </a:prstGeom>
          <a:noFill/>
        </p:spPr>
        <p:txBody>
          <a:bodyPr wrap="none" anchor="t" lIns="0" tIns="0" rIns="0" bIns="0">
            <a:noAutofit/>
          </a:bodyPr>
          <a:lstStyle/>
          <a:p>
            <a:pPr algn="l"/>
            <a:r>
              <a:rPr sz="1080" b="1">
                <a:solidFill>
                  <a:srgbClr val="0B0B0B"/>
                </a:solidFill>
                <a:latin typeface="Roboto"/>
              </a:rPr>
              <a:t>Child neurodevelopment</a:t>
            </a:r>
          </a:p>
        </p:txBody>
      </p:sp>
      <p:sp>
        <p:nvSpPr>
          <p:cNvPr id="46" name="Rounded Rectangle 45"/>
          <p:cNvSpPr/>
          <p:nvPr/>
        </p:nvSpPr>
        <p:spPr>
          <a:xfrm>
            <a:off x="3520440" y="4416552"/>
            <a:ext cx="2057400" cy="251460"/>
          </a:xfrm>
          <a:prstGeom prst="roundRect">
            <a:avLst>
              <a:gd name="adj" fmla="val 14545"/>
            </a:avLst>
          </a:prstGeom>
          <a:solidFill>
            <a:srgbClr val="104281"/>
          </a:solidFill>
          <a:ln>
            <a:noFill/>
          </a:ln>
        </p:spPr>
        <p:txBody>
          <a:bodyPr rtlCol="0" anchor="ctr" wrap="square" lIns="82296" tIns="0" rIns="45720" bIns="0">
            <a:noAutofit/>
          </a:bodyPr>
          <a:lstStyle/>
          <a:p>
            <a:pPr algn="l"/>
            <a:r>
              <a:rPr sz="980" b="1">
                <a:solidFill>
                  <a:srgbClr val="FFFFFF"/>
                </a:solidFill>
                <a:latin typeface="Roboto"/>
              </a:rPr>
              <a:t>age r 0.78</a:t>
            </a:r>
          </a:p>
          <a:p>
            <a:pPr algn="l"/>
            <a:r>
              <a:rPr sz="810" b="0">
                <a:solidFill>
                  <a:srgbClr val="DBE7F8"/>
                </a:solidFill>
                <a:latin typeface="Roboto"/>
              </a:rPr>
              <a:t>N = 272</a:t>
            </a:r>
          </a:p>
        </p:txBody>
      </p:sp>
      <p:sp>
        <p:nvSpPr>
          <p:cNvPr id="47" name="Rounded Rectangle 46"/>
          <p:cNvSpPr/>
          <p:nvPr/>
        </p:nvSpPr>
        <p:spPr>
          <a:xfrm>
            <a:off x="7763256" y="4416552"/>
            <a:ext cx="2057400" cy="251460"/>
          </a:xfrm>
          <a:prstGeom prst="roundRect">
            <a:avLst>
              <a:gd name="adj" fmla="val 14545"/>
            </a:avLst>
          </a:prstGeom>
          <a:solidFill>
            <a:srgbClr val="ECEBE7"/>
          </a:solidFill>
          <a:ln>
            <a:noFill/>
          </a:ln>
        </p:spPr>
        <p:txBody>
          <a:bodyPr rtlCol="0" anchor="ctr" wrap="square" lIns="82296" tIns="0" rIns="45720" bIns="0">
            <a:noAutofit/>
          </a:bodyPr>
          <a:lstStyle/>
          <a:p>
            <a:pPr algn="l"/>
            <a:r>
              <a:rPr sz="980" b="1">
                <a:solidFill>
                  <a:srgbClr val="52514E"/>
                </a:solidFill>
                <a:latin typeface="Roboto"/>
              </a:rPr>
              <a:t>none detected</a:t>
            </a:r>
          </a:p>
          <a:p>
            <a:pPr algn="l"/>
            <a:r>
              <a:rPr sz="810" b="0">
                <a:solidFill>
                  <a:srgbClr val="898781"/>
                </a:solidFill>
                <a:latin typeface="Roboto"/>
              </a:rPr>
              <a:t>N = 267</a:t>
            </a:r>
          </a:p>
        </p:txBody>
      </p:sp>
      <p:cxnSp>
        <p:nvCxnSpPr>
          <p:cNvPr id="48" name="Connector 47"/>
          <p:cNvCxnSpPr/>
          <p:nvPr/>
        </p:nvCxnSpPr>
        <p:spPr>
          <a:xfrm>
            <a:off x="1600200" y="5001768"/>
            <a:ext cx="10341864" cy="0"/>
          </a:xfrm>
          <a:prstGeom prst="line">
            <a:avLst/>
          </a:prstGeom>
          <a:ln w="7620">
            <a:solidFill>
              <a:srgbClr val="E1E0D9"/>
            </a:solidFill>
          </a:ln>
        </p:spPr>
      </p:cxnSp>
      <p:sp>
        <p:nvSpPr>
          <p:cNvPr id="49" name="TextBox 48"/>
          <p:cNvSpPr txBox="1"/>
          <p:nvPr/>
        </p:nvSpPr>
        <p:spPr>
          <a:xfrm>
            <a:off x="1600200" y="4766310"/>
            <a:ext cx="956165" cy="164592"/>
          </a:xfrm>
          <a:prstGeom prst="rect">
            <a:avLst/>
          </a:prstGeom>
          <a:noFill/>
        </p:spPr>
        <p:txBody>
          <a:bodyPr wrap="none" anchor="t" lIns="0" tIns="0" rIns="0" bIns="0">
            <a:noAutofit/>
          </a:bodyPr>
          <a:lstStyle/>
          <a:p>
            <a:pPr algn="l"/>
            <a:r>
              <a:rPr sz="1080" b="1">
                <a:solidFill>
                  <a:srgbClr val="0B0B0B"/>
                </a:solidFill>
                <a:latin typeface="Roboto"/>
              </a:rPr>
              <a:t>Routine EEG</a:t>
            </a:r>
          </a:p>
        </p:txBody>
      </p:sp>
      <p:sp>
        <p:nvSpPr>
          <p:cNvPr id="50" name="Rounded Rectangle 49"/>
          <p:cNvSpPr/>
          <p:nvPr/>
        </p:nvSpPr>
        <p:spPr>
          <a:xfrm>
            <a:off x="3520440" y="4722876"/>
            <a:ext cx="2057400" cy="251460"/>
          </a:xfrm>
          <a:prstGeom prst="roundRect">
            <a:avLst>
              <a:gd name="adj" fmla="val 14545"/>
            </a:avLst>
          </a:prstGeom>
          <a:solidFill>
            <a:srgbClr val="104281"/>
          </a:solidFill>
          <a:ln>
            <a:noFill/>
          </a:ln>
        </p:spPr>
        <p:txBody>
          <a:bodyPr rtlCol="0" anchor="ctr" wrap="square" lIns="82296" tIns="0" rIns="45720" bIns="0">
            <a:noAutofit/>
          </a:bodyPr>
          <a:lstStyle/>
          <a:p>
            <a:pPr algn="l"/>
            <a:r>
              <a:rPr sz="980" b="1">
                <a:solidFill>
                  <a:srgbClr val="FFFFFF"/>
                </a:solidFill>
                <a:latin typeface="Roboto"/>
              </a:rPr>
              <a:t>AUC 0.92</a:t>
            </a:r>
          </a:p>
          <a:p>
            <a:pPr algn="l"/>
            <a:r>
              <a:rPr sz="810" b="0">
                <a:solidFill>
                  <a:srgbClr val="DBE7F8"/>
                </a:solidFill>
                <a:latin typeface="Roboto"/>
              </a:rPr>
              <a:t>N = 184</a:t>
            </a:r>
          </a:p>
        </p:txBody>
      </p:sp>
      <p:cxnSp>
        <p:nvCxnSpPr>
          <p:cNvPr id="51" name="Connector 50"/>
          <p:cNvCxnSpPr/>
          <p:nvPr/>
        </p:nvCxnSpPr>
        <p:spPr>
          <a:xfrm>
            <a:off x="1600200" y="5308092"/>
            <a:ext cx="10341864" cy="0"/>
          </a:xfrm>
          <a:prstGeom prst="line">
            <a:avLst/>
          </a:prstGeom>
          <a:ln w="7620">
            <a:solidFill>
              <a:srgbClr val="E1E0D9"/>
            </a:solidFill>
          </a:ln>
        </p:spPr>
      </p:cxnSp>
      <p:sp>
        <p:nvSpPr>
          <p:cNvPr id="52" name="TextBox 51"/>
          <p:cNvSpPr txBox="1"/>
          <p:nvPr/>
        </p:nvSpPr>
        <p:spPr>
          <a:xfrm>
            <a:off x="1600200" y="5072634"/>
            <a:ext cx="1708556" cy="164592"/>
          </a:xfrm>
          <a:prstGeom prst="rect">
            <a:avLst/>
          </a:prstGeom>
          <a:noFill/>
        </p:spPr>
        <p:txBody>
          <a:bodyPr wrap="none" anchor="t" lIns="0" tIns="0" rIns="0" bIns="0">
            <a:noAutofit/>
          </a:bodyPr>
          <a:lstStyle/>
          <a:p>
            <a:pPr algn="l"/>
            <a:r>
              <a:rPr sz="1080" b="1">
                <a:solidFill>
                  <a:srgbClr val="0B0B0B"/>
                </a:solidFill>
                <a:latin typeface="Roboto"/>
              </a:rPr>
              <a:t>Brain-health profile</a:t>
            </a:r>
          </a:p>
        </p:txBody>
      </p:sp>
      <p:sp>
        <p:nvSpPr>
          <p:cNvPr id="53" name="Rounded Rectangle 52"/>
          <p:cNvSpPr/>
          <p:nvPr/>
        </p:nvSpPr>
        <p:spPr>
          <a:xfrm>
            <a:off x="3520440" y="5029200"/>
            <a:ext cx="2057400" cy="251460"/>
          </a:xfrm>
          <a:prstGeom prst="roundRect">
            <a:avLst>
              <a:gd name="adj" fmla="val 14545"/>
            </a:avLst>
          </a:prstGeom>
          <a:solidFill>
            <a:srgbClr val="2A78D6"/>
          </a:solidFill>
          <a:ln>
            <a:noFill/>
          </a:ln>
        </p:spPr>
        <p:txBody>
          <a:bodyPr rtlCol="0" anchor="ctr" wrap="square" lIns="82296" tIns="0" rIns="45720" bIns="0">
            <a:noAutofit/>
          </a:bodyPr>
          <a:lstStyle/>
          <a:p>
            <a:pPr algn="l"/>
            <a:r>
              <a:rPr sz="980" b="1">
                <a:solidFill>
                  <a:srgbClr val="FFFFFF"/>
                </a:solidFill>
                <a:latin typeface="Roboto"/>
              </a:rPr>
              <a:t>AUC 0.73 (routed 0.76)</a:t>
            </a:r>
          </a:p>
          <a:p>
            <a:pPr algn="l"/>
            <a:r>
              <a:rPr sz="810" b="0">
                <a:solidFill>
                  <a:srgbClr val="E4EFFC"/>
                </a:solidFill>
                <a:latin typeface="Roboto"/>
              </a:rPr>
              <a:t>N = 336</a:t>
            </a:r>
          </a:p>
        </p:txBody>
      </p:sp>
      <p:cxnSp>
        <p:nvCxnSpPr>
          <p:cNvPr id="54" name="Connector 53"/>
          <p:cNvCxnSpPr/>
          <p:nvPr/>
        </p:nvCxnSpPr>
        <p:spPr>
          <a:xfrm flipV="1">
            <a:off x="1508760" y="1362456"/>
            <a:ext cx="0" cy="1152144"/>
          </a:xfrm>
          <a:prstGeom prst="line">
            <a:avLst/>
          </a:prstGeom>
          <a:ln w="17780">
            <a:solidFill>
              <a:srgbClr val="C3C2B7"/>
            </a:solidFill>
          </a:ln>
        </p:spPr>
      </p:cxnSp>
      <p:sp>
        <p:nvSpPr>
          <p:cNvPr id="55" name="TextBox 54"/>
          <p:cNvSpPr txBox="1"/>
          <p:nvPr/>
        </p:nvSpPr>
        <p:spPr>
          <a:xfrm>
            <a:off x="411480" y="1863851"/>
            <a:ext cx="719301" cy="149352"/>
          </a:xfrm>
          <a:prstGeom prst="rect">
            <a:avLst/>
          </a:prstGeom>
          <a:noFill/>
        </p:spPr>
        <p:txBody>
          <a:bodyPr wrap="none" anchor="t" lIns="0" tIns="0" rIns="0" bIns="0">
            <a:noAutofit/>
          </a:bodyPr>
          <a:lstStyle/>
          <a:p>
            <a:pPr algn="l"/>
            <a:r>
              <a:rPr sz="980" b="1">
                <a:solidFill>
                  <a:srgbClr val="52514E"/>
                </a:solidFill>
                <a:latin typeface="Roboto"/>
              </a:rPr>
              <a:t>Neurology</a:t>
            </a:r>
          </a:p>
        </p:txBody>
      </p:sp>
      <p:cxnSp>
        <p:nvCxnSpPr>
          <p:cNvPr id="56" name="Connector 55"/>
          <p:cNvCxnSpPr/>
          <p:nvPr/>
        </p:nvCxnSpPr>
        <p:spPr>
          <a:xfrm flipV="1">
            <a:off x="1508760" y="2587752"/>
            <a:ext cx="0" cy="1152144"/>
          </a:xfrm>
          <a:prstGeom prst="line">
            <a:avLst/>
          </a:prstGeom>
          <a:ln w="17780">
            <a:solidFill>
              <a:srgbClr val="C3C2B7"/>
            </a:solidFill>
          </a:ln>
        </p:spPr>
      </p:cxnSp>
      <p:sp>
        <p:nvSpPr>
          <p:cNvPr id="57" name="TextBox 56"/>
          <p:cNvSpPr txBox="1"/>
          <p:nvPr/>
        </p:nvSpPr>
        <p:spPr>
          <a:xfrm>
            <a:off x="411480" y="3014472"/>
            <a:ext cx="946876" cy="298704"/>
          </a:xfrm>
          <a:prstGeom prst="rect">
            <a:avLst/>
          </a:prstGeom>
          <a:noFill/>
        </p:spPr>
        <p:txBody>
          <a:bodyPr wrap="none" anchor="t" lIns="0" tIns="0" rIns="0" bIns="0">
            <a:noAutofit/>
          </a:bodyPr>
          <a:lstStyle/>
          <a:p>
            <a:pPr algn="l"/>
            <a:r>
              <a:rPr sz="980" b="1">
                <a:solidFill>
                  <a:srgbClr val="52514E"/>
                </a:solidFill>
                <a:latin typeface="Roboto"/>
              </a:rPr>
              <a:t>Psychiatry &amp;</a:t>
            </a:r>
          </a:p>
          <a:p>
            <a:pPr algn="l"/>
            <a:r>
              <a:rPr sz="980" b="1">
                <a:solidFill>
                  <a:srgbClr val="52514E"/>
                </a:solidFill>
                <a:latin typeface="Roboto"/>
              </a:rPr>
              <a:t>injury</a:t>
            </a:r>
          </a:p>
        </p:txBody>
      </p:sp>
      <p:cxnSp>
        <p:nvCxnSpPr>
          <p:cNvPr id="58" name="Connector 57"/>
          <p:cNvCxnSpPr/>
          <p:nvPr/>
        </p:nvCxnSpPr>
        <p:spPr>
          <a:xfrm flipV="1">
            <a:off x="1508760" y="3813048"/>
            <a:ext cx="0" cy="1458468"/>
          </a:xfrm>
          <a:prstGeom prst="line">
            <a:avLst/>
          </a:prstGeom>
          <a:ln w="17780">
            <a:solidFill>
              <a:srgbClr val="C3C2B7"/>
            </a:solidFill>
          </a:ln>
        </p:spPr>
      </p:cxnSp>
      <p:sp>
        <p:nvSpPr>
          <p:cNvPr id="59" name="TextBox 58"/>
          <p:cNvSpPr txBox="1"/>
          <p:nvPr/>
        </p:nvSpPr>
        <p:spPr>
          <a:xfrm>
            <a:off x="411480" y="4392930"/>
            <a:ext cx="1098593" cy="298704"/>
          </a:xfrm>
          <a:prstGeom prst="rect">
            <a:avLst/>
          </a:prstGeom>
          <a:noFill/>
        </p:spPr>
        <p:txBody>
          <a:bodyPr wrap="none" anchor="t" lIns="0" tIns="0" rIns="0" bIns="0">
            <a:noAutofit/>
          </a:bodyPr>
          <a:lstStyle/>
          <a:p>
            <a:pPr algn="l"/>
            <a:r>
              <a:rPr sz="980" b="1">
                <a:solidFill>
                  <a:srgbClr val="52514E"/>
                </a:solidFill>
                <a:latin typeface="Roboto"/>
              </a:rPr>
              <a:t>Brain states &amp;</a:t>
            </a:r>
          </a:p>
          <a:p>
            <a:pPr algn="l"/>
            <a:r>
              <a:rPr sz="980" b="1">
                <a:solidFill>
                  <a:srgbClr val="52514E"/>
                </a:solidFill>
                <a:latin typeface="Roboto"/>
              </a:rPr>
              <a:t>development</a:t>
            </a:r>
          </a:p>
        </p:txBody>
      </p:sp>
      <p:sp>
        <p:nvSpPr>
          <p:cNvPr id="60" name="TextBox 59"/>
          <p:cNvSpPr txBox="1"/>
          <p:nvPr/>
        </p:nvSpPr>
        <p:spPr>
          <a:xfrm>
            <a:off x="457200" y="5454396"/>
            <a:ext cx="2908060" cy="182879"/>
          </a:xfrm>
          <a:prstGeom prst="rect">
            <a:avLst/>
          </a:prstGeom>
          <a:noFill/>
        </p:spPr>
        <p:txBody>
          <a:bodyPr wrap="none" anchor="t" lIns="0" tIns="0" rIns="0" bIns="0">
            <a:noAutofit/>
          </a:bodyPr>
          <a:lstStyle/>
          <a:p>
            <a:pPr algn="l"/>
            <a:r>
              <a:rPr sz="1200" b="1">
                <a:solidFill>
                  <a:srgbClr val="104281"/>
                </a:solidFill>
                <a:latin typeface="Roboto"/>
              </a:rPr>
              <a:t>■  </a:t>
            </a:r>
            <a:r>
              <a:rPr sz="930" b="0">
                <a:solidFill>
                  <a:srgbClr val="52514E"/>
                </a:solidFill>
                <a:latin typeface="Roboto"/>
              </a:rPr>
              <a:t>Strong: AUC ≥ 0.85, ≥ 30 test subjects</a:t>
            </a:r>
          </a:p>
        </p:txBody>
      </p:sp>
      <p:sp>
        <p:nvSpPr>
          <p:cNvPr id="61" name="TextBox 60"/>
          <p:cNvSpPr txBox="1"/>
          <p:nvPr/>
        </p:nvSpPr>
        <p:spPr>
          <a:xfrm>
            <a:off x="3840480" y="5454396"/>
            <a:ext cx="1679882" cy="182879"/>
          </a:xfrm>
          <a:prstGeom prst="rect">
            <a:avLst/>
          </a:prstGeom>
          <a:noFill/>
        </p:spPr>
        <p:txBody>
          <a:bodyPr wrap="none" anchor="t" lIns="0" tIns="0" rIns="0" bIns="0">
            <a:noAutofit/>
          </a:bodyPr>
          <a:lstStyle/>
          <a:p>
            <a:pPr algn="l"/>
            <a:r>
              <a:rPr sz="1200" b="1">
                <a:solidFill>
                  <a:srgbClr val="2A78D6"/>
                </a:solidFill>
                <a:latin typeface="Roboto"/>
              </a:rPr>
              <a:t>■  </a:t>
            </a:r>
            <a:r>
              <a:rPr sz="930" b="0">
                <a:solidFill>
                  <a:srgbClr val="52514E"/>
                </a:solidFill>
                <a:latin typeface="Roboto"/>
              </a:rPr>
              <a:t>Moderate: AUC ≥ 0.70</a:t>
            </a:r>
          </a:p>
        </p:txBody>
      </p:sp>
      <p:sp>
        <p:nvSpPr>
          <p:cNvPr id="62" name="TextBox 61"/>
          <p:cNvSpPr txBox="1"/>
          <p:nvPr/>
        </p:nvSpPr>
        <p:spPr>
          <a:xfrm>
            <a:off x="5669280" y="5454396"/>
            <a:ext cx="1338721" cy="182879"/>
          </a:xfrm>
          <a:prstGeom prst="rect">
            <a:avLst/>
          </a:prstGeom>
          <a:noFill/>
        </p:spPr>
        <p:txBody>
          <a:bodyPr wrap="none" anchor="t" lIns="0" tIns="0" rIns="0" bIns="0">
            <a:noAutofit/>
          </a:bodyPr>
          <a:lstStyle/>
          <a:p>
            <a:pPr algn="l"/>
            <a:r>
              <a:rPr sz="1200" b="1">
                <a:solidFill>
                  <a:srgbClr val="86B6EF"/>
                </a:solidFill>
                <a:latin typeface="Roboto"/>
              </a:rPr>
              <a:t>■  </a:t>
            </a:r>
            <a:r>
              <a:rPr sz="930" b="0">
                <a:solidFill>
                  <a:srgbClr val="52514E"/>
                </a:solidFill>
                <a:latin typeface="Roboto"/>
              </a:rPr>
              <a:t>Weak: 0.58–0.70</a:t>
            </a:r>
          </a:p>
        </p:txBody>
      </p:sp>
      <p:sp>
        <p:nvSpPr>
          <p:cNvPr id="63" name="TextBox 62"/>
          <p:cNvSpPr txBox="1"/>
          <p:nvPr/>
        </p:nvSpPr>
        <p:spPr>
          <a:xfrm>
            <a:off x="7223760" y="5454396"/>
            <a:ext cx="929328" cy="182879"/>
          </a:xfrm>
          <a:prstGeom prst="rect">
            <a:avLst/>
          </a:prstGeom>
          <a:noFill/>
        </p:spPr>
        <p:txBody>
          <a:bodyPr wrap="none" anchor="t" lIns="0" tIns="0" rIns="0" bIns="0">
            <a:noAutofit/>
          </a:bodyPr>
          <a:lstStyle/>
          <a:p>
            <a:pPr algn="l"/>
            <a:r>
              <a:rPr sz="1200" b="1">
                <a:solidFill>
                  <a:srgbClr val="ECEBE7"/>
                </a:solidFill>
                <a:latin typeface="Roboto"/>
              </a:rPr>
              <a:t>■  </a:t>
            </a:r>
            <a:r>
              <a:rPr sz="930" b="0">
                <a:solidFill>
                  <a:srgbClr val="52514E"/>
                </a:solidFill>
                <a:latin typeface="Roboto"/>
              </a:rPr>
              <a:t>No signal</a:t>
            </a:r>
          </a:p>
        </p:txBody>
      </p:sp>
      <p:sp>
        <p:nvSpPr>
          <p:cNvPr id="64" name="TextBox 63"/>
          <p:cNvSpPr txBox="1"/>
          <p:nvPr/>
        </p:nvSpPr>
        <p:spPr>
          <a:xfrm>
            <a:off x="8686800" y="5454396"/>
            <a:ext cx="2293971" cy="182879"/>
          </a:xfrm>
          <a:prstGeom prst="rect">
            <a:avLst/>
          </a:prstGeom>
          <a:noFill/>
        </p:spPr>
        <p:txBody>
          <a:bodyPr wrap="none" anchor="t" lIns="0" tIns="0" rIns="0" bIns="0">
            <a:noAutofit/>
          </a:bodyPr>
          <a:lstStyle/>
          <a:p>
            <a:pPr algn="l"/>
            <a:r>
              <a:rPr sz="1200" b="1">
                <a:solidFill>
                  <a:srgbClr val="898781"/>
                </a:solidFill>
                <a:latin typeface="Roboto"/>
              </a:rPr>
              <a:t>□  </a:t>
            </a:r>
            <a:r>
              <a:rPr sz="930" b="0">
                <a:solidFill>
                  <a:srgbClr val="52514E"/>
                </a:solidFill>
                <a:latin typeface="Roboto"/>
              </a:rPr>
              <a:t>Data landed, not yet modelled</a:t>
            </a:r>
          </a:p>
        </p:txBody>
      </p:sp>
      <p:sp>
        <p:nvSpPr>
          <p:cNvPr id="65" name="TextBox 64"/>
          <p:cNvSpPr txBox="1"/>
          <p:nvPr/>
        </p:nvSpPr>
        <p:spPr>
          <a:xfrm>
            <a:off x="457200" y="5732526"/>
            <a:ext cx="3419240" cy="175260"/>
          </a:xfrm>
          <a:prstGeom prst="rect">
            <a:avLst/>
          </a:prstGeom>
          <a:noFill/>
        </p:spPr>
        <p:txBody>
          <a:bodyPr wrap="none" anchor="t" lIns="0" tIns="0" rIns="0" bIns="0">
            <a:noAutofit/>
          </a:bodyPr>
          <a:lstStyle/>
          <a:p>
            <a:pPr algn="l"/>
            <a:r>
              <a:rPr sz="1150" b="1">
                <a:solidFill>
                  <a:srgbClr val="0B0B0B"/>
                </a:solidFill>
                <a:latin typeface="Roboto"/>
              </a:rPr>
              <a:t>Landed Sep 2026, modelling not started</a:t>
            </a:r>
          </a:p>
        </p:txBody>
      </p:sp>
      <p:sp>
        <p:nvSpPr>
          <p:cNvPr id="66" name="Rounded Rectangle 65"/>
          <p:cNvSpPr/>
          <p:nvPr/>
        </p:nvSpPr>
        <p:spPr>
          <a:xfrm>
            <a:off x="457200" y="5943600"/>
            <a:ext cx="2182307" cy="457200"/>
          </a:xfrm>
          <a:prstGeom prst="roundRect">
            <a:avLst>
              <a:gd name="adj" fmla="val 10000"/>
            </a:avLst>
          </a:prstGeom>
          <a:solidFill>
            <a:srgbClr val="FFFFFF"/>
          </a:solidFill>
          <a:ln w="11430">
            <a:solidFill>
              <a:srgbClr val="898781"/>
            </a:solidFill>
            <a:prstDash val="dash"/>
          </a:ln>
        </p:spPr>
        <p:txBody>
          <a:bodyPr rtlCol="0" anchor="ctr" wrap="square" tIns="18288" rIns="45720" bIns="18288">
            <a:noAutofit/>
          </a:bodyPr>
          <a:lstStyle/>
          <a:p>
            <a:pPr algn="l"/>
            <a:r>
              <a:rPr sz="960" b="1">
                <a:solidFill>
                  <a:srgbClr val="0B0B0B"/>
                </a:solidFill>
                <a:latin typeface="Roboto"/>
              </a:rPr>
              <a:t>Cardiac-arrest coma outcome</a:t>
            </a:r>
          </a:p>
          <a:p>
            <a:pPr algn="l"/>
            <a:r>
              <a:rPr sz="860" b="0">
                <a:solidFill>
                  <a:srgbClr val="52514E"/>
                </a:solidFill>
                <a:latin typeface="Roboto"/>
              </a:rPr>
              <a:t>N = 579</a:t>
            </a:r>
          </a:p>
        </p:txBody>
      </p:sp>
      <p:sp>
        <p:nvSpPr>
          <p:cNvPr id="67" name="Rounded Rectangle 66"/>
          <p:cNvSpPr/>
          <p:nvPr/>
        </p:nvSpPr>
        <p:spPr>
          <a:xfrm>
            <a:off x="2730947" y="5943600"/>
            <a:ext cx="2182307" cy="457200"/>
          </a:xfrm>
          <a:prstGeom prst="roundRect">
            <a:avLst>
              <a:gd name="adj" fmla="val 10000"/>
            </a:avLst>
          </a:prstGeom>
          <a:solidFill>
            <a:srgbClr val="FFFFFF"/>
          </a:solidFill>
          <a:ln w="11430">
            <a:solidFill>
              <a:srgbClr val="898781"/>
            </a:solidFill>
            <a:prstDash val="dash"/>
          </a:ln>
        </p:spPr>
        <p:txBody>
          <a:bodyPr rtlCol="0" anchor="ctr" wrap="square" tIns="18288" rIns="45720" bIns="18288">
            <a:noAutofit/>
          </a:bodyPr>
          <a:lstStyle/>
          <a:p>
            <a:pPr algn="l"/>
            <a:r>
              <a:rPr sz="960" b="1">
                <a:solidFill>
                  <a:srgbClr val="0B0B0B"/>
                </a:solidFill>
                <a:latin typeface="Roboto"/>
              </a:rPr>
              <a:t>Sleep disorders and apnea</a:t>
            </a:r>
          </a:p>
          <a:p>
            <a:pPr algn="l"/>
            <a:r>
              <a:rPr sz="860" b="0">
                <a:solidFill>
                  <a:srgbClr val="52514E"/>
                </a:solidFill>
                <a:latin typeface="Roboto"/>
              </a:rPr>
              <a:t>N = 250</a:t>
            </a:r>
          </a:p>
        </p:txBody>
      </p:sp>
      <p:sp>
        <p:nvSpPr>
          <p:cNvPr id="68" name="Rounded Rectangle 67"/>
          <p:cNvSpPr/>
          <p:nvPr/>
        </p:nvSpPr>
        <p:spPr>
          <a:xfrm>
            <a:off x="5004694" y="5943600"/>
            <a:ext cx="2182307" cy="457200"/>
          </a:xfrm>
          <a:prstGeom prst="roundRect">
            <a:avLst>
              <a:gd name="adj" fmla="val 10000"/>
            </a:avLst>
          </a:prstGeom>
          <a:solidFill>
            <a:srgbClr val="FFFFFF"/>
          </a:solidFill>
          <a:ln w="11430">
            <a:solidFill>
              <a:srgbClr val="898781"/>
            </a:solidFill>
            <a:prstDash val="dash"/>
          </a:ln>
        </p:spPr>
        <p:txBody>
          <a:bodyPr rtlCol="0" anchor="ctr" wrap="square" tIns="18288" rIns="45720" bIns="18288">
            <a:noAutofit/>
          </a:bodyPr>
          <a:lstStyle/>
          <a:p>
            <a:pPr algn="l"/>
            <a:r>
              <a:rPr sz="960" b="1">
                <a:solidFill>
                  <a:srgbClr val="0B0B0B"/>
                </a:solidFill>
                <a:latin typeface="Roboto"/>
              </a:rPr>
              <a:t>Sleep staging at scale</a:t>
            </a:r>
          </a:p>
          <a:p>
            <a:pPr algn="l"/>
            <a:r>
              <a:rPr sz="860" b="0">
                <a:solidFill>
                  <a:srgbClr val="52514E"/>
                </a:solidFill>
                <a:latin typeface="Roboto"/>
              </a:rPr>
              <a:t>N = 994</a:t>
            </a:r>
          </a:p>
        </p:txBody>
      </p:sp>
      <p:sp>
        <p:nvSpPr>
          <p:cNvPr id="69" name="Rounded Rectangle 68"/>
          <p:cNvSpPr/>
          <p:nvPr/>
        </p:nvSpPr>
        <p:spPr>
          <a:xfrm>
            <a:off x="7278441" y="5943600"/>
            <a:ext cx="2182307" cy="457200"/>
          </a:xfrm>
          <a:prstGeom prst="roundRect">
            <a:avLst>
              <a:gd name="adj" fmla="val 10000"/>
            </a:avLst>
          </a:prstGeom>
          <a:solidFill>
            <a:srgbClr val="FFFFFF"/>
          </a:solidFill>
          <a:ln w="11430">
            <a:solidFill>
              <a:srgbClr val="898781"/>
            </a:solidFill>
            <a:prstDash val="dash"/>
          </a:ln>
        </p:spPr>
        <p:txBody>
          <a:bodyPr rtlCol="0" anchor="ctr" wrap="square" tIns="18288" rIns="45720" bIns="18288">
            <a:noAutofit/>
          </a:bodyPr>
          <a:lstStyle/>
          <a:p>
            <a:pPr algn="l"/>
            <a:r>
              <a:rPr sz="960" b="1">
                <a:solidFill>
                  <a:srgbClr val="0B0B0B"/>
                </a:solidFill>
                <a:latin typeface="Roboto"/>
              </a:rPr>
              <a:t>ALS and severity</a:t>
            </a:r>
          </a:p>
          <a:p>
            <a:pPr algn="l"/>
            <a:r>
              <a:rPr sz="860" b="0">
                <a:solidFill>
                  <a:srgbClr val="52514E"/>
                </a:solidFill>
                <a:latin typeface="Roboto"/>
              </a:rPr>
              <a:t>N = 48</a:t>
            </a:r>
          </a:p>
        </p:txBody>
      </p:sp>
      <p:sp>
        <p:nvSpPr>
          <p:cNvPr id="70" name="Rounded Rectangle 69"/>
          <p:cNvSpPr/>
          <p:nvPr/>
        </p:nvSpPr>
        <p:spPr>
          <a:xfrm>
            <a:off x="9552188" y="5943600"/>
            <a:ext cx="2182307" cy="457200"/>
          </a:xfrm>
          <a:prstGeom prst="roundRect">
            <a:avLst>
              <a:gd name="adj" fmla="val 10000"/>
            </a:avLst>
          </a:prstGeom>
          <a:solidFill>
            <a:srgbClr val="FFFFFF"/>
          </a:solidFill>
          <a:ln w="11430">
            <a:solidFill>
              <a:srgbClr val="898781"/>
            </a:solidFill>
            <a:prstDash val="dash"/>
          </a:ln>
        </p:spPr>
        <p:txBody>
          <a:bodyPr rtlCol="0" anchor="ctr" wrap="square" tIns="18288" rIns="45720" bIns="18288">
            <a:noAutofit/>
          </a:bodyPr>
          <a:lstStyle/>
          <a:p>
            <a:pPr algn="l"/>
            <a:r>
              <a:rPr sz="960" b="1">
                <a:solidFill>
                  <a:srgbClr val="0B0B0B"/>
                </a:solidFill>
                <a:latin typeface="Roboto"/>
              </a:rPr>
              <a:t>Neonatal HIE grade</a:t>
            </a:r>
          </a:p>
          <a:p>
            <a:pPr algn="l"/>
            <a:r>
              <a:rPr sz="860" b="0">
                <a:solidFill>
                  <a:srgbClr val="52514E"/>
                </a:solidFill>
                <a:latin typeface="Roboto"/>
              </a:rPr>
              <a:t>N = 53</a:t>
            </a:r>
          </a:p>
        </p:txBody>
      </p:sp>
      <p:sp>
        <p:nvSpPr>
          <p:cNvPr id="71" name="TextBox 70"/>
          <p:cNvSpPr txBox="1"/>
          <p:nvPr/>
        </p:nvSpPr>
        <p:spPr>
          <a:xfrm>
            <a:off x="457200" y="6445895"/>
            <a:ext cx="11247120" cy="330433"/>
          </a:xfrm>
          <a:prstGeom prst="rect">
            <a:avLst/>
          </a:prstGeom>
          <a:noFill/>
        </p:spPr>
        <p:txBody>
          <a:bodyPr wrap="square" anchor="t" lIns="0" tIns="0" rIns="0" bIns="0">
            <a:noAutofit/>
          </a:bodyPr>
          <a:lstStyle/>
          <a:p>
            <a:pPr algn="l"/>
            <a:r>
              <a:rPr sz="740" b="0">
                <a:solidFill>
                  <a:srgbClr val="898781"/>
                </a:solidFill>
                <a:latin typeface="Roboto"/>
              </a:rPr>
              <a:t>N = held-out test subjects; † = fewer than 30. Alzheimer's severity: r = 0.62 pools patients and healthy controls; among patients alone (N = 31, leave-one-out) r = −0.30, so severity is not tracked. FTD, vascular-dementia and CAUEEG Parkinson's results are age-confounded; depression is also 0.79 age-matched. ‡ BrainLat recorded MS only in Argentina and Parkinson's only in Chile, so these cells partly reflect recording site (the encoder predicts site near chance, AUC 0.56; EEG features 0.74); the cleaner Parkinson's result is Tel Aviv (N = 144, AUC 0.78).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457200" y="182880"/>
            <a:ext cx="11247120" cy="548640"/>
          </a:xfrm>
        </p:spPr>
        <p:txBody>
          <a:bodyPr wrap="square" anchor="ctr" lIns="0" tIns="0" rIns="0" bIns="0">
            <a:noAutofit/>
          </a:bodyPr>
          <a:lstStyle/>
          <a:p>
            <a:pPr algn="l"/>
            <a:r>
              <a:rPr sz="2500" b="1">
                <a:solidFill>
                  <a:srgbClr val="0B0B0B"/>
                </a:solidFill>
                <a:latin typeface="Roboto"/>
              </a:rPr>
              <a:t>More pretraining hours did not move downstream accuracy</a:t>
            </a:r>
          </a:p>
        </p:txBody>
      </p:sp>
      <p:sp>
        <p:nvSpPr>
          <p:cNvPr id="3" name="TextBox 2"/>
          <p:cNvSpPr txBox="1"/>
          <p:nvPr/>
        </p:nvSpPr>
        <p:spPr>
          <a:xfrm>
            <a:off x="457200" y="768210"/>
            <a:ext cx="11247120" cy="200939"/>
          </a:xfrm>
          <a:prstGeom prst="rect">
            <a:avLst/>
          </a:prstGeom>
          <a:noFill/>
        </p:spPr>
        <p:txBody>
          <a:bodyPr wrap="square" anchor="t" lIns="0" tIns="0" rIns="0" bIns="0">
            <a:noAutofit/>
          </a:bodyPr>
          <a:lstStyle/>
          <a:p>
            <a:pPr algn="l"/>
            <a:r>
              <a:rPr sz="1350" b="0">
                <a:solidFill>
                  <a:srgbClr val="52514E"/>
                </a:solidFill>
                <a:latin typeface="Roboto"/>
              </a:rPr>
              <a:t>0.66k to 3.3k hours (4.9×) changed AUC by −0.03 over 19 tasks. Validation loss flattens while training loss keeps falling, which points to a data limit.</a:t>
            </a:r>
          </a:p>
        </p:txBody>
      </p:sp>
      <p:sp>
        <p:nvSpPr>
          <p:cNvPr id="4" name="TextBox 3"/>
          <p:cNvSpPr txBox="1"/>
          <p:nvPr/>
        </p:nvSpPr>
        <p:spPr>
          <a:xfrm>
            <a:off x="457200" y="1264920"/>
            <a:ext cx="6647091" cy="213360"/>
          </a:xfrm>
          <a:prstGeom prst="rect">
            <a:avLst/>
          </a:prstGeom>
          <a:noFill/>
        </p:spPr>
        <p:txBody>
          <a:bodyPr wrap="none" anchor="t" lIns="0" tIns="0" rIns="0" bIns="0">
            <a:noAutofit/>
          </a:bodyPr>
          <a:lstStyle/>
          <a:p>
            <a:pPr algn="l"/>
            <a:r>
              <a:rPr sz="1400" b="1">
                <a:solidFill>
                  <a:srgbClr val="0B0B0B"/>
                </a:solidFill>
                <a:latin typeface="Roboto"/>
              </a:rPr>
              <a:t>Pretraining loss: validation flattens, training keeps falling</a:t>
            </a:r>
          </a:p>
        </p:txBody>
      </p:sp>
      <p:sp>
        <p:nvSpPr>
          <p:cNvPr id="5" name="TextBox 4"/>
          <p:cNvSpPr txBox="1"/>
          <p:nvPr/>
        </p:nvSpPr>
        <p:spPr>
          <a:xfrm>
            <a:off x="457200" y="1529333"/>
            <a:ext cx="5198007" cy="160020"/>
          </a:xfrm>
          <a:prstGeom prst="rect">
            <a:avLst/>
          </a:prstGeom>
          <a:noFill/>
        </p:spPr>
        <p:txBody>
          <a:bodyPr wrap="none" anchor="t" lIns="0" tIns="0" rIns="0" bIns="0">
            <a:noAutofit/>
          </a:bodyPr>
          <a:lstStyle/>
          <a:p>
            <a:pPr algn="l"/>
            <a:r>
              <a:rPr sz="1050" b="0">
                <a:solidFill>
                  <a:srgbClr val="52514E"/>
                </a:solidFill>
                <a:latin typeface="Roboto"/>
              </a:rPr>
              <a:t>d10 small model (29M parameters), same validation files every epoch</a:t>
            </a:r>
          </a:p>
        </p:txBody>
      </p:sp>
      <p:cxnSp>
        <p:nvCxnSpPr>
          <p:cNvPr id="6" name="Connector 5"/>
          <p:cNvCxnSpPr/>
          <p:nvPr/>
        </p:nvCxnSpPr>
        <p:spPr>
          <a:xfrm>
            <a:off x="914400" y="5097779"/>
            <a:ext cx="4754880" cy="0"/>
          </a:xfrm>
          <a:prstGeom prst="line">
            <a:avLst/>
          </a:prstGeom>
          <a:ln w="8890">
            <a:solidFill>
              <a:srgbClr val="E1E0D9"/>
            </a:solidFill>
          </a:ln>
        </p:spPr>
      </p:cxnSp>
      <p:sp>
        <p:nvSpPr>
          <p:cNvPr id="7" name="TextBox 6"/>
          <p:cNvSpPr txBox="1"/>
          <p:nvPr/>
        </p:nvSpPr>
        <p:spPr>
          <a:xfrm>
            <a:off x="577285" y="5025390"/>
            <a:ext cx="245674" cy="144780"/>
          </a:xfrm>
          <a:prstGeom prst="rect">
            <a:avLst/>
          </a:prstGeom>
          <a:noFill/>
        </p:spPr>
        <p:txBody>
          <a:bodyPr wrap="none" anchor="t" lIns="0" tIns="0" rIns="0" bIns="0">
            <a:noAutofit/>
          </a:bodyPr>
          <a:lstStyle/>
          <a:p>
            <a:pPr algn="r"/>
            <a:r>
              <a:rPr sz="950" b="0">
                <a:solidFill>
                  <a:srgbClr val="52514E"/>
                </a:solidFill>
                <a:latin typeface="Roboto"/>
              </a:rPr>
              <a:t>0.5</a:t>
            </a:r>
          </a:p>
        </p:txBody>
      </p:sp>
      <p:cxnSp>
        <p:nvCxnSpPr>
          <p:cNvPr id="8" name="Connector 7"/>
          <p:cNvCxnSpPr/>
          <p:nvPr/>
        </p:nvCxnSpPr>
        <p:spPr>
          <a:xfrm>
            <a:off x="914400" y="4297680"/>
            <a:ext cx="4754880" cy="0"/>
          </a:xfrm>
          <a:prstGeom prst="line">
            <a:avLst/>
          </a:prstGeom>
          <a:ln w="8890">
            <a:solidFill>
              <a:srgbClr val="E1E0D9"/>
            </a:solidFill>
          </a:ln>
        </p:spPr>
      </p:cxnSp>
      <p:sp>
        <p:nvSpPr>
          <p:cNvPr id="9" name="TextBox 8"/>
          <p:cNvSpPr txBox="1"/>
          <p:nvPr/>
        </p:nvSpPr>
        <p:spPr>
          <a:xfrm>
            <a:off x="577285" y="4225290"/>
            <a:ext cx="245674" cy="144780"/>
          </a:xfrm>
          <a:prstGeom prst="rect">
            <a:avLst/>
          </a:prstGeom>
          <a:noFill/>
        </p:spPr>
        <p:txBody>
          <a:bodyPr wrap="none" anchor="t" lIns="0" tIns="0" rIns="0" bIns="0">
            <a:noAutofit/>
          </a:bodyPr>
          <a:lstStyle/>
          <a:p>
            <a:pPr algn="r"/>
            <a:r>
              <a:rPr sz="950" b="0">
                <a:solidFill>
                  <a:srgbClr val="52514E"/>
                </a:solidFill>
                <a:latin typeface="Roboto"/>
              </a:rPr>
              <a:t>0.6</a:t>
            </a:r>
          </a:p>
        </p:txBody>
      </p:sp>
      <p:cxnSp>
        <p:nvCxnSpPr>
          <p:cNvPr id="10" name="Connector 9"/>
          <p:cNvCxnSpPr/>
          <p:nvPr/>
        </p:nvCxnSpPr>
        <p:spPr>
          <a:xfrm>
            <a:off x="914400" y="3497580"/>
            <a:ext cx="4754880" cy="0"/>
          </a:xfrm>
          <a:prstGeom prst="line">
            <a:avLst/>
          </a:prstGeom>
          <a:ln w="8890">
            <a:solidFill>
              <a:srgbClr val="E1E0D9"/>
            </a:solidFill>
          </a:ln>
        </p:spPr>
      </p:cxnSp>
      <p:sp>
        <p:nvSpPr>
          <p:cNvPr id="11" name="TextBox 10"/>
          <p:cNvSpPr txBox="1"/>
          <p:nvPr/>
        </p:nvSpPr>
        <p:spPr>
          <a:xfrm>
            <a:off x="577285" y="3425190"/>
            <a:ext cx="245674" cy="144780"/>
          </a:xfrm>
          <a:prstGeom prst="rect">
            <a:avLst/>
          </a:prstGeom>
          <a:noFill/>
        </p:spPr>
        <p:txBody>
          <a:bodyPr wrap="none" anchor="t" lIns="0" tIns="0" rIns="0" bIns="0">
            <a:noAutofit/>
          </a:bodyPr>
          <a:lstStyle/>
          <a:p>
            <a:pPr algn="r"/>
            <a:r>
              <a:rPr sz="950" b="0">
                <a:solidFill>
                  <a:srgbClr val="52514E"/>
                </a:solidFill>
                <a:latin typeface="Roboto"/>
              </a:rPr>
              <a:t>0.7</a:t>
            </a:r>
          </a:p>
        </p:txBody>
      </p:sp>
      <p:cxnSp>
        <p:nvCxnSpPr>
          <p:cNvPr id="12" name="Connector 11"/>
          <p:cNvCxnSpPr/>
          <p:nvPr/>
        </p:nvCxnSpPr>
        <p:spPr>
          <a:xfrm>
            <a:off x="914400" y="2697479"/>
            <a:ext cx="4754880" cy="0"/>
          </a:xfrm>
          <a:prstGeom prst="line">
            <a:avLst/>
          </a:prstGeom>
          <a:ln w="8890">
            <a:solidFill>
              <a:srgbClr val="E1E0D9"/>
            </a:solidFill>
          </a:ln>
        </p:spPr>
      </p:cxnSp>
      <p:sp>
        <p:nvSpPr>
          <p:cNvPr id="13" name="TextBox 12"/>
          <p:cNvSpPr txBox="1"/>
          <p:nvPr/>
        </p:nvSpPr>
        <p:spPr>
          <a:xfrm>
            <a:off x="577285" y="2625089"/>
            <a:ext cx="245674" cy="144780"/>
          </a:xfrm>
          <a:prstGeom prst="rect">
            <a:avLst/>
          </a:prstGeom>
          <a:noFill/>
        </p:spPr>
        <p:txBody>
          <a:bodyPr wrap="none" anchor="t" lIns="0" tIns="0" rIns="0" bIns="0">
            <a:noAutofit/>
          </a:bodyPr>
          <a:lstStyle/>
          <a:p>
            <a:pPr algn="r"/>
            <a:r>
              <a:rPr sz="950" b="0">
                <a:solidFill>
                  <a:srgbClr val="52514E"/>
                </a:solidFill>
                <a:latin typeface="Roboto"/>
              </a:rPr>
              <a:t>0.8</a:t>
            </a:r>
          </a:p>
        </p:txBody>
      </p:sp>
      <p:cxnSp>
        <p:nvCxnSpPr>
          <p:cNvPr id="14" name="Connector 13"/>
          <p:cNvCxnSpPr/>
          <p:nvPr/>
        </p:nvCxnSpPr>
        <p:spPr>
          <a:xfrm>
            <a:off x="914400" y="5312664"/>
            <a:ext cx="4754880" cy="0"/>
          </a:xfrm>
          <a:prstGeom prst="line">
            <a:avLst/>
          </a:prstGeom>
          <a:ln w="12700">
            <a:solidFill>
              <a:srgbClr val="C3C2B7"/>
            </a:solidFill>
          </a:ln>
        </p:spPr>
      </p:cxnSp>
      <p:sp>
        <p:nvSpPr>
          <p:cNvPr id="15" name="TextBox 14"/>
          <p:cNvSpPr txBox="1"/>
          <p:nvPr/>
        </p:nvSpPr>
        <p:spPr>
          <a:xfrm>
            <a:off x="1530839" y="5368290"/>
            <a:ext cx="175975" cy="144780"/>
          </a:xfrm>
          <a:prstGeom prst="rect">
            <a:avLst/>
          </a:prstGeom>
          <a:noFill/>
        </p:spPr>
        <p:txBody>
          <a:bodyPr wrap="none" anchor="t" lIns="0" tIns="0" rIns="0" bIns="0">
            <a:noAutofit/>
          </a:bodyPr>
          <a:lstStyle/>
          <a:p>
            <a:pPr algn="ctr"/>
            <a:r>
              <a:rPr sz="950" b="0">
                <a:solidFill>
                  <a:srgbClr val="52514E"/>
                </a:solidFill>
                <a:latin typeface="Roboto"/>
              </a:rPr>
              <a:t>10</a:t>
            </a:r>
          </a:p>
        </p:txBody>
      </p:sp>
      <p:sp>
        <p:nvSpPr>
          <p:cNvPr id="16" name="TextBox 15"/>
          <p:cNvSpPr txBox="1"/>
          <p:nvPr/>
        </p:nvSpPr>
        <p:spPr>
          <a:xfrm>
            <a:off x="2411372" y="5368290"/>
            <a:ext cx="175975" cy="144780"/>
          </a:xfrm>
          <a:prstGeom prst="rect">
            <a:avLst/>
          </a:prstGeom>
          <a:noFill/>
        </p:spPr>
        <p:txBody>
          <a:bodyPr wrap="none" anchor="t" lIns="0" tIns="0" rIns="0" bIns="0">
            <a:noAutofit/>
          </a:bodyPr>
          <a:lstStyle/>
          <a:p>
            <a:pPr algn="ctr"/>
            <a:r>
              <a:rPr sz="950" b="0">
                <a:solidFill>
                  <a:srgbClr val="52514E"/>
                </a:solidFill>
                <a:latin typeface="Roboto"/>
              </a:rPr>
              <a:t>20</a:t>
            </a:r>
          </a:p>
        </p:txBody>
      </p:sp>
      <p:sp>
        <p:nvSpPr>
          <p:cNvPr id="17" name="TextBox 16"/>
          <p:cNvSpPr txBox="1"/>
          <p:nvPr/>
        </p:nvSpPr>
        <p:spPr>
          <a:xfrm>
            <a:off x="3291905" y="5368290"/>
            <a:ext cx="175975" cy="144780"/>
          </a:xfrm>
          <a:prstGeom prst="rect">
            <a:avLst/>
          </a:prstGeom>
          <a:noFill/>
        </p:spPr>
        <p:txBody>
          <a:bodyPr wrap="none" anchor="t" lIns="0" tIns="0" rIns="0" bIns="0">
            <a:noAutofit/>
          </a:bodyPr>
          <a:lstStyle/>
          <a:p>
            <a:pPr algn="ctr"/>
            <a:r>
              <a:rPr sz="950" b="0">
                <a:solidFill>
                  <a:srgbClr val="52514E"/>
                </a:solidFill>
                <a:latin typeface="Roboto"/>
              </a:rPr>
              <a:t>30</a:t>
            </a:r>
          </a:p>
        </p:txBody>
      </p:sp>
      <p:sp>
        <p:nvSpPr>
          <p:cNvPr id="18" name="TextBox 17"/>
          <p:cNvSpPr txBox="1"/>
          <p:nvPr/>
        </p:nvSpPr>
        <p:spPr>
          <a:xfrm>
            <a:off x="4172439" y="5368290"/>
            <a:ext cx="175975" cy="144780"/>
          </a:xfrm>
          <a:prstGeom prst="rect">
            <a:avLst/>
          </a:prstGeom>
          <a:noFill/>
        </p:spPr>
        <p:txBody>
          <a:bodyPr wrap="none" anchor="t" lIns="0" tIns="0" rIns="0" bIns="0">
            <a:noAutofit/>
          </a:bodyPr>
          <a:lstStyle/>
          <a:p>
            <a:pPr algn="ctr"/>
            <a:r>
              <a:rPr sz="950" b="0">
                <a:solidFill>
                  <a:srgbClr val="52514E"/>
                </a:solidFill>
                <a:latin typeface="Roboto"/>
              </a:rPr>
              <a:t>40</a:t>
            </a:r>
          </a:p>
        </p:txBody>
      </p:sp>
      <p:sp>
        <p:nvSpPr>
          <p:cNvPr id="19" name="TextBox 18"/>
          <p:cNvSpPr txBox="1"/>
          <p:nvPr/>
        </p:nvSpPr>
        <p:spPr>
          <a:xfrm>
            <a:off x="5052972" y="5368290"/>
            <a:ext cx="175975" cy="144780"/>
          </a:xfrm>
          <a:prstGeom prst="rect">
            <a:avLst/>
          </a:prstGeom>
          <a:noFill/>
        </p:spPr>
        <p:txBody>
          <a:bodyPr wrap="none" anchor="t" lIns="0" tIns="0" rIns="0" bIns="0">
            <a:noAutofit/>
          </a:bodyPr>
          <a:lstStyle/>
          <a:p>
            <a:pPr algn="ctr"/>
            <a:r>
              <a:rPr sz="950" b="0">
                <a:solidFill>
                  <a:srgbClr val="52514E"/>
                </a:solidFill>
                <a:latin typeface="Roboto"/>
              </a:rPr>
              <a:t>50</a:t>
            </a:r>
          </a:p>
        </p:txBody>
      </p:sp>
      <p:sp>
        <p:nvSpPr>
          <p:cNvPr id="20" name="TextBox 19"/>
          <p:cNvSpPr txBox="1"/>
          <p:nvPr/>
        </p:nvSpPr>
        <p:spPr>
          <a:xfrm>
            <a:off x="1439354" y="5620512"/>
            <a:ext cx="3704971" cy="152400"/>
          </a:xfrm>
          <a:prstGeom prst="rect">
            <a:avLst/>
          </a:prstGeom>
          <a:noFill/>
        </p:spPr>
        <p:txBody>
          <a:bodyPr wrap="none" anchor="t" lIns="0" tIns="0" rIns="0" bIns="0">
            <a:noAutofit/>
          </a:bodyPr>
          <a:lstStyle/>
          <a:p>
            <a:pPr algn="ctr"/>
            <a:r>
              <a:rPr sz="1000" b="0">
                <a:solidFill>
                  <a:srgbClr val="52514E"/>
                </a:solidFill>
                <a:latin typeface="Roboto"/>
              </a:rPr>
              <a:t>Training epoch (one pass over the pretraining set)</a:t>
            </a:r>
          </a:p>
        </p:txBody>
      </p:sp>
      <p:sp>
        <p:nvSpPr>
          <p:cNvPr id="21" name="TextBox 20"/>
          <p:cNvSpPr txBox="1"/>
          <p:nvPr/>
        </p:nvSpPr>
        <p:spPr>
          <a:xfrm rot="16200000">
            <a:off x="-285730" y="3581400"/>
            <a:ext cx="1577301" cy="152400"/>
          </a:xfrm>
          <a:prstGeom prst="rect">
            <a:avLst/>
          </a:prstGeom>
          <a:noFill/>
        </p:spPr>
        <p:txBody>
          <a:bodyPr wrap="none" anchor="t" lIns="0" tIns="0" rIns="0" bIns="0">
            <a:noAutofit/>
          </a:bodyPr>
          <a:lstStyle/>
          <a:p>
            <a:pPr algn="ctr"/>
            <a:r>
              <a:rPr sz="1000" b="0">
                <a:solidFill>
                  <a:srgbClr val="52514E"/>
                </a:solidFill>
                <a:latin typeface="Roboto"/>
              </a:rPr>
              <a:t>Loss, lower is better</a:t>
            </a:r>
          </a:p>
        </p:txBody>
      </p:sp>
      <p:sp>
        <p:nvSpPr>
          <p:cNvPr id="22" name="Freeform 21"/>
          <p:cNvSpPr/>
          <p:nvPr/>
        </p:nvSpPr>
        <p:spPr>
          <a:xfrm>
            <a:off x="1178559" y="3684563"/>
            <a:ext cx="3962401" cy="971826"/>
          </a:xfrm>
          <a:custGeom>
            <a:avLst/>
            <a:gdLst/>
            <a:ahLst/>
            <a:cxnLst/>
            <a:rect l="l" t="t" r="r" b="b"/>
            <a:pathLst>
              <a:path w="3962401" h="971826">
                <a:moveTo>
                  <a:pt x="0" y="0"/>
                </a:moveTo>
                <a:lnTo>
                  <a:pt x="440267" y="390891"/>
                </a:lnTo>
                <a:lnTo>
                  <a:pt x="880534" y="526651"/>
                </a:lnTo>
                <a:lnTo>
                  <a:pt x="1320801" y="661049"/>
                </a:lnTo>
                <a:lnTo>
                  <a:pt x="1761067" y="754323"/>
                </a:lnTo>
                <a:lnTo>
                  <a:pt x="2201334" y="801728"/>
                </a:lnTo>
                <a:lnTo>
                  <a:pt x="2641601" y="861303"/>
                </a:lnTo>
                <a:lnTo>
                  <a:pt x="3081867" y="877300"/>
                </a:lnTo>
                <a:lnTo>
                  <a:pt x="3522134" y="932048"/>
                </a:lnTo>
                <a:lnTo>
                  <a:pt x="3962401" y="971826"/>
                </a:lnTo>
              </a:path>
            </a:pathLst>
          </a:custGeom>
          <a:noFill/>
          <a:ln w="27940">
            <a:solidFill>
              <a:srgbClr val="898781"/>
            </a:solidFill>
          </a:ln>
        </p:spPr>
        <p:txBody>
          <a:bodyPr rtlCol="0" anchor="ctr"/>
          <a:lstStyle/>
          <a:p>
            <a:pPr algn="ctr"/>
          </a:p>
        </p:txBody>
      </p:sp>
      <p:sp>
        <p:nvSpPr>
          <p:cNvPr id="23" name="Freeform 22"/>
          <p:cNvSpPr/>
          <p:nvPr/>
        </p:nvSpPr>
        <p:spPr>
          <a:xfrm>
            <a:off x="1178559" y="2485247"/>
            <a:ext cx="3962401" cy="497510"/>
          </a:xfrm>
          <a:custGeom>
            <a:avLst/>
            <a:gdLst/>
            <a:ahLst/>
            <a:cxnLst/>
            <a:rect l="l" t="t" r="r" b="b"/>
            <a:pathLst>
              <a:path w="3962401" h="497510">
                <a:moveTo>
                  <a:pt x="0" y="0"/>
                </a:moveTo>
                <a:lnTo>
                  <a:pt x="440267" y="115622"/>
                </a:lnTo>
                <a:lnTo>
                  <a:pt x="880534" y="200013"/>
                </a:lnTo>
                <a:lnTo>
                  <a:pt x="1320801" y="268202"/>
                </a:lnTo>
                <a:lnTo>
                  <a:pt x="1761067" y="271999"/>
                </a:lnTo>
                <a:lnTo>
                  <a:pt x="2201334" y="497510"/>
                </a:lnTo>
                <a:lnTo>
                  <a:pt x="2641601" y="337917"/>
                </a:lnTo>
                <a:lnTo>
                  <a:pt x="3081867" y="319386"/>
                </a:lnTo>
                <a:lnTo>
                  <a:pt x="3522134" y="341476"/>
                </a:lnTo>
                <a:lnTo>
                  <a:pt x="3962401" y="327916"/>
                </a:lnTo>
              </a:path>
            </a:pathLst>
          </a:custGeom>
          <a:noFill/>
          <a:ln w="30480">
            <a:solidFill>
              <a:srgbClr val="2A78D6"/>
            </a:solidFill>
          </a:ln>
        </p:spPr>
        <p:txBody>
          <a:bodyPr rtlCol="0" anchor="ctr"/>
          <a:lstStyle/>
          <a:p>
            <a:pPr algn="ctr"/>
          </a:p>
        </p:txBody>
      </p:sp>
      <p:sp>
        <p:nvSpPr>
          <p:cNvPr id="24" name="Oval 23"/>
          <p:cNvSpPr/>
          <p:nvPr/>
        </p:nvSpPr>
        <p:spPr>
          <a:xfrm>
            <a:off x="1128268" y="3634271"/>
            <a:ext cx="100584" cy="100584"/>
          </a:xfrm>
          <a:prstGeom prst="ellipse">
            <a:avLst/>
          </a:prstGeom>
          <a:solidFill>
            <a:srgbClr val="898781"/>
          </a:solidFill>
          <a:ln w="15240">
            <a:solidFill>
              <a:srgbClr val="FFFFFF"/>
            </a:solidFill>
          </a:ln>
        </p:spPr>
        <p:txBody>
          <a:bodyPr rtlCol="0" anchor="ctr"/>
          <a:lstStyle/>
          <a:p>
            <a:pPr algn="ctr"/>
          </a:p>
        </p:txBody>
      </p:sp>
      <p:sp>
        <p:nvSpPr>
          <p:cNvPr id="25" name="Oval 24"/>
          <p:cNvSpPr/>
          <p:nvPr/>
        </p:nvSpPr>
        <p:spPr>
          <a:xfrm>
            <a:off x="1114551" y="2421239"/>
            <a:ext cx="128016" cy="128016"/>
          </a:xfrm>
          <a:prstGeom prst="ellipse">
            <a:avLst/>
          </a:prstGeom>
          <a:solidFill>
            <a:srgbClr val="2A78D6"/>
          </a:solidFill>
          <a:ln w="15240">
            <a:solidFill>
              <a:srgbClr val="FFFFFF"/>
            </a:solidFill>
          </a:ln>
        </p:spPr>
        <p:txBody>
          <a:bodyPr rtlCol="0" anchor="ctr"/>
          <a:lstStyle/>
          <a:p>
            <a:pPr algn="ctr"/>
          </a:p>
        </p:txBody>
      </p:sp>
      <p:sp>
        <p:nvSpPr>
          <p:cNvPr id="26" name="Oval 25"/>
          <p:cNvSpPr/>
          <p:nvPr/>
        </p:nvSpPr>
        <p:spPr>
          <a:xfrm>
            <a:off x="1568534" y="4025162"/>
            <a:ext cx="100584" cy="100584"/>
          </a:xfrm>
          <a:prstGeom prst="ellipse">
            <a:avLst/>
          </a:prstGeom>
          <a:solidFill>
            <a:srgbClr val="898781"/>
          </a:solidFill>
          <a:ln w="15240">
            <a:solidFill>
              <a:srgbClr val="FFFFFF"/>
            </a:solidFill>
          </a:ln>
        </p:spPr>
        <p:txBody>
          <a:bodyPr rtlCol="0" anchor="ctr"/>
          <a:lstStyle/>
          <a:p>
            <a:pPr algn="ctr"/>
          </a:p>
        </p:txBody>
      </p:sp>
      <p:sp>
        <p:nvSpPr>
          <p:cNvPr id="27" name="Oval 26"/>
          <p:cNvSpPr/>
          <p:nvPr/>
        </p:nvSpPr>
        <p:spPr>
          <a:xfrm>
            <a:off x="1554818" y="2536861"/>
            <a:ext cx="128016" cy="128016"/>
          </a:xfrm>
          <a:prstGeom prst="ellipse">
            <a:avLst/>
          </a:prstGeom>
          <a:solidFill>
            <a:srgbClr val="2A78D6"/>
          </a:solidFill>
          <a:ln w="15240">
            <a:solidFill>
              <a:srgbClr val="FFFFFF"/>
            </a:solidFill>
          </a:ln>
        </p:spPr>
        <p:txBody>
          <a:bodyPr rtlCol="0" anchor="ctr"/>
          <a:lstStyle/>
          <a:p>
            <a:pPr algn="ctr"/>
          </a:p>
        </p:txBody>
      </p:sp>
      <p:sp>
        <p:nvSpPr>
          <p:cNvPr id="28" name="Oval 27"/>
          <p:cNvSpPr/>
          <p:nvPr/>
        </p:nvSpPr>
        <p:spPr>
          <a:xfrm>
            <a:off x="2008801" y="4160922"/>
            <a:ext cx="100584" cy="100584"/>
          </a:xfrm>
          <a:prstGeom prst="ellipse">
            <a:avLst/>
          </a:prstGeom>
          <a:solidFill>
            <a:srgbClr val="898781"/>
          </a:solidFill>
          <a:ln w="15240">
            <a:solidFill>
              <a:srgbClr val="FFFFFF"/>
            </a:solidFill>
          </a:ln>
        </p:spPr>
        <p:txBody>
          <a:bodyPr rtlCol="0" anchor="ctr"/>
          <a:lstStyle/>
          <a:p>
            <a:pPr algn="ctr"/>
          </a:p>
        </p:txBody>
      </p:sp>
      <p:sp>
        <p:nvSpPr>
          <p:cNvPr id="29" name="Oval 28"/>
          <p:cNvSpPr/>
          <p:nvPr/>
        </p:nvSpPr>
        <p:spPr>
          <a:xfrm>
            <a:off x="1995085" y="2621252"/>
            <a:ext cx="128016" cy="128016"/>
          </a:xfrm>
          <a:prstGeom prst="ellipse">
            <a:avLst/>
          </a:prstGeom>
          <a:solidFill>
            <a:srgbClr val="2A78D6"/>
          </a:solidFill>
          <a:ln w="15240">
            <a:solidFill>
              <a:srgbClr val="FFFFFF"/>
            </a:solidFill>
          </a:ln>
        </p:spPr>
        <p:txBody>
          <a:bodyPr rtlCol="0" anchor="ctr"/>
          <a:lstStyle/>
          <a:p>
            <a:pPr algn="ctr"/>
          </a:p>
        </p:txBody>
      </p:sp>
      <p:sp>
        <p:nvSpPr>
          <p:cNvPr id="30" name="Oval 29"/>
          <p:cNvSpPr/>
          <p:nvPr/>
        </p:nvSpPr>
        <p:spPr>
          <a:xfrm>
            <a:off x="2449068" y="4295320"/>
            <a:ext cx="100584" cy="100584"/>
          </a:xfrm>
          <a:prstGeom prst="ellipse">
            <a:avLst/>
          </a:prstGeom>
          <a:solidFill>
            <a:srgbClr val="898781"/>
          </a:solidFill>
          <a:ln w="15240">
            <a:solidFill>
              <a:srgbClr val="FFFFFF"/>
            </a:solidFill>
          </a:ln>
        </p:spPr>
        <p:txBody>
          <a:bodyPr rtlCol="0" anchor="ctr"/>
          <a:lstStyle/>
          <a:p>
            <a:pPr algn="ctr"/>
          </a:p>
        </p:txBody>
      </p:sp>
      <p:sp>
        <p:nvSpPr>
          <p:cNvPr id="31" name="Oval 30"/>
          <p:cNvSpPr/>
          <p:nvPr/>
        </p:nvSpPr>
        <p:spPr>
          <a:xfrm>
            <a:off x="2435352" y="2689441"/>
            <a:ext cx="128016" cy="128016"/>
          </a:xfrm>
          <a:prstGeom prst="ellipse">
            <a:avLst/>
          </a:prstGeom>
          <a:solidFill>
            <a:srgbClr val="2A78D6"/>
          </a:solidFill>
          <a:ln w="15240">
            <a:solidFill>
              <a:srgbClr val="FFFFFF"/>
            </a:solidFill>
          </a:ln>
        </p:spPr>
        <p:txBody>
          <a:bodyPr rtlCol="0" anchor="ctr"/>
          <a:lstStyle/>
          <a:p>
            <a:pPr algn="ctr"/>
          </a:p>
        </p:txBody>
      </p:sp>
      <p:sp>
        <p:nvSpPr>
          <p:cNvPr id="32" name="Oval 31"/>
          <p:cNvSpPr/>
          <p:nvPr/>
        </p:nvSpPr>
        <p:spPr>
          <a:xfrm>
            <a:off x="2889334" y="4388594"/>
            <a:ext cx="100584" cy="100584"/>
          </a:xfrm>
          <a:prstGeom prst="ellipse">
            <a:avLst/>
          </a:prstGeom>
          <a:solidFill>
            <a:srgbClr val="898781"/>
          </a:solidFill>
          <a:ln w="15240">
            <a:solidFill>
              <a:srgbClr val="FFFFFF"/>
            </a:solidFill>
          </a:ln>
        </p:spPr>
        <p:txBody>
          <a:bodyPr rtlCol="0" anchor="ctr"/>
          <a:lstStyle/>
          <a:p>
            <a:pPr algn="ctr"/>
          </a:p>
        </p:txBody>
      </p:sp>
      <p:sp>
        <p:nvSpPr>
          <p:cNvPr id="33" name="Oval 32"/>
          <p:cNvSpPr/>
          <p:nvPr/>
        </p:nvSpPr>
        <p:spPr>
          <a:xfrm>
            <a:off x="2875618" y="2693238"/>
            <a:ext cx="128016" cy="128016"/>
          </a:xfrm>
          <a:prstGeom prst="ellipse">
            <a:avLst/>
          </a:prstGeom>
          <a:solidFill>
            <a:srgbClr val="2A78D6"/>
          </a:solidFill>
          <a:ln w="15240">
            <a:solidFill>
              <a:srgbClr val="FFFFFF"/>
            </a:solidFill>
          </a:ln>
        </p:spPr>
        <p:txBody>
          <a:bodyPr rtlCol="0" anchor="ctr"/>
          <a:lstStyle/>
          <a:p>
            <a:pPr algn="ctr"/>
          </a:p>
        </p:txBody>
      </p:sp>
      <p:sp>
        <p:nvSpPr>
          <p:cNvPr id="34" name="Oval 33"/>
          <p:cNvSpPr/>
          <p:nvPr/>
        </p:nvSpPr>
        <p:spPr>
          <a:xfrm>
            <a:off x="3329601" y="4435999"/>
            <a:ext cx="100584" cy="100584"/>
          </a:xfrm>
          <a:prstGeom prst="ellipse">
            <a:avLst/>
          </a:prstGeom>
          <a:solidFill>
            <a:srgbClr val="898781"/>
          </a:solidFill>
          <a:ln w="15240">
            <a:solidFill>
              <a:srgbClr val="FFFFFF"/>
            </a:solidFill>
          </a:ln>
        </p:spPr>
        <p:txBody>
          <a:bodyPr rtlCol="0" anchor="ctr"/>
          <a:lstStyle/>
          <a:p>
            <a:pPr algn="ctr"/>
          </a:p>
        </p:txBody>
      </p:sp>
      <p:sp>
        <p:nvSpPr>
          <p:cNvPr id="35" name="Oval 34"/>
          <p:cNvSpPr/>
          <p:nvPr/>
        </p:nvSpPr>
        <p:spPr>
          <a:xfrm>
            <a:off x="3315885" y="2918749"/>
            <a:ext cx="128016" cy="128016"/>
          </a:xfrm>
          <a:prstGeom prst="ellipse">
            <a:avLst/>
          </a:prstGeom>
          <a:solidFill>
            <a:srgbClr val="2A78D6"/>
          </a:solidFill>
          <a:ln w="15240">
            <a:solidFill>
              <a:srgbClr val="FFFFFF"/>
            </a:solidFill>
          </a:ln>
        </p:spPr>
        <p:txBody>
          <a:bodyPr rtlCol="0" anchor="ctr"/>
          <a:lstStyle/>
          <a:p>
            <a:pPr algn="ctr"/>
          </a:p>
        </p:txBody>
      </p:sp>
      <p:sp>
        <p:nvSpPr>
          <p:cNvPr id="36" name="Oval 35"/>
          <p:cNvSpPr/>
          <p:nvPr/>
        </p:nvSpPr>
        <p:spPr>
          <a:xfrm>
            <a:off x="3769868" y="4495574"/>
            <a:ext cx="100584" cy="100584"/>
          </a:xfrm>
          <a:prstGeom prst="ellipse">
            <a:avLst/>
          </a:prstGeom>
          <a:solidFill>
            <a:srgbClr val="898781"/>
          </a:solidFill>
          <a:ln w="15240">
            <a:solidFill>
              <a:srgbClr val="FFFFFF"/>
            </a:solidFill>
          </a:ln>
        </p:spPr>
        <p:txBody>
          <a:bodyPr rtlCol="0" anchor="ctr"/>
          <a:lstStyle/>
          <a:p>
            <a:pPr algn="ctr"/>
          </a:p>
        </p:txBody>
      </p:sp>
      <p:sp>
        <p:nvSpPr>
          <p:cNvPr id="37" name="Oval 36"/>
          <p:cNvSpPr/>
          <p:nvPr/>
        </p:nvSpPr>
        <p:spPr>
          <a:xfrm>
            <a:off x="3756152" y="2759156"/>
            <a:ext cx="128016" cy="128016"/>
          </a:xfrm>
          <a:prstGeom prst="ellipse">
            <a:avLst/>
          </a:prstGeom>
          <a:solidFill>
            <a:srgbClr val="2A78D6"/>
          </a:solidFill>
          <a:ln w="15240">
            <a:solidFill>
              <a:srgbClr val="FFFFFF"/>
            </a:solidFill>
          </a:ln>
        </p:spPr>
        <p:txBody>
          <a:bodyPr rtlCol="0" anchor="ctr"/>
          <a:lstStyle/>
          <a:p>
            <a:pPr algn="ctr"/>
          </a:p>
        </p:txBody>
      </p:sp>
      <p:sp>
        <p:nvSpPr>
          <p:cNvPr id="38" name="Oval 37"/>
          <p:cNvSpPr/>
          <p:nvPr/>
        </p:nvSpPr>
        <p:spPr>
          <a:xfrm>
            <a:off x="4210134" y="4511571"/>
            <a:ext cx="100584" cy="100584"/>
          </a:xfrm>
          <a:prstGeom prst="ellipse">
            <a:avLst/>
          </a:prstGeom>
          <a:solidFill>
            <a:srgbClr val="898781"/>
          </a:solidFill>
          <a:ln w="15240">
            <a:solidFill>
              <a:srgbClr val="FFFFFF"/>
            </a:solidFill>
          </a:ln>
        </p:spPr>
        <p:txBody>
          <a:bodyPr rtlCol="0" anchor="ctr"/>
          <a:lstStyle/>
          <a:p>
            <a:pPr algn="ctr"/>
          </a:p>
        </p:txBody>
      </p:sp>
      <p:sp>
        <p:nvSpPr>
          <p:cNvPr id="39" name="Oval 38"/>
          <p:cNvSpPr/>
          <p:nvPr/>
        </p:nvSpPr>
        <p:spPr>
          <a:xfrm>
            <a:off x="4196418" y="2740625"/>
            <a:ext cx="128016" cy="128016"/>
          </a:xfrm>
          <a:prstGeom prst="ellipse">
            <a:avLst/>
          </a:prstGeom>
          <a:solidFill>
            <a:srgbClr val="2A78D6"/>
          </a:solidFill>
          <a:ln w="15240">
            <a:solidFill>
              <a:srgbClr val="FFFFFF"/>
            </a:solidFill>
          </a:ln>
        </p:spPr>
        <p:txBody>
          <a:bodyPr rtlCol="0" anchor="ctr"/>
          <a:lstStyle/>
          <a:p>
            <a:pPr algn="ctr"/>
          </a:p>
        </p:txBody>
      </p:sp>
      <p:sp>
        <p:nvSpPr>
          <p:cNvPr id="40" name="Oval 39"/>
          <p:cNvSpPr/>
          <p:nvPr/>
        </p:nvSpPr>
        <p:spPr>
          <a:xfrm>
            <a:off x="4650401" y="4566319"/>
            <a:ext cx="100584" cy="100584"/>
          </a:xfrm>
          <a:prstGeom prst="ellipse">
            <a:avLst/>
          </a:prstGeom>
          <a:solidFill>
            <a:srgbClr val="898781"/>
          </a:solidFill>
          <a:ln w="15240">
            <a:solidFill>
              <a:srgbClr val="FFFFFF"/>
            </a:solidFill>
          </a:ln>
        </p:spPr>
        <p:txBody>
          <a:bodyPr rtlCol="0" anchor="ctr"/>
          <a:lstStyle/>
          <a:p>
            <a:pPr algn="ctr"/>
          </a:p>
        </p:txBody>
      </p:sp>
      <p:sp>
        <p:nvSpPr>
          <p:cNvPr id="41" name="Oval 40"/>
          <p:cNvSpPr/>
          <p:nvPr/>
        </p:nvSpPr>
        <p:spPr>
          <a:xfrm>
            <a:off x="4636685" y="2762715"/>
            <a:ext cx="128016" cy="128016"/>
          </a:xfrm>
          <a:prstGeom prst="ellipse">
            <a:avLst/>
          </a:prstGeom>
          <a:solidFill>
            <a:srgbClr val="2A78D6"/>
          </a:solidFill>
          <a:ln w="15240">
            <a:solidFill>
              <a:srgbClr val="FFFFFF"/>
            </a:solidFill>
          </a:ln>
        </p:spPr>
        <p:txBody>
          <a:bodyPr rtlCol="0" anchor="ctr"/>
          <a:lstStyle/>
          <a:p>
            <a:pPr algn="ctr"/>
          </a:p>
        </p:txBody>
      </p:sp>
      <p:sp>
        <p:nvSpPr>
          <p:cNvPr id="42" name="Oval 41"/>
          <p:cNvSpPr/>
          <p:nvPr/>
        </p:nvSpPr>
        <p:spPr>
          <a:xfrm>
            <a:off x="5090668" y="4606097"/>
            <a:ext cx="100584" cy="100584"/>
          </a:xfrm>
          <a:prstGeom prst="ellipse">
            <a:avLst/>
          </a:prstGeom>
          <a:solidFill>
            <a:srgbClr val="898781"/>
          </a:solidFill>
          <a:ln w="15240">
            <a:solidFill>
              <a:srgbClr val="FFFFFF"/>
            </a:solidFill>
          </a:ln>
        </p:spPr>
        <p:txBody>
          <a:bodyPr rtlCol="0" anchor="ctr"/>
          <a:lstStyle/>
          <a:p>
            <a:pPr algn="ctr"/>
          </a:p>
        </p:txBody>
      </p:sp>
      <p:sp>
        <p:nvSpPr>
          <p:cNvPr id="43" name="Oval 42"/>
          <p:cNvSpPr/>
          <p:nvPr/>
        </p:nvSpPr>
        <p:spPr>
          <a:xfrm>
            <a:off x="5076951" y="2749155"/>
            <a:ext cx="128016" cy="128016"/>
          </a:xfrm>
          <a:prstGeom prst="ellipse">
            <a:avLst/>
          </a:prstGeom>
          <a:solidFill>
            <a:srgbClr val="2A78D6"/>
          </a:solidFill>
          <a:ln w="15240">
            <a:solidFill>
              <a:srgbClr val="FFFFFF"/>
            </a:solidFill>
          </a:ln>
        </p:spPr>
        <p:txBody>
          <a:bodyPr rtlCol="0" anchor="ctr"/>
          <a:lstStyle/>
          <a:p>
            <a:pPr algn="ctr"/>
          </a:p>
        </p:txBody>
      </p:sp>
      <p:sp>
        <p:nvSpPr>
          <p:cNvPr id="44" name="TextBox 43"/>
          <p:cNvSpPr txBox="1"/>
          <p:nvPr/>
        </p:nvSpPr>
        <p:spPr>
          <a:xfrm>
            <a:off x="5250688" y="2653143"/>
            <a:ext cx="849344" cy="320040"/>
          </a:xfrm>
          <a:prstGeom prst="rect">
            <a:avLst/>
          </a:prstGeom>
          <a:noFill/>
        </p:spPr>
        <p:txBody>
          <a:bodyPr wrap="none" anchor="t" lIns="0" tIns="0" rIns="0" bIns="0">
            <a:noAutofit/>
          </a:bodyPr>
          <a:lstStyle/>
          <a:p>
            <a:pPr algn="l"/>
            <a:r>
              <a:rPr sz="1050" b="1">
                <a:solidFill>
                  <a:srgbClr val="0B0B0B"/>
                </a:solidFill>
                <a:latin typeface="Roboto"/>
              </a:rPr>
              <a:t>validation</a:t>
            </a:r>
          </a:p>
          <a:p>
            <a:pPr algn="l"/>
            <a:r>
              <a:rPr sz="1050" b="1">
                <a:solidFill>
                  <a:srgbClr val="0B0B0B"/>
                </a:solidFill>
                <a:latin typeface="Roboto"/>
              </a:rPr>
              <a:t>0.79</a:t>
            </a:r>
          </a:p>
        </p:txBody>
      </p:sp>
      <p:sp>
        <p:nvSpPr>
          <p:cNvPr id="45" name="TextBox 44"/>
          <p:cNvSpPr txBox="1"/>
          <p:nvPr/>
        </p:nvSpPr>
        <p:spPr>
          <a:xfrm>
            <a:off x="5250688" y="4496369"/>
            <a:ext cx="686790" cy="320040"/>
          </a:xfrm>
          <a:prstGeom prst="rect">
            <a:avLst/>
          </a:prstGeom>
          <a:noFill/>
        </p:spPr>
        <p:txBody>
          <a:bodyPr wrap="none" anchor="t" lIns="0" tIns="0" rIns="0" bIns="0">
            <a:noAutofit/>
          </a:bodyPr>
          <a:lstStyle/>
          <a:p>
            <a:pPr algn="l"/>
            <a:r>
              <a:rPr sz="1050" b="1">
                <a:solidFill>
                  <a:srgbClr val="52514E"/>
                </a:solidFill>
                <a:latin typeface="Roboto"/>
              </a:rPr>
              <a:t>training</a:t>
            </a:r>
          </a:p>
          <a:p>
            <a:pPr algn="l"/>
            <a:r>
              <a:rPr sz="1050" b="1">
                <a:solidFill>
                  <a:srgbClr val="52514E"/>
                </a:solidFill>
                <a:latin typeface="Roboto"/>
              </a:rPr>
              <a:t>0.56</a:t>
            </a:r>
          </a:p>
        </p:txBody>
      </p:sp>
      <p:cxnSp>
        <p:nvCxnSpPr>
          <p:cNvPr id="46" name="Connector 45"/>
          <p:cNvCxnSpPr/>
          <p:nvPr/>
        </p:nvCxnSpPr>
        <p:spPr>
          <a:xfrm flipV="1">
            <a:off x="5031231" y="2849739"/>
            <a:ext cx="0" cy="1770074"/>
          </a:xfrm>
          <a:prstGeom prst="line">
            <a:avLst/>
          </a:prstGeom>
          <a:ln w="12700">
            <a:solidFill>
              <a:srgbClr val="52514E"/>
            </a:solidFill>
            <a:headEnd type="triangle"/>
            <a:tailEnd type="triangle"/>
          </a:ln>
        </p:spPr>
      </p:cxnSp>
      <p:sp>
        <p:nvSpPr>
          <p:cNvPr id="47" name="TextBox 46"/>
          <p:cNvSpPr txBox="1"/>
          <p:nvPr/>
        </p:nvSpPr>
        <p:spPr>
          <a:xfrm>
            <a:off x="4178788" y="3589996"/>
            <a:ext cx="733571" cy="289560"/>
          </a:xfrm>
          <a:prstGeom prst="rect">
            <a:avLst/>
          </a:prstGeom>
          <a:noFill/>
        </p:spPr>
        <p:txBody>
          <a:bodyPr wrap="none" anchor="t" lIns="0" tIns="0" rIns="0" bIns="0">
            <a:noAutofit/>
          </a:bodyPr>
          <a:lstStyle/>
          <a:p>
            <a:pPr algn="r"/>
            <a:r>
              <a:rPr sz="950" b="0">
                <a:solidFill>
                  <a:srgbClr val="52514E"/>
                </a:solidFill>
                <a:latin typeface="Roboto"/>
              </a:rPr>
              <a:t>gap 0.23</a:t>
            </a:r>
          </a:p>
          <a:p>
            <a:pPr algn="r"/>
            <a:r>
              <a:rPr sz="950" b="0">
                <a:solidFill>
                  <a:srgbClr val="52514E"/>
                </a:solidFill>
                <a:latin typeface="Roboto"/>
              </a:rPr>
              <a:t>(was 0.15)</a:t>
            </a:r>
          </a:p>
        </p:txBody>
      </p:sp>
      <p:sp>
        <p:nvSpPr>
          <p:cNvPr id="48" name="TextBox 47"/>
          <p:cNvSpPr txBox="1"/>
          <p:nvPr/>
        </p:nvSpPr>
        <p:spPr>
          <a:xfrm>
            <a:off x="914400" y="5823463"/>
            <a:ext cx="4937760" cy="276849"/>
          </a:xfrm>
          <a:prstGeom prst="rect">
            <a:avLst/>
          </a:prstGeom>
          <a:noFill/>
        </p:spPr>
        <p:txBody>
          <a:bodyPr wrap="square" anchor="t" lIns="0" tIns="0" rIns="0" bIns="0">
            <a:noAutofit/>
          </a:bodyPr>
          <a:lstStyle/>
          <a:p>
            <a:pPr algn="l"/>
            <a:r>
              <a:rPr sz="930" b="0">
                <a:solidFill>
                  <a:srgbClr val="52514E"/>
                </a:solidFill>
                <a:latin typeface="Roboto"/>
              </a:rPr>
              <a:t>The 3× larger model (85M) bottoms out at 0.75 (epoch 8); the best small-model value is 0.73 (epoch 32). More parameters did not lower the loss, and downstream AUC is unchanged.</a:t>
            </a:r>
          </a:p>
        </p:txBody>
      </p:sp>
      <p:sp>
        <p:nvSpPr>
          <p:cNvPr id="49" name="TextBox 48"/>
          <p:cNvSpPr txBox="1"/>
          <p:nvPr/>
        </p:nvSpPr>
        <p:spPr>
          <a:xfrm>
            <a:off x="6537960" y="1264920"/>
            <a:ext cx="4479709" cy="213360"/>
          </a:xfrm>
          <a:prstGeom prst="rect">
            <a:avLst/>
          </a:prstGeom>
          <a:noFill/>
        </p:spPr>
        <p:txBody>
          <a:bodyPr wrap="none" anchor="t" lIns="0" tIns="0" rIns="0" bIns="0">
            <a:noAutofit/>
          </a:bodyPr>
          <a:lstStyle/>
          <a:p>
            <a:pPr algn="l"/>
            <a:r>
              <a:rPr sz="1400" b="1">
                <a:solidFill>
                  <a:srgbClr val="0B0B0B"/>
                </a:solidFill>
                <a:latin typeface="Roboto"/>
              </a:rPr>
              <a:t>Downstream accuracy: no detectable change</a:t>
            </a:r>
          </a:p>
        </p:txBody>
      </p:sp>
      <p:sp>
        <p:nvSpPr>
          <p:cNvPr id="50" name="TextBox 49"/>
          <p:cNvSpPr txBox="1"/>
          <p:nvPr/>
        </p:nvSpPr>
        <p:spPr>
          <a:xfrm>
            <a:off x="6537960" y="1529333"/>
            <a:ext cx="3580245" cy="160020"/>
          </a:xfrm>
          <a:prstGeom prst="rect">
            <a:avLst/>
          </a:prstGeom>
          <a:noFill/>
        </p:spPr>
        <p:txBody>
          <a:bodyPr wrap="none" anchor="t" lIns="0" tIns="0" rIns="0" bIns="0">
            <a:noAutofit/>
          </a:bodyPr>
          <a:lstStyle/>
          <a:p>
            <a:pPr algn="l"/>
            <a:r>
              <a:rPr sz="1050" b="0">
                <a:solidFill>
                  <a:srgbClr val="52514E"/>
                </a:solidFill>
                <a:latin typeface="Roboto"/>
              </a:rPr>
              <a:t>d10 vs v6_r3, 19 tasks, fixed held-out cohorts</a:t>
            </a:r>
          </a:p>
        </p:txBody>
      </p:sp>
      <p:cxnSp>
        <p:nvCxnSpPr>
          <p:cNvPr id="51" name="Connector 50"/>
          <p:cNvCxnSpPr/>
          <p:nvPr/>
        </p:nvCxnSpPr>
        <p:spPr>
          <a:xfrm>
            <a:off x="6949440" y="4626292"/>
            <a:ext cx="4572000" cy="0"/>
          </a:xfrm>
          <a:prstGeom prst="line">
            <a:avLst/>
          </a:prstGeom>
          <a:ln w="8890">
            <a:solidFill>
              <a:srgbClr val="E1E0D9"/>
            </a:solidFill>
          </a:ln>
        </p:spPr>
      </p:cxnSp>
      <p:cxnSp>
        <p:nvCxnSpPr>
          <p:cNvPr id="52" name="Connector 51"/>
          <p:cNvCxnSpPr/>
          <p:nvPr/>
        </p:nvCxnSpPr>
        <p:spPr>
          <a:xfrm>
            <a:off x="6949440" y="4211955"/>
            <a:ext cx="4572000" cy="0"/>
          </a:xfrm>
          <a:prstGeom prst="line">
            <a:avLst/>
          </a:prstGeom>
          <a:ln w="8890">
            <a:solidFill>
              <a:srgbClr val="E1E0D9"/>
            </a:solidFill>
          </a:ln>
        </p:spPr>
      </p:cxnSp>
      <p:cxnSp>
        <p:nvCxnSpPr>
          <p:cNvPr id="53" name="Connector 52"/>
          <p:cNvCxnSpPr/>
          <p:nvPr/>
        </p:nvCxnSpPr>
        <p:spPr>
          <a:xfrm>
            <a:off x="6949440" y="3797617"/>
            <a:ext cx="4572000" cy="0"/>
          </a:xfrm>
          <a:prstGeom prst="line">
            <a:avLst/>
          </a:prstGeom>
          <a:ln w="8890">
            <a:solidFill>
              <a:srgbClr val="E1E0D9"/>
            </a:solidFill>
          </a:ln>
        </p:spPr>
      </p:cxnSp>
      <p:cxnSp>
        <p:nvCxnSpPr>
          <p:cNvPr id="54" name="Connector 53"/>
          <p:cNvCxnSpPr/>
          <p:nvPr/>
        </p:nvCxnSpPr>
        <p:spPr>
          <a:xfrm>
            <a:off x="6949440" y="2968942"/>
            <a:ext cx="4572000" cy="0"/>
          </a:xfrm>
          <a:prstGeom prst="line">
            <a:avLst/>
          </a:prstGeom>
          <a:ln w="8890">
            <a:solidFill>
              <a:srgbClr val="E1E0D9"/>
            </a:solidFill>
          </a:ln>
        </p:spPr>
      </p:cxnSp>
      <p:cxnSp>
        <p:nvCxnSpPr>
          <p:cNvPr id="55" name="Connector 54"/>
          <p:cNvCxnSpPr/>
          <p:nvPr/>
        </p:nvCxnSpPr>
        <p:spPr>
          <a:xfrm>
            <a:off x="6949440" y="2554605"/>
            <a:ext cx="4572000" cy="0"/>
          </a:xfrm>
          <a:prstGeom prst="line">
            <a:avLst/>
          </a:prstGeom>
          <a:ln w="8890">
            <a:solidFill>
              <a:srgbClr val="E1E0D9"/>
            </a:solidFill>
          </a:ln>
        </p:spPr>
      </p:cxnSp>
      <p:cxnSp>
        <p:nvCxnSpPr>
          <p:cNvPr id="56" name="Connector 55"/>
          <p:cNvCxnSpPr/>
          <p:nvPr/>
        </p:nvCxnSpPr>
        <p:spPr>
          <a:xfrm>
            <a:off x="6949440" y="2140267"/>
            <a:ext cx="4572000" cy="0"/>
          </a:xfrm>
          <a:prstGeom prst="line">
            <a:avLst/>
          </a:prstGeom>
          <a:ln w="8890">
            <a:solidFill>
              <a:srgbClr val="E1E0D9"/>
            </a:solidFill>
          </a:ln>
        </p:spPr>
      </p:cxnSp>
      <p:sp>
        <p:nvSpPr>
          <p:cNvPr id="57" name="TextBox 56"/>
          <p:cNvSpPr txBox="1"/>
          <p:nvPr/>
        </p:nvSpPr>
        <p:spPr>
          <a:xfrm>
            <a:off x="6542625" y="4553902"/>
            <a:ext cx="315374" cy="144780"/>
          </a:xfrm>
          <a:prstGeom prst="rect">
            <a:avLst/>
          </a:prstGeom>
          <a:noFill/>
        </p:spPr>
        <p:txBody>
          <a:bodyPr wrap="none" anchor="t" lIns="0" tIns="0" rIns="0" bIns="0">
            <a:noAutofit/>
          </a:bodyPr>
          <a:lstStyle/>
          <a:p>
            <a:pPr algn="r"/>
            <a:r>
              <a:rPr sz="950" b="0">
                <a:solidFill>
                  <a:srgbClr val="52514E"/>
                </a:solidFill>
                <a:latin typeface="Roboto"/>
              </a:rPr>
              <a:t>−0.3</a:t>
            </a:r>
          </a:p>
        </p:txBody>
      </p:sp>
      <p:sp>
        <p:nvSpPr>
          <p:cNvPr id="58" name="TextBox 57"/>
          <p:cNvSpPr txBox="1"/>
          <p:nvPr/>
        </p:nvSpPr>
        <p:spPr>
          <a:xfrm>
            <a:off x="6542625" y="4139565"/>
            <a:ext cx="315374" cy="144780"/>
          </a:xfrm>
          <a:prstGeom prst="rect">
            <a:avLst/>
          </a:prstGeom>
          <a:noFill/>
        </p:spPr>
        <p:txBody>
          <a:bodyPr wrap="none" anchor="t" lIns="0" tIns="0" rIns="0" bIns="0">
            <a:noAutofit/>
          </a:bodyPr>
          <a:lstStyle/>
          <a:p>
            <a:pPr algn="r"/>
            <a:r>
              <a:rPr sz="950" b="0">
                <a:solidFill>
                  <a:srgbClr val="52514E"/>
                </a:solidFill>
                <a:latin typeface="Roboto"/>
              </a:rPr>
              <a:t>−0.2</a:t>
            </a:r>
          </a:p>
        </p:txBody>
      </p:sp>
      <p:sp>
        <p:nvSpPr>
          <p:cNvPr id="59" name="TextBox 58"/>
          <p:cNvSpPr txBox="1"/>
          <p:nvPr/>
        </p:nvSpPr>
        <p:spPr>
          <a:xfrm>
            <a:off x="6542625" y="3725227"/>
            <a:ext cx="315374" cy="144780"/>
          </a:xfrm>
          <a:prstGeom prst="rect">
            <a:avLst/>
          </a:prstGeom>
          <a:noFill/>
        </p:spPr>
        <p:txBody>
          <a:bodyPr wrap="none" anchor="t" lIns="0" tIns="0" rIns="0" bIns="0">
            <a:noAutofit/>
          </a:bodyPr>
          <a:lstStyle/>
          <a:p>
            <a:pPr algn="r"/>
            <a:r>
              <a:rPr sz="950" b="0">
                <a:solidFill>
                  <a:srgbClr val="52514E"/>
                </a:solidFill>
                <a:latin typeface="Roboto"/>
              </a:rPr>
              <a:t>−0.1</a:t>
            </a:r>
          </a:p>
        </p:txBody>
      </p:sp>
      <p:sp>
        <p:nvSpPr>
          <p:cNvPr id="60" name="TextBox 59"/>
          <p:cNvSpPr txBox="1"/>
          <p:nvPr/>
        </p:nvSpPr>
        <p:spPr>
          <a:xfrm>
            <a:off x="6542625" y="2896552"/>
            <a:ext cx="315374" cy="144780"/>
          </a:xfrm>
          <a:prstGeom prst="rect">
            <a:avLst/>
          </a:prstGeom>
          <a:noFill/>
        </p:spPr>
        <p:txBody>
          <a:bodyPr wrap="none" anchor="t" lIns="0" tIns="0" rIns="0" bIns="0">
            <a:noAutofit/>
          </a:bodyPr>
          <a:lstStyle/>
          <a:p>
            <a:pPr algn="r"/>
            <a:r>
              <a:rPr sz="950" b="0">
                <a:solidFill>
                  <a:srgbClr val="52514E"/>
                </a:solidFill>
                <a:latin typeface="Roboto"/>
              </a:rPr>
              <a:t>+0.1</a:t>
            </a:r>
          </a:p>
        </p:txBody>
      </p:sp>
      <p:sp>
        <p:nvSpPr>
          <p:cNvPr id="61" name="TextBox 60"/>
          <p:cNvSpPr txBox="1"/>
          <p:nvPr/>
        </p:nvSpPr>
        <p:spPr>
          <a:xfrm>
            <a:off x="6542625" y="2482215"/>
            <a:ext cx="315374" cy="144780"/>
          </a:xfrm>
          <a:prstGeom prst="rect">
            <a:avLst/>
          </a:prstGeom>
          <a:noFill/>
        </p:spPr>
        <p:txBody>
          <a:bodyPr wrap="none" anchor="t" lIns="0" tIns="0" rIns="0" bIns="0">
            <a:noAutofit/>
          </a:bodyPr>
          <a:lstStyle/>
          <a:p>
            <a:pPr algn="r"/>
            <a:r>
              <a:rPr sz="950" b="0">
                <a:solidFill>
                  <a:srgbClr val="52514E"/>
                </a:solidFill>
                <a:latin typeface="Roboto"/>
              </a:rPr>
              <a:t>+0.2</a:t>
            </a:r>
          </a:p>
        </p:txBody>
      </p:sp>
      <p:sp>
        <p:nvSpPr>
          <p:cNvPr id="62" name="TextBox 61"/>
          <p:cNvSpPr txBox="1"/>
          <p:nvPr/>
        </p:nvSpPr>
        <p:spPr>
          <a:xfrm>
            <a:off x="6542625" y="2067877"/>
            <a:ext cx="315374" cy="144780"/>
          </a:xfrm>
          <a:prstGeom prst="rect">
            <a:avLst/>
          </a:prstGeom>
          <a:noFill/>
        </p:spPr>
        <p:txBody>
          <a:bodyPr wrap="none" anchor="t" lIns="0" tIns="0" rIns="0" bIns="0">
            <a:noAutofit/>
          </a:bodyPr>
          <a:lstStyle/>
          <a:p>
            <a:pPr algn="r"/>
            <a:r>
              <a:rPr sz="950" b="0">
                <a:solidFill>
                  <a:srgbClr val="52514E"/>
                </a:solidFill>
                <a:latin typeface="Roboto"/>
              </a:rPr>
              <a:t>+0.3</a:t>
            </a:r>
          </a:p>
        </p:txBody>
      </p:sp>
      <p:cxnSp>
        <p:nvCxnSpPr>
          <p:cNvPr id="63" name="Connector 62"/>
          <p:cNvCxnSpPr/>
          <p:nvPr/>
        </p:nvCxnSpPr>
        <p:spPr>
          <a:xfrm>
            <a:off x="6949440" y="3383280"/>
            <a:ext cx="4572000" cy="0"/>
          </a:xfrm>
          <a:prstGeom prst="line">
            <a:avLst/>
          </a:prstGeom>
          <a:ln w="16510">
            <a:solidFill>
              <a:srgbClr val="0B0B0B"/>
            </a:solidFill>
          </a:ln>
        </p:spPr>
      </p:cxnSp>
      <p:sp>
        <p:nvSpPr>
          <p:cNvPr id="64" name="TextBox 63"/>
          <p:cNvSpPr txBox="1"/>
          <p:nvPr/>
        </p:nvSpPr>
        <p:spPr>
          <a:xfrm>
            <a:off x="6995159" y="3219450"/>
            <a:ext cx="663871" cy="144780"/>
          </a:xfrm>
          <a:prstGeom prst="rect">
            <a:avLst/>
          </a:prstGeom>
          <a:noFill/>
        </p:spPr>
        <p:txBody>
          <a:bodyPr wrap="none" anchor="t" lIns="0" tIns="0" rIns="0" bIns="0">
            <a:noAutofit/>
          </a:bodyPr>
          <a:lstStyle/>
          <a:p>
            <a:pPr algn="l"/>
            <a:r>
              <a:rPr sz="950" b="0">
                <a:solidFill>
                  <a:srgbClr val="52514E"/>
                </a:solidFill>
                <a:latin typeface="Roboto"/>
              </a:rPr>
              <a:t>no change</a:t>
            </a:r>
          </a:p>
        </p:txBody>
      </p:sp>
      <p:sp>
        <p:nvSpPr>
          <p:cNvPr id="65" name="TextBox 64"/>
          <p:cNvSpPr txBox="1"/>
          <p:nvPr/>
        </p:nvSpPr>
        <p:spPr>
          <a:xfrm>
            <a:off x="6751724" y="3310890"/>
            <a:ext cx="106275" cy="144780"/>
          </a:xfrm>
          <a:prstGeom prst="rect">
            <a:avLst/>
          </a:prstGeom>
          <a:noFill/>
        </p:spPr>
        <p:txBody>
          <a:bodyPr wrap="none" anchor="t" lIns="0" tIns="0" rIns="0" bIns="0">
            <a:noAutofit/>
          </a:bodyPr>
          <a:lstStyle/>
          <a:p>
            <a:pPr algn="r"/>
            <a:r>
              <a:rPr sz="950" b="0">
                <a:solidFill>
                  <a:srgbClr val="52514E"/>
                </a:solidFill>
                <a:latin typeface="Roboto"/>
              </a:rPr>
              <a:t>0</a:t>
            </a:r>
          </a:p>
        </p:txBody>
      </p:sp>
      <p:sp>
        <p:nvSpPr>
          <p:cNvPr id="66" name="TextBox 65"/>
          <p:cNvSpPr txBox="1"/>
          <p:nvPr/>
        </p:nvSpPr>
        <p:spPr>
          <a:xfrm rot="16200000">
            <a:off x="4869434" y="3307080"/>
            <a:ext cx="2971292" cy="152400"/>
          </a:xfrm>
          <a:prstGeom prst="rect">
            <a:avLst/>
          </a:prstGeom>
          <a:noFill/>
        </p:spPr>
        <p:txBody>
          <a:bodyPr wrap="none" anchor="t" lIns="0" tIns="0" rIns="0" bIns="0">
            <a:noAutofit/>
          </a:bodyPr>
          <a:lstStyle/>
          <a:p>
            <a:pPr algn="ctr"/>
            <a:r>
              <a:rPr sz="1000" b="0">
                <a:solidFill>
                  <a:srgbClr val="52514E"/>
                </a:solidFill>
                <a:latin typeface="Roboto"/>
              </a:rPr>
              <a:t>Change in AUC vs v6_r3, one dot per task</a:t>
            </a:r>
          </a:p>
        </p:txBody>
      </p:sp>
      <p:sp>
        <p:nvSpPr>
          <p:cNvPr id="67" name="Oval 66"/>
          <p:cNvSpPr/>
          <p:nvPr/>
        </p:nvSpPr>
        <p:spPr>
          <a:xfrm>
            <a:off x="8192856" y="3484662"/>
            <a:ext cx="91440" cy="91440"/>
          </a:xfrm>
          <a:prstGeom prst="ellipse">
            <a:avLst/>
          </a:prstGeom>
          <a:solidFill>
            <a:srgbClr val="B4B2AA"/>
          </a:solidFill>
          <a:ln w="9525">
            <a:solidFill>
              <a:srgbClr val="FFFFFF"/>
            </a:solidFill>
          </a:ln>
        </p:spPr>
        <p:txBody>
          <a:bodyPr rtlCol="0" anchor="ctr"/>
          <a:lstStyle/>
          <a:p>
            <a:pPr algn="ctr"/>
          </a:p>
        </p:txBody>
      </p:sp>
      <p:sp>
        <p:nvSpPr>
          <p:cNvPr id="68" name="Oval 67"/>
          <p:cNvSpPr/>
          <p:nvPr/>
        </p:nvSpPr>
        <p:spPr>
          <a:xfrm>
            <a:off x="8323656" y="3006090"/>
            <a:ext cx="91440" cy="91440"/>
          </a:xfrm>
          <a:prstGeom prst="ellipse">
            <a:avLst/>
          </a:prstGeom>
          <a:solidFill>
            <a:srgbClr val="B4B2AA"/>
          </a:solidFill>
          <a:ln w="9525">
            <a:solidFill>
              <a:srgbClr val="FFFFFF"/>
            </a:solidFill>
          </a:ln>
        </p:spPr>
        <p:txBody>
          <a:bodyPr rtlCol="0" anchor="ctr"/>
          <a:lstStyle/>
          <a:p>
            <a:pPr algn="ctr"/>
          </a:p>
        </p:txBody>
      </p:sp>
      <p:sp>
        <p:nvSpPr>
          <p:cNvPr id="69" name="Oval 68"/>
          <p:cNvSpPr/>
          <p:nvPr/>
        </p:nvSpPr>
        <p:spPr>
          <a:xfrm>
            <a:off x="7976813" y="3296126"/>
            <a:ext cx="91440" cy="91440"/>
          </a:xfrm>
          <a:prstGeom prst="ellipse">
            <a:avLst/>
          </a:prstGeom>
          <a:solidFill>
            <a:srgbClr val="B4B2AA"/>
          </a:solidFill>
          <a:ln w="9525">
            <a:solidFill>
              <a:srgbClr val="FFFFFF"/>
            </a:solidFill>
          </a:ln>
        </p:spPr>
        <p:txBody>
          <a:bodyPr rtlCol="0" anchor="ctr"/>
          <a:lstStyle/>
          <a:p>
            <a:pPr algn="ctr"/>
          </a:p>
        </p:txBody>
      </p:sp>
      <p:sp>
        <p:nvSpPr>
          <p:cNvPr id="70" name="Oval 69"/>
          <p:cNvSpPr/>
          <p:nvPr/>
        </p:nvSpPr>
        <p:spPr>
          <a:xfrm>
            <a:off x="8159629" y="3606879"/>
            <a:ext cx="91440" cy="91440"/>
          </a:xfrm>
          <a:prstGeom prst="ellipse">
            <a:avLst/>
          </a:prstGeom>
          <a:solidFill>
            <a:srgbClr val="B4B2AA"/>
          </a:solidFill>
          <a:ln w="9525">
            <a:solidFill>
              <a:srgbClr val="FFFFFF"/>
            </a:solidFill>
          </a:ln>
        </p:spPr>
        <p:txBody>
          <a:bodyPr rtlCol="0" anchor="ctr"/>
          <a:lstStyle/>
          <a:p>
            <a:pPr algn="ctr"/>
          </a:p>
        </p:txBody>
      </p:sp>
      <p:sp>
        <p:nvSpPr>
          <p:cNvPr id="71" name="Oval 70"/>
          <p:cNvSpPr/>
          <p:nvPr/>
        </p:nvSpPr>
        <p:spPr>
          <a:xfrm>
            <a:off x="8477275" y="4290536"/>
            <a:ext cx="91440" cy="91440"/>
          </a:xfrm>
          <a:prstGeom prst="ellipse">
            <a:avLst/>
          </a:prstGeom>
          <a:solidFill>
            <a:srgbClr val="B4B2AA"/>
          </a:solidFill>
          <a:ln w="9525">
            <a:solidFill>
              <a:srgbClr val="FFFFFF"/>
            </a:solidFill>
          </a:ln>
        </p:spPr>
        <p:txBody>
          <a:bodyPr rtlCol="0" anchor="ctr"/>
          <a:lstStyle/>
          <a:p>
            <a:pPr algn="ctr"/>
          </a:p>
        </p:txBody>
      </p:sp>
      <p:sp>
        <p:nvSpPr>
          <p:cNvPr id="72" name="Oval 71"/>
          <p:cNvSpPr/>
          <p:nvPr/>
        </p:nvSpPr>
        <p:spPr>
          <a:xfrm>
            <a:off x="8480056" y="3180613"/>
            <a:ext cx="91440" cy="91440"/>
          </a:xfrm>
          <a:prstGeom prst="ellipse">
            <a:avLst/>
          </a:prstGeom>
          <a:solidFill>
            <a:srgbClr val="B4B2AA"/>
          </a:solidFill>
          <a:ln w="9525">
            <a:solidFill>
              <a:srgbClr val="FFFFFF"/>
            </a:solidFill>
          </a:ln>
        </p:spPr>
        <p:txBody>
          <a:bodyPr rtlCol="0" anchor="ctr"/>
          <a:lstStyle/>
          <a:p>
            <a:pPr algn="ctr"/>
          </a:p>
        </p:txBody>
      </p:sp>
      <p:sp>
        <p:nvSpPr>
          <p:cNvPr id="73" name="Oval 72"/>
          <p:cNvSpPr/>
          <p:nvPr/>
        </p:nvSpPr>
        <p:spPr>
          <a:xfrm>
            <a:off x="7839388" y="2703369"/>
            <a:ext cx="91440" cy="91440"/>
          </a:xfrm>
          <a:prstGeom prst="ellipse">
            <a:avLst/>
          </a:prstGeom>
          <a:solidFill>
            <a:srgbClr val="B4B2AA"/>
          </a:solidFill>
          <a:ln w="9525">
            <a:solidFill>
              <a:srgbClr val="FFFFFF"/>
            </a:solidFill>
          </a:ln>
        </p:spPr>
        <p:txBody>
          <a:bodyPr rtlCol="0" anchor="ctr"/>
          <a:lstStyle/>
          <a:p>
            <a:pPr algn="ctr"/>
          </a:p>
        </p:txBody>
      </p:sp>
      <p:sp>
        <p:nvSpPr>
          <p:cNvPr id="74" name="Oval 73"/>
          <p:cNvSpPr/>
          <p:nvPr/>
        </p:nvSpPr>
        <p:spPr>
          <a:xfrm>
            <a:off x="7907268" y="3088957"/>
            <a:ext cx="91440" cy="91440"/>
          </a:xfrm>
          <a:prstGeom prst="ellipse">
            <a:avLst/>
          </a:prstGeom>
          <a:solidFill>
            <a:srgbClr val="B4B2AA"/>
          </a:solidFill>
          <a:ln w="9525">
            <a:solidFill>
              <a:srgbClr val="FFFFFF"/>
            </a:solidFill>
          </a:ln>
        </p:spPr>
        <p:txBody>
          <a:bodyPr rtlCol="0" anchor="ctr"/>
          <a:lstStyle/>
          <a:p>
            <a:pPr algn="ctr"/>
          </a:p>
        </p:txBody>
      </p:sp>
      <p:sp>
        <p:nvSpPr>
          <p:cNvPr id="75" name="Oval 74"/>
          <p:cNvSpPr/>
          <p:nvPr/>
        </p:nvSpPr>
        <p:spPr>
          <a:xfrm>
            <a:off x="7777776" y="3187938"/>
            <a:ext cx="91440" cy="91440"/>
          </a:xfrm>
          <a:prstGeom prst="ellipse">
            <a:avLst/>
          </a:prstGeom>
          <a:solidFill>
            <a:srgbClr val="B4B2AA"/>
          </a:solidFill>
          <a:ln w="9525">
            <a:solidFill>
              <a:srgbClr val="FFFFFF"/>
            </a:solidFill>
          </a:ln>
        </p:spPr>
        <p:txBody>
          <a:bodyPr rtlCol="0" anchor="ctr"/>
          <a:lstStyle/>
          <a:p>
            <a:pPr algn="ctr"/>
          </a:p>
        </p:txBody>
      </p:sp>
      <p:sp>
        <p:nvSpPr>
          <p:cNvPr id="76" name="Oval 75"/>
          <p:cNvSpPr/>
          <p:nvPr/>
        </p:nvSpPr>
        <p:spPr>
          <a:xfrm>
            <a:off x="8101425" y="3657264"/>
            <a:ext cx="91440" cy="91440"/>
          </a:xfrm>
          <a:prstGeom prst="ellipse">
            <a:avLst/>
          </a:prstGeom>
          <a:solidFill>
            <a:srgbClr val="B4B2AA"/>
          </a:solidFill>
          <a:ln w="9525">
            <a:solidFill>
              <a:srgbClr val="FFFFFF"/>
            </a:solidFill>
          </a:ln>
        </p:spPr>
        <p:txBody>
          <a:bodyPr rtlCol="0" anchor="ctr"/>
          <a:lstStyle/>
          <a:p>
            <a:pPr algn="ctr"/>
          </a:p>
        </p:txBody>
      </p:sp>
      <p:sp>
        <p:nvSpPr>
          <p:cNvPr id="77" name="Oval 76"/>
          <p:cNvSpPr/>
          <p:nvPr/>
        </p:nvSpPr>
        <p:spPr>
          <a:xfrm>
            <a:off x="7759828" y="3130391"/>
            <a:ext cx="91440" cy="91440"/>
          </a:xfrm>
          <a:prstGeom prst="ellipse">
            <a:avLst/>
          </a:prstGeom>
          <a:solidFill>
            <a:srgbClr val="B4B2AA"/>
          </a:solidFill>
          <a:ln w="9525">
            <a:solidFill>
              <a:srgbClr val="FFFFFF"/>
            </a:solidFill>
          </a:ln>
        </p:spPr>
        <p:txBody>
          <a:bodyPr rtlCol="0" anchor="ctr"/>
          <a:lstStyle/>
          <a:p>
            <a:pPr algn="ctr"/>
          </a:p>
        </p:txBody>
      </p:sp>
      <p:sp>
        <p:nvSpPr>
          <p:cNvPr id="78" name="Oval 77"/>
          <p:cNvSpPr/>
          <p:nvPr/>
        </p:nvSpPr>
        <p:spPr>
          <a:xfrm>
            <a:off x="8114745" y="3296126"/>
            <a:ext cx="91440" cy="91440"/>
          </a:xfrm>
          <a:prstGeom prst="ellipse">
            <a:avLst/>
          </a:prstGeom>
          <a:solidFill>
            <a:srgbClr val="B4B2AA"/>
          </a:solidFill>
          <a:ln w="9525">
            <a:solidFill>
              <a:srgbClr val="FFFFFF"/>
            </a:solidFill>
          </a:ln>
        </p:spPr>
        <p:txBody>
          <a:bodyPr rtlCol="0" anchor="ctr"/>
          <a:lstStyle/>
          <a:p>
            <a:pPr algn="ctr"/>
          </a:p>
        </p:txBody>
      </p:sp>
      <p:sp>
        <p:nvSpPr>
          <p:cNvPr id="79" name="Oval 78"/>
          <p:cNvSpPr/>
          <p:nvPr/>
        </p:nvSpPr>
        <p:spPr>
          <a:xfrm>
            <a:off x="8274608" y="2999325"/>
            <a:ext cx="91440" cy="91440"/>
          </a:xfrm>
          <a:prstGeom prst="ellipse">
            <a:avLst/>
          </a:prstGeom>
          <a:solidFill>
            <a:srgbClr val="B4B2AA"/>
          </a:solidFill>
          <a:ln w="9525">
            <a:solidFill>
              <a:srgbClr val="FFFFFF"/>
            </a:solidFill>
          </a:ln>
        </p:spPr>
        <p:txBody>
          <a:bodyPr rtlCol="0" anchor="ctr"/>
          <a:lstStyle/>
          <a:p>
            <a:pPr algn="ctr"/>
          </a:p>
        </p:txBody>
      </p:sp>
      <p:sp>
        <p:nvSpPr>
          <p:cNvPr id="80" name="Oval 79"/>
          <p:cNvSpPr/>
          <p:nvPr/>
        </p:nvSpPr>
        <p:spPr>
          <a:xfrm>
            <a:off x="7966491" y="3984962"/>
            <a:ext cx="91440" cy="91440"/>
          </a:xfrm>
          <a:prstGeom prst="ellipse">
            <a:avLst/>
          </a:prstGeom>
          <a:solidFill>
            <a:srgbClr val="B4B2AA"/>
          </a:solidFill>
          <a:ln w="9525">
            <a:solidFill>
              <a:srgbClr val="FFFFFF"/>
            </a:solidFill>
          </a:ln>
        </p:spPr>
        <p:txBody>
          <a:bodyPr rtlCol="0" anchor="ctr"/>
          <a:lstStyle/>
          <a:p>
            <a:pPr algn="ctr"/>
          </a:p>
        </p:txBody>
      </p:sp>
      <p:sp>
        <p:nvSpPr>
          <p:cNvPr id="81" name="Oval 80"/>
          <p:cNvSpPr/>
          <p:nvPr/>
        </p:nvSpPr>
        <p:spPr>
          <a:xfrm>
            <a:off x="8297144" y="3855481"/>
            <a:ext cx="91440" cy="91440"/>
          </a:xfrm>
          <a:prstGeom prst="ellipse">
            <a:avLst/>
          </a:prstGeom>
          <a:solidFill>
            <a:srgbClr val="B4B2AA"/>
          </a:solidFill>
          <a:ln w="9525">
            <a:solidFill>
              <a:srgbClr val="FFFFFF"/>
            </a:solidFill>
          </a:ln>
        </p:spPr>
        <p:txBody>
          <a:bodyPr rtlCol="0" anchor="ctr"/>
          <a:lstStyle/>
          <a:p>
            <a:pPr algn="ctr"/>
          </a:p>
        </p:txBody>
      </p:sp>
      <p:sp>
        <p:nvSpPr>
          <p:cNvPr id="82" name="Oval 81"/>
          <p:cNvSpPr/>
          <p:nvPr/>
        </p:nvSpPr>
        <p:spPr>
          <a:xfrm>
            <a:off x="8226160" y="3544728"/>
            <a:ext cx="91440" cy="91440"/>
          </a:xfrm>
          <a:prstGeom prst="ellipse">
            <a:avLst/>
          </a:prstGeom>
          <a:solidFill>
            <a:srgbClr val="B4B2AA"/>
          </a:solidFill>
          <a:ln w="9525">
            <a:solidFill>
              <a:srgbClr val="FFFFFF"/>
            </a:solidFill>
          </a:ln>
        </p:spPr>
        <p:txBody>
          <a:bodyPr rtlCol="0" anchor="ctr"/>
          <a:lstStyle/>
          <a:p>
            <a:pPr algn="ctr"/>
          </a:p>
        </p:txBody>
      </p:sp>
      <p:sp>
        <p:nvSpPr>
          <p:cNvPr id="83" name="Oval 82"/>
          <p:cNvSpPr/>
          <p:nvPr/>
        </p:nvSpPr>
        <p:spPr>
          <a:xfrm>
            <a:off x="7754928" y="3644476"/>
            <a:ext cx="91440" cy="91440"/>
          </a:xfrm>
          <a:prstGeom prst="ellipse">
            <a:avLst/>
          </a:prstGeom>
          <a:solidFill>
            <a:srgbClr val="B4B2AA"/>
          </a:solidFill>
          <a:ln w="9525">
            <a:solidFill>
              <a:srgbClr val="FFFFFF"/>
            </a:solidFill>
          </a:ln>
        </p:spPr>
        <p:txBody>
          <a:bodyPr rtlCol="0" anchor="ctr"/>
          <a:lstStyle/>
          <a:p>
            <a:pPr algn="ctr"/>
          </a:p>
        </p:txBody>
      </p:sp>
      <p:sp>
        <p:nvSpPr>
          <p:cNvPr id="84" name="Oval 83"/>
          <p:cNvSpPr/>
          <p:nvPr/>
        </p:nvSpPr>
        <p:spPr>
          <a:xfrm>
            <a:off x="8199552" y="3929470"/>
            <a:ext cx="91440" cy="91440"/>
          </a:xfrm>
          <a:prstGeom prst="ellipse">
            <a:avLst/>
          </a:prstGeom>
          <a:solidFill>
            <a:srgbClr val="B4B2AA"/>
          </a:solidFill>
          <a:ln w="9525">
            <a:solidFill>
              <a:srgbClr val="FFFFFF"/>
            </a:solidFill>
          </a:ln>
        </p:spPr>
        <p:txBody>
          <a:bodyPr rtlCol="0" anchor="ctr"/>
          <a:lstStyle/>
          <a:p>
            <a:pPr algn="ctr"/>
          </a:p>
        </p:txBody>
      </p:sp>
      <p:sp>
        <p:nvSpPr>
          <p:cNvPr id="85" name="Oval 84"/>
          <p:cNvSpPr/>
          <p:nvPr/>
        </p:nvSpPr>
        <p:spPr>
          <a:xfrm>
            <a:off x="7950502" y="3847513"/>
            <a:ext cx="91440" cy="91440"/>
          </a:xfrm>
          <a:prstGeom prst="ellipse">
            <a:avLst/>
          </a:prstGeom>
          <a:solidFill>
            <a:srgbClr val="B4B2AA"/>
          </a:solidFill>
          <a:ln w="9525">
            <a:solidFill>
              <a:srgbClr val="FFFFFF"/>
            </a:solidFill>
          </a:ln>
        </p:spPr>
        <p:txBody>
          <a:bodyPr rtlCol="0" anchor="ctr"/>
          <a:lstStyle/>
          <a:p>
            <a:pPr algn="ctr"/>
          </a:p>
        </p:txBody>
      </p:sp>
      <p:cxnSp>
        <p:nvCxnSpPr>
          <p:cNvPr id="86" name="Connector 85"/>
          <p:cNvCxnSpPr/>
          <p:nvPr/>
        </p:nvCxnSpPr>
        <p:spPr>
          <a:xfrm flipV="1">
            <a:off x="8196349" y="3329837"/>
            <a:ext cx="0" cy="356959"/>
          </a:xfrm>
          <a:prstGeom prst="line">
            <a:avLst/>
          </a:prstGeom>
          <a:ln w="33020">
            <a:solidFill>
              <a:srgbClr val="2A78D6"/>
            </a:solidFill>
          </a:ln>
        </p:spPr>
      </p:cxnSp>
      <p:sp>
        <p:nvSpPr>
          <p:cNvPr id="87" name="Oval 86"/>
          <p:cNvSpPr/>
          <p:nvPr/>
        </p:nvSpPr>
        <p:spPr>
          <a:xfrm>
            <a:off x="8118625" y="3427728"/>
            <a:ext cx="155448" cy="155448"/>
          </a:xfrm>
          <a:prstGeom prst="ellipse">
            <a:avLst/>
          </a:prstGeom>
          <a:solidFill>
            <a:srgbClr val="2A78D6"/>
          </a:solidFill>
          <a:ln w="19050">
            <a:solidFill>
              <a:srgbClr val="FFFFFF"/>
            </a:solidFill>
          </a:ln>
        </p:spPr>
        <p:txBody>
          <a:bodyPr rtlCol="0" anchor="ctr"/>
          <a:lstStyle/>
          <a:p>
            <a:pPr algn="ctr"/>
          </a:p>
        </p:txBody>
      </p:sp>
      <p:sp>
        <p:nvSpPr>
          <p:cNvPr id="88" name="TextBox 87"/>
          <p:cNvSpPr txBox="1"/>
          <p:nvPr/>
        </p:nvSpPr>
        <p:spPr>
          <a:xfrm>
            <a:off x="7591117" y="4846320"/>
            <a:ext cx="1210462" cy="304800"/>
          </a:xfrm>
          <a:prstGeom prst="rect">
            <a:avLst/>
          </a:prstGeom>
          <a:noFill/>
        </p:spPr>
        <p:txBody>
          <a:bodyPr wrap="none" anchor="t" lIns="0" tIns="0" rIns="0" bIns="0">
            <a:noAutofit/>
          </a:bodyPr>
          <a:lstStyle/>
          <a:p>
            <a:pPr algn="ctr"/>
            <a:r>
              <a:rPr sz="1000" b="0">
                <a:solidFill>
                  <a:srgbClr val="0B0B0B"/>
                </a:solidFill>
                <a:latin typeface="Roboto"/>
              </a:rPr>
              <a:t>d10 (production)</a:t>
            </a:r>
          </a:p>
          <a:p>
            <a:pPr algn="ctr"/>
            <a:r>
              <a:rPr sz="1000" b="0">
                <a:solidFill>
                  <a:srgbClr val="0B0B0B"/>
                </a:solidFill>
                <a:latin typeface="Roboto"/>
              </a:rPr>
              <a:t>29M parameters</a:t>
            </a:r>
          </a:p>
        </p:txBody>
      </p:sp>
      <p:sp>
        <p:nvSpPr>
          <p:cNvPr id="89" name="TextBox 88"/>
          <p:cNvSpPr txBox="1"/>
          <p:nvPr/>
        </p:nvSpPr>
        <p:spPr>
          <a:xfrm>
            <a:off x="7742649" y="5276088"/>
            <a:ext cx="907399" cy="190500"/>
          </a:xfrm>
          <a:prstGeom prst="rect">
            <a:avLst/>
          </a:prstGeom>
          <a:noFill/>
        </p:spPr>
        <p:txBody>
          <a:bodyPr wrap="none" anchor="t" lIns="0" tIns="0" rIns="0" bIns="0">
            <a:noAutofit/>
          </a:bodyPr>
          <a:lstStyle/>
          <a:p>
            <a:pPr algn="ctr"/>
            <a:r>
              <a:rPr sz="1250" b="1">
                <a:solidFill>
                  <a:srgbClr val="0B0B0B"/>
                </a:solidFill>
                <a:latin typeface="Roboto"/>
              </a:rPr>
              <a:t>−0.03 AUC</a:t>
            </a:r>
          </a:p>
        </p:txBody>
      </p:sp>
      <p:sp>
        <p:nvSpPr>
          <p:cNvPr id="90" name="TextBox 89"/>
          <p:cNvSpPr txBox="1"/>
          <p:nvPr/>
        </p:nvSpPr>
        <p:spPr>
          <a:xfrm>
            <a:off x="7461623" y="5532120"/>
            <a:ext cx="1469451" cy="141732"/>
          </a:xfrm>
          <a:prstGeom prst="rect">
            <a:avLst/>
          </a:prstGeom>
          <a:noFill/>
        </p:spPr>
        <p:txBody>
          <a:bodyPr wrap="none" anchor="t" lIns="0" tIns="0" rIns="0" bIns="0">
            <a:noAutofit/>
          </a:bodyPr>
          <a:lstStyle/>
          <a:p>
            <a:pPr algn="ctr"/>
            <a:r>
              <a:rPr sz="930" b="0">
                <a:solidFill>
                  <a:srgbClr val="52514E"/>
                </a:solidFill>
                <a:latin typeface="Roboto"/>
              </a:rPr>
              <a:t>95% CI −0.07 to +0.01</a:t>
            </a:r>
          </a:p>
        </p:txBody>
      </p:sp>
      <p:sp>
        <p:nvSpPr>
          <p:cNvPr id="91" name="TextBox 90"/>
          <p:cNvSpPr txBox="1"/>
          <p:nvPr/>
        </p:nvSpPr>
        <p:spPr>
          <a:xfrm>
            <a:off x="7495739" y="5733288"/>
            <a:ext cx="1401218" cy="141732"/>
          </a:xfrm>
          <a:prstGeom prst="rect">
            <a:avLst/>
          </a:prstGeom>
          <a:noFill/>
        </p:spPr>
        <p:txBody>
          <a:bodyPr wrap="none" anchor="t" lIns="0" tIns="0" rIns="0" bIns="0">
            <a:noAutofit/>
          </a:bodyPr>
          <a:lstStyle/>
          <a:p>
            <a:pPr algn="ctr"/>
            <a:r>
              <a:rPr sz="930" b="0">
                <a:solidFill>
                  <a:srgbClr val="52514E"/>
                </a:solidFill>
                <a:latin typeface="Roboto"/>
              </a:rPr>
              <a:t>9 tasks up · 10 down</a:t>
            </a:r>
          </a:p>
        </p:txBody>
      </p:sp>
      <p:sp>
        <p:nvSpPr>
          <p:cNvPr id="92" name="Oval 91"/>
          <p:cNvSpPr/>
          <p:nvPr/>
        </p:nvSpPr>
        <p:spPr>
          <a:xfrm>
            <a:off x="10158236" y="3533696"/>
            <a:ext cx="91440" cy="91440"/>
          </a:xfrm>
          <a:prstGeom prst="ellipse">
            <a:avLst/>
          </a:prstGeom>
          <a:solidFill>
            <a:srgbClr val="B4B2AA"/>
          </a:solidFill>
          <a:ln w="9525">
            <a:solidFill>
              <a:srgbClr val="FFFFFF"/>
            </a:solidFill>
          </a:ln>
        </p:spPr>
        <p:txBody>
          <a:bodyPr rtlCol="0" anchor="ctr"/>
          <a:lstStyle/>
          <a:p>
            <a:pPr algn="ctr"/>
          </a:p>
        </p:txBody>
      </p:sp>
      <p:sp>
        <p:nvSpPr>
          <p:cNvPr id="93" name="Oval 92"/>
          <p:cNvSpPr/>
          <p:nvPr/>
        </p:nvSpPr>
        <p:spPr>
          <a:xfrm>
            <a:off x="10048861" y="3130391"/>
            <a:ext cx="91440" cy="91440"/>
          </a:xfrm>
          <a:prstGeom prst="ellipse">
            <a:avLst/>
          </a:prstGeom>
          <a:solidFill>
            <a:srgbClr val="B4B2AA"/>
          </a:solidFill>
          <a:ln w="9525">
            <a:solidFill>
              <a:srgbClr val="FFFFFF"/>
            </a:solidFill>
          </a:ln>
        </p:spPr>
        <p:txBody>
          <a:bodyPr rtlCol="0" anchor="ctr"/>
          <a:lstStyle/>
          <a:p>
            <a:pPr algn="ctr"/>
          </a:p>
        </p:txBody>
      </p:sp>
      <p:sp>
        <p:nvSpPr>
          <p:cNvPr id="94" name="Oval 93"/>
          <p:cNvSpPr/>
          <p:nvPr/>
        </p:nvSpPr>
        <p:spPr>
          <a:xfrm>
            <a:off x="10389361" y="3233975"/>
            <a:ext cx="91440" cy="91440"/>
          </a:xfrm>
          <a:prstGeom prst="ellipse">
            <a:avLst/>
          </a:prstGeom>
          <a:solidFill>
            <a:srgbClr val="B4B2AA"/>
          </a:solidFill>
          <a:ln w="9525">
            <a:solidFill>
              <a:srgbClr val="FFFFFF"/>
            </a:solidFill>
          </a:ln>
        </p:spPr>
        <p:txBody>
          <a:bodyPr rtlCol="0" anchor="ctr"/>
          <a:lstStyle/>
          <a:p>
            <a:pPr algn="ctr"/>
          </a:p>
        </p:txBody>
      </p:sp>
      <p:sp>
        <p:nvSpPr>
          <p:cNvPr id="95" name="Oval 94"/>
          <p:cNvSpPr/>
          <p:nvPr/>
        </p:nvSpPr>
        <p:spPr>
          <a:xfrm>
            <a:off x="10179311" y="3047523"/>
            <a:ext cx="91440" cy="91440"/>
          </a:xfrm>
          <a:prstGeom prst="ellipse">
            <a:avLst/>
          </a:prstGeom>
          <a:solidFill>
            <a:srgbClr val="B4B2AA"/>
          </a:solidFill>
          <a:ln w="9525">
            <a:solidFill>
              <a:srgbClr val="FFFFFF"/>
            </a:solidFill>
          </a:ln>
        </p:spPr>
        <p:txBody>
          <a:bodyPr rtlCol="0" anchor="ctr"/>
          <a:lstStyle/>
          <a:p>
            <a:pPr algn="ctr"/>
          </a:p>
        </p:txBody>
      </p:sp>
      <p:sp>
        <p:nvSpPr>
          <p:cNvPr id="96" name="Oval 95"/>
          <p:cNvSpPr/>
          <p:nvPr/>
        </p:nvSpPr>
        <p:spPr>
          <a:xfrm>
            <a:off x="9943574" y="4000500"/>
            <a:ext cx="91440" cy="91440"/>
          </a:xfrm>
          <a:prstGeom prst="ellipse">
            <a:avLst/>
          </a:prstGeom>
          <a:solidFill>
            <a:srgbClr val="B4B2AA"/>
          </a:solidFill>
          <a:ln w="9525">
            <a:solidFill>
              <a:srgbClr val="FFFFFF"/>
            </a:solidFill>
          </a:ln>
        </p:spPr>
        <p:txBody>
          <a:bodyPr rtlCol="0" anchor="ctr"/>
          <a:lstStyle/>
          <a:p>
            <a:pPr algn="ctr"/>
          </a:p>
        </p:txBody>
      </p:sp>
      <p:sp>
        <p:nvSpPr>
          <p:cNvPr id="97" name="Oval 96"/>
          <p:cNvSpPr/>
          <p:nvPr/>
        </p:nvSpPr>
        <p:spPr>
          <a:xfrm>
            <a:off x="10265926" y="3612215"/>
            <a:ext cx="91440" cy="91440"/>
          </a:xfrm>
          <a:prstGeom prst="ellipse">
            <a:avLst/>
          </a:prstGeom>
          <a:solidFill>
            <a:srgbClr val="B4B2AA"/>
          </a:solidFill>
          <a:ln w="9525">
            <a:solidFill>
              <a:srgbClr val="FFFFFF"/>
            </a:solidFill>
          </a:ln>
        </p:spPr>
        <p:txBody>
          <a:bodyPr rtlCol="0" anchor="ctr"/>
          <a:lstStyle/>
          <a:p>
            <a:pPr algn="ctr"/>
          </a:p>
        </p:txBody>
      </p:sp>
      <p:sp>
        <p:nvSpPr>
          <p:cNvPr id="98" name="Oval 97"/>
          <p:cNvSpPr/>
          <p:nvPr/>
        </p:nvSpPr>
        <p:spPr>
          <a:xfrm>
            <a:off x="10461828" y="2111459"/>
            <a:ext cx="91440" cy="91440"/>
          </a:xfrm>
          <a:prstGeom prst="ellipse">
            <a:avLst/>
          </a:prstGeom>
          <a:solidFill>
            <a:srgbClr val="B4B2AA"/>
          </a:solidFill>
          <a:ln w="9525">
            <a:solidFill>
              <a:srgbClr val="FFFFFF"/>
            </a:solidFill>
          </a:ln>
        </p:spPr>
        <p:txBody>
          <a:bodyPr rtlCol="0" anchor="ctr"/>
          <a:lstStyle/>
          <a:p>
            <a:pPr algn="ctr"/>
          </a:p>
        </p:txBody>
      </p:sp>
      <p:sp>
        <p:nvSpPr>
          <p:cNvPr id="99" name="Oval 98"/>
          <p:cNvSpPr/>
          <p:nvPr/>
        </p:nvSpPr>
        <p:spPr>
          <a:xfrm>
            <a:off x="10067846" y="3296126"/>
            <a:ext cx="91440" cy="91440"/>
          </a:xfrm>
          <a:prstGeom prst="ellipse">
            <a:avLst/>
          </a:prstGeom>
          <a:solidFill>
            <a:srgbClr val="B4B2AA"/>
          </a:solidFill>
          <a:ln w="9525">
            <a:solidFill>
              <a:srgbClr val="FFFFFF"/>
            </a:solidFill>
          </a:ln>
        </p:spPr>
        <p:txBody>
          <a:bodyPr rtlCol="0" anchor="ctr"/>
          <a:lstStyle/>
          <a:p>
            <a:pPr algn="ctr"/>
          </a:p>
        </p:txBody>
      </p:sp>
      <p:sp>
        <p:nvSpPr>
          <p:cNvPr id="100" name="Oval 99"/>
          <p:cNvSpPr/>
          <p:nvPr/>
        </p:nvSpPr>
        <p:spPr>
          <a:xfrm>
            <a:off x="9997682" y="3203283"/>
            <a:ext cx="91440" cy="91440"/>
          </a:xfrm>
          <a:prstGeom prst="ellipse">
            <a:avLst/>
          </a:prstGeom>
          <a:solidFill>
            <a:srgbClr val="B4B2AA"/>
          </a:solidFill>
          <a:ln w="9525">
            <a:solidFill>
              <a:srgbClr val="FFFFFF"/>
            </a:solidFill>
          </a:ln>
        </p:spPr>
        <p:txBody>
          <a:bodyPr rtlCol="0" anchor="ctr"/>
          <a:lstStyle/>
          <a:p>
            <a:pPr algn="ctr"/>
          </a:p>
        </p:txBody>
      </p:sp>
      <p:sp>
        <p:nvSpPr>
          <p:cNvPr id="101" name="Oval 100"/>
          <p:cNvSpPr/>
          <p:nvPr/>
        </p:nvSpPr>
        <p:spPr>
          <a:xfrm>
            <a:off x="10135684" y="3094584"/>
            <a:ext cx="91440" cy="91440"/>
          </a:xfrm>
          <a:prstGeom prst="ellipse">
            <a:avLst/>
          </a:prstGeom>
          <a:solidFill>
            <a:srgbClr val="B4B2AA"/>
          </a:solidFill>
          <a:ln w="9525">
            <a:solidFill>
              <a:srgbClr val="FFFFFF"/>
            </a:solidFill>
          </a:ln>
        </p:spPr>
        <p:txBody>
          <a:bodyPr rtlCol="0" anchor="ctr"/>
          <a:lstStyle/>
          <a:p>
            <a:pPr algn="ctr"/>
          </a:p>
        </p:txBody>
      </p:sp>
      <p:sp>
        <p:nvSpPr>
          <p:cNvPr id="102" name="Oval 101"/>
          <p:cNvSpPr/>
          <p:nvPr/>
        </p:nvSpPr>
        <p:spPr>
          <a:xfrm>
            <a:off x="10591564" y="3627596"/>
            <a:ext cx="91440" cy="91440"/>
          </a:xfrm>
          <a:prstGeom prst="ellipse">
            <a:avLst/>
          </a:prstGeom>
          <a:solidFill>
            <a:srgbClr val="B4B2AA"/>
          </a:solidFill>
          <a:ln w="9525">
            <a:solidFill>
              <a:srgbClr val="FFFFFF"/>
            </a:solidFill>
          </a:ln>
        </p:spPr>
        <p:txBody>
          <a:bodyPr rtlCol="0" anchor="ctr"/>
          <a:lstStyle/>
          <a:p>
            <a:pPr algn="ctr"/>
          </a:p>
        </p:txBody>
      </p:sp>
      <p:sp>
        <p:nvSpPr>
          <p:cNvPr id="103" name="Oval 102"/>
          <p:cNvSpPr/>
          <p:nvPr/>
        </p:nvSpPr>
        <p:spPr>
          <a:xfrm>
            <a:off x="10624492" y="3461861"/>
            <a:ext cx="91440" cy="91440"/>
          </a:xfrm>
          <a:prstGeom prst="ellipse">
            <a:avLst/>
          </a:prstGeom>
          <a:solidFill>
            <a:srgbClr val="B4B2AA"/>
          </a:solidFill>
          <a:ln w="9525">
            <a:solidFill>
              <a:srgbClr val="FFFFFF"/>
            </a:solidFill>
          </a:ln>
        </p:spPr>
        <p:txBody>
          <a:bodyPr rtlCol="0" anchor="ctr"/>
          <a:lstStyle/>
          <a:p>
            <a:pPr algn="ctr"/>
          </a:p>
        </p:txBody>
      </p:sp>
      <p:sp>
        <p:nvSpPr>
          <p:cNvPr id="104" name="Oval 103"/>
          <p:cNvSpPr/>
          <p:nvPr/>
        </p:nvSpPr>
        <p:spPr>
          <a:xfrm>
            <a:off x="10372108" y="2914766"/>
            <a:ext cx="91440" cy="91440"/>
          </a:xfrm>
          <a:prstGeom prst="ellipse">
            <a:avLst/>
          </a:prstGeom>
          <a:solidFill>
            <a:srgbClr val="B4B2AA"/>
          </a:solidFill>
          <a:ln w="9525">
            <a:solidFill>
              <a:srgbClr val="FFFFFF"/>
            </a:solidFill>
          </a:ln>
        </p:spPr>
        <p:txBody>
          <a:bodyPr rtlCol="0" anchor="ctr"/>
          <a:lstStyle/>
          <a:p>
            <a:pPr algn="ctr"/>
          </a:p>
        </p:txBody>
      </p:sp>
      <p:sp>
        <p:nvSpPr>
          <p:cNvPr id="105" name="Oval 104"/>
          <p:cNvSpPr/>
          <p:nvPr/>
        </p:nvSpPr>
        <p:spPr>
          <a:xfrm>
            <a:off x="10563675" y="3984962"/>
            <a:ext cx="91440" cy="91440"/>
          </a:xfrm>
          <a:prstGeom prst="ellipse">
            <a:avLst/>
          </a:prstGeom>
          <a:solidFill>
            <a:srgbClr val="B4B2AA"/>
          </a:solidFill>
          <a:ln w="9525">
            <a:solidFill>
              <a:srgbClr val="FFFFFF"/>
            </a:solidFill>
          </a:ln>
        </p:spPr>
        <p:txBody>
          <a:bodyPr rtlCol="0" anchor="ctr"/>
          <a:lstStyle/>
          <a:p>
            <a:pPr algn="ctr"/>
          </a:p>
        </p:txBody>
      </p:sp>
      <p:sp>
        <p:nvSpPr>
          <p:cNvPr id="106" name="Oval 105"/>
          <p:cNvSpPr/>
          <p:nvPr/>
        </p:nvSpPr>
        <p:spPr>
          <a:xfrm>
            <a:off x="10516224" y="3531780"/>
            <a:ext cx="91440" cy="91440"/>
          </a:xfrm>
          <a:prstGeom prst="ellipse">
            <a:avLst/>
          </a:prstGeom>
          <a:solidFill>
            <a:srgbClr val="B4B2AA"/>
          </a:solidFill>
          <a:ln w="9525">
            <a:solidFill>
              <a:srgbClr val="FFFFFF"/>
            </a:solidFill>
          </a:ln>
        </p:spPr>
        <p:txBody>
          <a:bodyPr rtlCol="0" anchor="ctr"/>
          <a:lstStyle/>
          <a:p>
            <a:pPr algn="ctr"/>
          </a:p>
        </p:txBody>
      </p:sp>
      <p:sp>
        <p:nvSpPr>
          <p:cNvPr id="107" name="Oval 106"/>
          <p:cNvSpPr/>
          <p:nvPr/>
        </p:nvSpPr>
        <p:spPr>
          <a:xfrm>
            <a:off x="10127390" y="3047523"/>
            <a:ext cx="91440" cy="91440"/>
          </a:xfrm>
          <a:prstGeom prst="ellipse">
            <a:avLst/>
          </a:prstGeom>
          <a:solidFill>
            <a:srgbClr val="B4B2AA"/>
          </a:solidFill>
          <a:ln w="9525">
            <a:solidFill>
              <a:srgbClr val="FFFFFF"/>
            </a:solidFill>
          </a:ln>
        </p:spPr>
        <p:txBody>
          <a:bodyPr rtlCol="0" anchor="ctr"/>
          <a:lstStyle/>
          <a:p>
            <a:pPr algn="ctr"/>
          </a:p>
        </p:txBody>
      </p:sp>
      <p:sp>
        <p:nvSpPr>
          <p:cNvPr id="108" name="Oval 107"/>
          <p:cNvSpPr/>
          <p:nvPr/>
        </p:nvSpPr>
        <p:spPr>
          <a:xfrm>
            <a:off x="9889832" y="3695629"/>
            <a:ext cx="91440" cy="91440"/>
          </a:xfrm>
          <a:prstGeom prst="ellipse">
            <a:avLst/>
          </a:prstGeom>
          <a:solidFill>
            <a:srgbClr val="B4B2AA"/>
          </a:solidFill>
          <a:ln w="9525">
            <a:solidFill>
              <a:srgbClr val="FFFFFF"/>
            </a:solidFill>
          </a:ln>
        </p:spPr>
        <p:txBody>
          <a:bodyPr rtlCol="0" anchor="ctr"/>
          <a:lstStyle/>
          <a:p>
            <a:pPr algn="ctr"/>
          </a:p>
        </p:txBody>
      </p:sp>
      <p:sp>
        <p:nvSpPr>
          <p:cNvPr id="109" name="Oval 108"/>
          <p:cNvSpPr/>
          <p:nvPr/>
        </p:nvSpPr>
        <p:spPr>
          <a:xfrm>
            <a:off x="10356337" y="2914766"/>
            <a:ext cx="91440" cy="91440"/>
          </a:xfrm>
          <a:prstGeom prst="ellipse">
            <a:avLst/>
          </a:prstGeom>
          <a:solidFill>
            <a:srgbClr val="B4B2AA"/>
          </a:solidFill>
          <a:ln w="9525">
            <a:solidFill>
              <a:srgbClr val="FFFFFF"/>
            </a:solidFill>
          </a:ln>
        </p:spPr>
        <p:txBody>
          <a:bodyPr rtlCol="0" anchor="ctr"/>
          <a:lstStyle/>
          <a:p>
            <a:pPr algn="ctr"/>
          </a:p>
        </p:txBody>
      </p:sp>
      <p:sp>
        <p:nvSpPr>
          <p:cNvPr id="110" name="Oval 109"/>
          <p:cNvSpPr/>
          <p:nvPr/>
        </p:nvSpPr>
        <p:spPr>
          <a:xfrm>
            <a:off x="10276892" y="3528792"/>
            <a:ext cx="91440" cy="91440"/>
          </a:xfrm>
          <a:prstGeom prst="ellipse">
            <a:avLst/>
          </a:prstGeom>
          <a:solidFill>
            <a:srgbClr val="B4B2AA"/>
          </a:solidFill>
          <a:ln w="9525">
            <a:solidFill>
              <a:srgbClr val="FFFFFF"/>
            </a:solidFill>
          </a:ln>
        </p:spPr>
        <p:txBody>
          <a:bodyPr rtlCol="0" anchor="ctr"/>
          <a:lstStyle/>
          <a:p>
            <a:pPr algn="ctr"/>
          </a:p>
        </p:txBody>
      </p:sp>
      <p:cxnSp>
        <p:nvCxnSpPr>
          <p:cNvPr id="111" name="Connector 110"/>
          <p:cNvCxnSpPr/>
          <p:nvPr/>
        </p:nvCxnSpPr>
        <p:spPr>
          <a:xfrm flipV="1">
            <a:off x="10274530" y="3164413"/>
            <a:ext cx="0" cy="378807"/>
          </a:xfrm>
          <a:prstGeom prst="line">
            <a:avLst/>
          </a:prstGeom>
          <a:ln w="33020">
            <a:solidFill>
              <a:srgbClr val="2A78D6"/>
            </a:solidFill>
          </a:ln>
        </p:spPr>
      </p:cxnSp>
      <p:sp>
        <p:nvSpPr>
          <p:cNvPr id="112" name="Oval 111"/>
          <p:cNvSpPr/>
          <p:nvPr/>
        </p:nvSpPr>
        <p:spPr>
          <a:xfrm>
            <a:off x="10196806" y="3282282"/>
            <a:ext cx="155448" cy="155448"/>
          </a:xfrm>
          <a:prstGeom prst="ellipse">
            <a:avLst/>
          </a:prstGeom>
          <a:solidFill>
            <a:srgbClr val="2A78D6"/>
          </a:solidFill>
          <a:ln w="19050">
            <a:solidFill>
              <a:srgbClr val="FFFFFF"/>
            </a:solidFill>
          </a:ln>
        </p:spPr>
        <p:txBody>
          <a:bodyPr rtlCol="0" anchor="ctr"/>
          <a:lstStyle/>
          <a:p>
            <a:pPr algn="ctr"/>
          </a:p>
        </p:txBody>
      </p:sp>
      <p:sp>
        <p:nvSpPr>
          <p:cNvPr id="113" name="TextBox 112"/>
          <p:cNvSpPr txBox="1"/>
          <p:nvPr/>
        </p:nvSpPr>
        <p:spPr>
          <a:xfrm>
            <a:off x="9742667" y="4846320"/>
            <a:ext cx="1063726" cy="304800"/>
          </a:xfrm>
          <a:prstGeom prst="rect">
            <a:avLst/>
          </a:prstGeom>
          <a:noFill/>
        </p:spPr>
        <p:txBody>
          <a:bodyPr wrap="none" anchor="t" lIns="0" tIns="0" rIns="0" bIns="0">
            <a:noAutofit/>
          </a:bodyPr>
          <a:lstStyle/>
          <a:p>
            <a:pPr algn="ctr"/>
            <a:r>
              <a:rPr sz="1000" b="0">
                <a:solidFill>
                  <a:srgbClr val="0B0B0B"/>
                </a:solidFill>
                <a:latin typeface="Roboto"/>
              </a:rPr>
              <a:t>d10-M</a:t>
            </a:r>
          </a:p>
          <a:p>
            <a:pPr algn="ctr"/>
            <a:r>
              <a:rPr sz="1000" b="0">
                <a:solidFill>
                  <a:srgbClr val="0B0B0B"/>
                </a:solidFill>
                <a:latin typeface="Roboto"/>
              </a:rPr>
              <a:t>85M parameters</a:t>
            </a:r>
          </a:p>
        </p:txBody>
      </p:sp>
      <p:sp>
        <p:nvSpPr>
          <p:cNvPr id="114" name="TextBox 113"/>
          <p:cNvSpPr txBox="1"/>
          <p:nvPr/>
        </p:nvSpPr>
        <p:spPr>
          <a:xfrm>
            <a:off x="9820831" y="5276088"/>
            <a:ext cx="907399" cy="190500"/>
          </a:xfrm>
          <a:prstGeom prst="rect">
            <a:avLst/>
          </a:prstGeom>
          <a:noFill/>
        </p:spPr>
        <p:txBody>
          <a:bodyPr wrap="none" anchor="t" lIns="0" tIns="0" rIns="0" bIns="0">
            <a:noAutofit/>
          </a:bodyPr>
          <a:lstStyle/>
          <a:p>
            <a:pPr algn="ctr"/>
            <a:r>
              <a:rPr sz="1250" b="1">
                <a:solidFill>
                  <a:srgbClr val="0B0B0B"/>
                </a:solidFill>
                <a:latin typeface="Roboto"/>
              </a:rPr>
              <a:t>+0.01 AUC</a:t>
            </a:r>
          </a:p>
        </p:txBody>
      </p:sp>
      <p:sp>
        <p:nvSpPr>
          <p:cNvPr id="115" name="TextBox 114"/>
          <p:cNvSpPr txBox="1"/>
          <p:nvPr/>
        </p:nvSpPr>
        <p:spPr>
          <a:xfrm>
            <a:off x="9539805" y="5532120"/>
            <a:ext cx="1469451" cy="141732"/>
          </a:xfrm>
          <a:prstGeom prst="rect">
            <a:avLst/>
          </a:prstGeom>
          <a:noFill/>
        </p:spPr>
        <p:txBody>
          <a:bodyPr wrap="none" anchor="t" lIns="0" tIns="0" rIns="0" bIns="0">
            <a:noAutofit/>
          </a:bodyPr>
          <a:lstStyle/>
          <a:p>
            <a:pPr algn="ctr"/>
            <a:r>
              <a:rPr sz="930" b="0">
                <a:solidFill>
                  <a:srgbClr val="52514E"/>
                </a:solidFill>
                <a:latin typeface="Roboto"/>
              </a:rPr>
              <a:t>95% CI −0.04 to +0.05</a:t>
            </a:r>
          </a:p>
        </p:txBody>
      </p:sp>
      <p:sp>
        <p:nvSpPr>
          <p:cNvPr id="116" name="TextBox 115"/>
          <p:cNvSpPr txBox="1"/>
          <p:nvPr/>
        </p:nvSpPr>
        <p:spPr>
          <a:xfrm>
            <a:off x="9573921" y="5733288"/>
            <a:ext cx="1401218" cy="141732"/>
          </a:xfrm>
          <a:prstGeom prst="rect">
            <a:avLst/>
          </a:prstGeom>
          <a:noFill/>
        </p:spPr>
        <p:txBody>
          <a:bodyPr wrap="none" anchor="t" lIns="0" tIns="0" rIns="0" bIns="0">
            <a:noAutofit/>
          </a:bodyPr>
          <a:lstStyle/>
          <a:p>
            <a:pPr algn="ctr"/>
            <a:r>
              <a:rPr sz="930" b="0">
                <a:solidFill>
                  <a:srgbClr val="52514E"/>
                </a:solidFill>
                <a:latin typeface="Roboto"/>
              </a:rPr>
              <a:t>10 tasks up · 9 down</a:t>
            </a:r>
          </a:p>
        </p:txBody>
      </p:sp>
      <p:sp>
        <p:nvSpPr>
          <p:cNvPr id="117" name="TextBox 116"/>
          <p:cNvSpPr txBox="1"/>
          <p:nvPr/>
        </p:nvSpPr>
        <p:spPr>
          <a:xfrm>
            <a:off x="457200" y="6364234"/>
            <a:ext cx="11247120" cy="256011"/>
          </a:xfrm>
          <a:prstGeom prst="rect">
            <a:avLst/>
          </a:prstGeom>
          <a:noFill/>
        </p:spPr>
        <p:txBody>
          <a:bodyPr wrap="square" anchor="t" lIns="0" tIns="0" rIns="0" bIns="0">
            <a:noAutofit/>
          </a:bodyPr>
          <a:lstStyle/>
          <a:p>
            <a:pPr algn="l"/>
            <a:r>
              <a:rPr sz="860" b="0">
                <a:solidFill>
                  <a:srgbClr val="898781"/>
                </a:solidFill>
                <a:latin typeface="Roboto"/>
              </a:rPr>
              <a:t>Right: AUC is the best of XGBoost and TabPFN per task; test sets are small (14 to 40 subjects for most), so effects under about 0.04 AUC cannot be seen. 5 retired or quarantined tasks, SRM (corrupt source EEG), sex tasks and regression tasks are excluded. The added hours are mostly child and epilepsy EEG. Left: epochs 5 to 50 of the production run; the checkpoint with the lowest validation loss (epoch 32, 0.73) is not the one used downstream.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Roboto"/>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boto"/>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