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</p:sldIdLst>
  <p:sldSz cx="12191695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/Relationship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274320" y="164592"/>
            <a:ext cx="11612880" cy="41148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800" b="1">
                <a:solidFill>
                  <a:srgbClr val="222222"/>
                </a:solidFill>
              </a:rPr>
              <a:t>Roadmap through Q4 2026 — three data waves, each: gather → process → train → evaluate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274320" y="566928"/>
            <a:ext cx="548640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777777"/>
                </a:solidFill>
              </a:rPr>
              <a:t>Solid ✓ = complete · outlined = planned</a:t>
            </a:r>
          </a:p>
        </p:txBody>
      </p:sp>
      <p:sp>
        <p:nvSpPr>
          <p:cNvPr id="4" name="Rectangle 3"/>
          <p:cNvSpPr/>
          <p:nvPr/>
        </p:nvSpPr>
        <p:spPr>
          <a:xfrm>
            <a:off x="7863840" y="621792"/>
            <a:ext cx="256032" cy="128016"/>
          </a:xfrm>
          <a:prstGeom prst="rect">
            <a:avLst/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8174736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Gather</a:t>
            </a:r>
          </a:p>
        </p:txBody>
      </p:sp>
      <p:sp>
        <p:nvSpPr>
          <p:cNvPr id="6" name="Rectangle 5"/>
          <p:cNvSpPr/>
          <p:nvPr/>
        </p:nvSpPr>
        <p:spPr>
          <a:xfrm>
            <a:off x="8942832" y="621792"/>
            <a:ext cx="256032" cy="128016"/>
          </a:xfrm>
          <a:prstGeom prst="rect">
            <a:avLst/>
          </a:prstGeom>
          <a:solidFill>
            <a:srgbClr val="17A2A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9253728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Process</a:t>
            </a:r>
          </a:p>
        </p:txBody>
      </p:sp>
      <p:sp>
        <p:nvSpPr>
          <p:cNvPr id="8" name="Rectangle 7"/>
          <p:cNvSpPr/>
          <p:nvPr/>
        </p:nvSpPr>
        <p:spPr>
          <a:xfrm>
            <a:off x="10021824" y="621792"/>
            <a:ext cx="256032" cy="128016"/>
          </a:xfrm>
          <a:prstGeom prst="rect">
            <a:avLst/>
          </a:prstGeom>
          <a:solidFill>
            <a:srgbClr val="7B5AA6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9" name="TextBox 8"/>
          <p:cNvSpPr txBox="1"/>
          <p:nvPr/>
        </p:nvSpPr>
        <p:spPr>
          <a:xfrm>
            <a:off x="10332720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Train</a:t>
            </a:r>
          </a:p>
        </p:txBody>
      </p:sp>
      <p:sp>
        <p:nvSpPr>
          <p:cNvPr id="10" name="Rectangle 9"/>
          <p:cNvSpPr/>
          <p:nvPr/>
        </p:nvSpPr>
        <p:spPr>
          <a:xfrm>
            <a:off x="11100816" y="621792"/>
            <a:ext cx="256032" cy="128016"/>
          </a:xfrm>
          <a:prstGeom prst="rect">
            <a:avLst/>
          </a:prstGeom>
          <a:solidFill>
            <a:srgbClr val="C98A3A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1411712" y="580644"/>
            <a:ext cx="77724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100" b="0">
                <a:solidFill>
                  <a:srgbClr val="222222"/>
                </a:solidFill>
              </a:rPr>
              <a:t>Evaluate</a:t>
            </a:r>
          </a:p>
        </p:txBody>
      </p:sp>
      <p:cxnSp>
        <p:nvCxnSpPr>
          <p:cNvPr id="12" name="Connector 11"/>
          <p:cNvCxnSpPr/>
          <p:nvPr/>
        </p:nvCxnSpPr>
        <p:spPr>
          <a:xfrm>
            <a:off x="3129690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3" name="TextBox 12"/>
          <p:cNvSpPr txBox="1"/>
          <p:nvPr/>
        </p:nvSpPr>
        <p:spPr>
          <a:xfrm>
            <a:off x="2763930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Aug</a:t>
            </a:r>
          </a:p>
        </p:txBody>
      </p:sp>
      <p:cxnSp>
        <p:nvCxnSpPr>
          <p:cNvPr id="14" name="Connector 13"/>
          <p:cNvCxnSpPr/>
          <p:nvPr/>
        </p:nvCxnSpPr>
        <p:spPr>
          <a:xfrm>
            <a:off x="4890336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5" name="TextBox 14"/>
          <p:cNvSpPr txBox="1"/>
          <p:nvPr/>
        </p:nvSpPr>
        <p:spPr>
          <a:xfrm>
            <a:off x="4524576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Sep</a:t>
            </a:r>
          </a:p>
        </p:txBody>
      </p:sp>
      <p:cxnSp>
        <p:nvCxnSpPr>
          <p:cNvPr id="16" name="Connector 15"/>
          <p:cNvCxnSpPr/>
          <p:nvPr/>
        </p:nvCxnSpPr>
        <p:spPr>
          <a:xfrm>
            <a:off x="6594187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7" name="TextBox 16"/>
          <p:cNvSpPr txBox="1"/>
          <p:nvPr/>
        </p:nvSpPr>
        <p:spPr>
          <a:xfrm>
            <a:off x="6228427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Oct</a:t>
            </a:r>
          </a:p>
        </p:txBody>
      </p:sp>
      <p:cxnSp>
        <p:nvCxnSpPr>
          <p:cNvPr id="18" name="Connector 17"/>
          <p:cNvCxnSpPr/>
          <p:nvPr/>
        </p:nvCxnSpPr>
        <p:spPr>
          <a:xfrm>
            <a:off x="8354833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9" name="TextBox 18"/>
          <p:cNvSpPr txBox="1"/>
          <p:nvPr/>
        </p:nvSpPr>
        <p:spPr>
          <a:xfrm>
            <a:off x="7989073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Nov</a:t>
            </a:r>
          </a:p>
        </p:txBody>
      </p:sp>
      <p:cxnSp>
        <p:nvCxnSpPr>
          <p:cNvPr id="20" name="Connector 19"/>
          <p:cNvCxnSpPr/>
          <p:nvPr/>
        </p:nvCxnSpPr>
        <p:spPr>
          <a:xfrm>
            <a:off x="10058683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1" name="TextBox 20"/>
          <p:cNvSpPr txBox="1"/>
          <p:nvPr/>
        </p:nvSpPr>
        <p:spPr>
          <a:xfrm>
            <a:off x="9692923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Dec</a:t>
            </a:r>
          </a:p>
        </p:txBody>
      </p:sp>
      <p:cxnSp>
        <p:nvCxnSpPr>
          <p:cNvPr id="22" name="Connector 21"/>
          <p:cNvCxnSpPr/>
          <p:nvPr/>
        </p:nvCxnSpPr>
        <p:spPr>
          <a:xfrm>
            <a:off x="11819329" y="960120"/>
            <a:ext cx="0" cy="4297680"/>
          </a:xfrm>
          <a:prstGeom prst="line">
            <a:avLst/>
          </a:prstGeom>
          <a:ln w="12700">
            <a:solidFill>
              <a:srgbClr val="E8E8E8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3" name="TextBox 22"/>
          <p:cNvSpPr txBox="1"/>
          <p:nvPr/>
        </p:nvSpPr>
        <p:spPr>
          <a:xfrm>
            <a:off x="11453569" y="5285232"/>
            <a:ext cx="73152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300" b="0">
                <a:solidFill>
                  <a:srgbClr val="222222"/>
                </a:solidFill>
              </a:rPr>
              <a:t>Jan</a:t>
            </a:r>
          </a:p>
        </p:txBody>
      </p:sp>
      <p:sp>
        <p:nvSpPr>
          <p:cNvPr id="24" name="Rectangle 23"/>
          <p:cNvSpPr/>
          <p:nvPr/>
        </p:nvSpPr>
        <p:spPr>
          <a:xfrm>
            <a:off x="3129690" y="1134770"/>
            <a:ext cx="2158211" cy="180289"/>
          </a:xfrm>
          <a:prstGeom prst="rect">
            <a:avLst/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5" name="TextBox 24"/>
          <p:cNvSpPr txBox="1"/>
          <p:nvPr/>
        </p:nvSpPr>
        <p:spPr>
          <a:xfrm>
            <a:off x="5342765" y="1107338"/>
            <a:ext cx="274320" cy="27432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3B6FB0"/>
                </a:solidFill>
              </a:rPr>
              <a:t>✓</a:t>
            </a:r>
          </a:p>
        </p:txBody>
      </p:sp>
      <p:sp>
        <p:nvSpPr>
          <p:cNvPr id="26" name="Rectangle 25"/>
          <p:cNvSpPr/>
          <p:nvPr/>
        </p:nvSpPr>
        <p:spPr>
          <a:xfrm>
            <a:off x="3811230" y="1481480"/>
            <a:ext cx="3294112" cy="180289"/>
          </a:xfrm>
          <a:prstGeom prst="rect">
            <a:avLst/>
          </a:prstGeom>
          <a:solidFill>
            <a:srgbClr val="97D5D5"/>
          </a:solidFill>
          <a:ln w="17780">
            <a:solidFill>
              <a:srgbClr val="17A2A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7" name="Rectangle 26"/>
          <p:cNvSpPr/>
          <p:nvPr/>
        </p:nvSpPr>
        <p:spPr>
          <a:xfrm>
            <a:off x="6594187" y="1828190"/>
            <a:ext cx="1703851" cy="180289"/>
          </a:xfrm>
          <a:prstGeom prst="rect">
            <a:avLst/>
          </a:prstGeom>
          <a:solidFill>
            <a:srgbClr val="C4B5D7"/>
          </a:solidFill>
          <a:ln w="17780">
            <a:solidFill>
              <a:srgbClr val="7B5A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8" name="Rectangle 27"/>
          <p:cNvSpPr/>
          <p:nvPr/>
        </p:nvSpPr>
        <p:spPr>
          <a:xfrm>
            <a:off x="7389317" y="2174900"/>
            <a:ext cx="1476671" cy="180289"/>
          </a:xfrm>
          <a:prstGeom prst="rect">
            <a:avLst/>
          </a:prstGeom>
          <a:solidFill>
            <a:srgbClr val="E7CAA6"/>
          </a:solidFill>
          <a:ln w="17780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274320" y="1106424"/>
            <a:ext cx="23774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222222"/>
                </a:solidFill>
              </a:rPr>
              <a:t>WAVE 1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274320" y="1435608"/>
            <a:ext cx="242316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Open clinical cohorts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ICU coma · sleep · OSA · ALS · PD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~23k h gathered, 5k h processed</a:t>
            </a:r>
          </a:p>
        </p:txBody>
      </p:sp>
      <p:cxnSp>
        <p:nvCxnSpPr>
          <p:cNvPr id="31" name="Connector 30"/>
          <p:cNvCxnSpPr/>
          <p:nvPr/>
        </p:nvCxnSpPr>
        <p:spPr>
          <a:xfrm>
            <a:off x="274320" y="2438400"/>
            <a:ext cx="11658600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2" name="Rectangle 31"/>
          <p:cNvSpPr/>
          <p:nvPr/>
        </p:nvSpPr>
        <p:spPr>
          <a:xfrm>
            <a:off x="3129690" y="2521610"/>
            <a:ext cx="2839751" cy="180289"/>
          </a:xfrm>
          <a:prstGeom prst="rect">
            <a:avLst/>
          </a:prstGeom>
          <a:solidFill>
            <a:srgbClr val="A7BEDB"/>
          </a:solidFill>
          <a:ln w="1778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3" name="Rectangle 32"/>
          <p:cNvSpPr/>
          <p:nvPr/>
        </p:nvSpPr>
        <p:spPr>
          <a:xfrm>
            <a:off x="5969441" y="2868320"/>
            <a:ext cx="2385392" cy="180289"/>
          </a:xfrm>
          <a:prstGeom prst="rect">
            <a:avLst/>
          </a:prstGeom>
          <a:solidFill>
            <a:srgbClr val="97D5D5"/>
          </a:solidFill>
          <a:ln w="17780">
            <a:solidFill>
              <a:srgbClr val="17A2A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4" name="Rectangle 33"/>
          <p:cNvSpPr/>
          <p:nvPr/>
        </p:nvSpPr>
        <p:spPr>
          <a:xfrm>
            <a:off x="7957267" y="3215030"/>
            <a:ext cx="1760646" cy="180289"/>
          </a:xfrm>
          <a:prstGeom prst="rect">
            <a:avLst/>
          </a:prstGeom>
          <a:solidFill>
            <a:srgbClr val="C4B5D7"/>
          </a:solidFill>
          <a:ln w="17780">
            <a:solidFill>
              <a:srgbClr val="7B5A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9149963" y="3561740"/>
            <a:ext cx="1533466" cy="180289"/>
          </a:xfrm>
          <a:prstGeom prst="rect">
            <a:avLst/>
          </a:prstGeom>
          <a:solidFill>
            <a:srgbClr val="E7CAA6"/>
          </a:solidFill>
          <a:ln w="17780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274320" y="2493264"/>
            <a:ext cx="23774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222222"/>
                </a:solidFill>
              </a:rPr>
              <a:t>WAVE 2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274320" y="2822448"/>
            <a:ext cx="242316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Temple Hospital corpus (TUH)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~15,000 patients, ~25k h — the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single largest open clinical set</a:t>
            </a:r>
          </a:p>
        </p:txBody>
      </p:sp>
      <p:cxnSp>
        <p:nvCxnSpPr>
          <p:cNvPr id="38" name="Connector 37"/>
          <p:cNvCxnSpPr/>
          <p:nvPr/>
        </p:nvCxnSpPr>
        <p:spPr>
          <a:xfrm>
            <a:off x="274320" y="3825240"/>
            <a:ext cx="11658600" cy="0"/>
          </a:xfrm>
          <a:prstGeom prst="line">
            <a:avLst/>
          </a:prstGeom>
          <a:ln w="12700">
            <a:solidFill>
              <a:srgbClr val="CCCCCC"/>
            </a:solidFill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39" name="Rectangle 38"/>
          <p:cNvSpPr/>
          <p:nvPr/>
        </p:nvSpPr>
        <p:spPr>
          <a:xfrm>
            <a:off x="4208795" y="3908450"/>
            <a:ext cx="4089243" cy="180289"/>
          </a:xfrm>
          <a:prstGeom prst="rect">
            <a:avLst/>
          </a:prstGeom>
          <a:solidFill>
            <a:srgbClr val="A7BEDB"/>
          </a:solidFill>
          <a:ln w="1778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0" name="Rectangle 39"/>
          <p:cNvSpPr/>
          <p:nvPr/>
        </p:nvSpPr>
        <p:spPr>
          <a:xfrm>
            <a:off x="7673292" y="4255160"/>
            <a:ext cx="1760646" cy="180289"/>
          </a:xfrm>
          <a:prstGeom prst="rect">
            <a:avLst/>
          </a:prstGeom>
          <a:solidFill>
            <a:srgbClr val="97D5D5"/>
          </a:solidFill>
          <a:ln w="17780">
            <a:solidFill>
              <a:srgbClr val="17A2A2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1" name="Rectangle 40"/>
          <p:cNvSpPr/>
          <p:nvPr/>
        </p:nvSpPr>
        <p:spPr>
          <a:xfrm>
            <a:off x="8865988" y="4601870"/>
            <a:ext cx="1987826" cy="180289"/>
          </a:xfrm>
          <a:prstGeom prst="rect">
            <a:avLst/>
          </a:prstGeom>
          <a:solidFill>
            <a:srgbClr val="C4B5D7"/>
          </a:solidFill>
          <a:ln w="17780">
            <a:solidFill>
              <a:srgbClr val="7B5AA6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2" name="Rectangle 41"/>
          <p:cNvSpPr/>
          <p:nvPr/>
        </p:nvSpPr>
        <p:spPr>
          <a:xfrm>
            <a:off x="10058683" y="4948580"/>
            <a:ext cx="1192696" cy="180289"/>
          </a:xfrm>
          <a:prstGeom prst="rect">
            <a:avLst/>
          </a:prstGeom>
          <a:solidFill>
            <a:srgbClr val="E7CAA6"/>
          </a:solidFill>
          <a:ln w="17780">
            <a:solidFill>
              <a:srgbClr val="C98A3A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3" name="TextBox 42"/>
          <p:cNvSpPr txBox="1"/>
          <p:nvPr/>
        </p:nvSpPr>
        <p:spPr>
          <a:xfrm>
            <a:off x="274320" y="3880104"/>
            <a:ext cx="2377440" cy="3200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500" b="1">
                <a:solidFill>
                  <a:srgbClr val="222222"/>
                </a:solidFill>
              </a:rPr>
              <a:t>WAVE 3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274320" y="4209288"/>
            <a:ext cx="2423160" cy="100584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Deep-phenotype cohorts (gated)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ELUCID · EMBARC · NSRR · Harvard</a:t>
            </a:r>
          </a:p>
          <a:p>
            <a:pPr algn="l">
              <a:lnSpc>
                <a:spcPct val="115000"/>
              </a:lnSpc>
            </a:pPr>
            <a:r>
              <a:rPr sz="1000" b="0">
                <a:solidFill>
                  <a:srgbClr val="777777"/>
                </a:solidFill>
              </a:rPr>
              <a:t>~10,000 patients, 1000s of variables</a:t>
            </a:r>
          </a:p>
        </p:txBody>
      </p:sp>
      <p:cxnSp>
        <p:nvCxnSpPr>
          <p:cNvPr id="45" name="Connector 44"/>
          <p:cNvCxnSpPr/>
          <p:nvPr/>
        </p:nvCxnSpPr>
        <p:spPr>
          <a:xfrm>
            <a:off x="5287901" y="795528"/>
            <a:ext cx="0" cy="4416552"/>
          </a:xfrm>
          <a:prstGeom prst="line">
            <a:avLst/>
          </a:prstGeom>
          <a:ln w="20320">
            <a:solidFill>
              <a:srgbClr val="CC3333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46" name="TextBox 45"/>
          <p:cNvSpPr txBox="1"/>
          <p:nvPr/>
        </p:nvSpPr>
        <p:spPr>
          <a:xfrm>
            <a:off x="4922141" y="576072"/>
            <a:ext cx="731520" cy="2286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200" b="1">
                <a:solidFill>
                  <a:srgbClr val="CC3333"/>
                </a:solidFill>
              </a:rPr>
              <a:t>today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274320" y="5577840"/>
            <a:ext cx="8686800" cy="256032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400" b="1">
                <a:solidFill>
                  <a:srgbClr val="222222"/>
                </a:solidFill>
              </a:rPr>
              <a:t>Goal: process and train on 50% of open-source EEG by end of year</a:t>
            </a:r>
          </a:p>
        </p:txBody>
      </p:sp>
      <p:sp>
        <p:nvSpPr>
          <p:cNvPr id="48" name="Rectangle 47"/>
          <p:cNvSpPr/>
          <p:nvPr/>
        </p:nvSpPr>
        <p:spPr>
          <a:xfrm>
            <a:off x="2788920" y="6217920"/>
            <a:ext cx="7818120" cy="274320"/>
          </a:xfrm>
          <a:prstGeom prst="rect">
            <a:avLst/>
          </a:prstGeom>
          <a:solidFill>
            <a:srgbClr val="ECECEC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49" name="Rectangle 48"/>
          <p:cNvSpPr/>
          <p:nvPr/>
        </p:nvSpPr>
        <p:spPr>
          <a:xfrm>
            <a:off x="2788920" y="6217920"/>
            <a:ext cx="355369" cy="274320"/>
          </a:xfrm>
          <a:prstGeom prst="rect">
            <a:avLst/>
          </a:prstGeom>
          <a:solidFill>
            <a:srgbClr val="3B6FB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0" name="Rectangle 49"/>
          <p:cNvSpPr/>
          <p:nvPr/>
        </p:nvSpPr>
        <p:spPr>
          <a:xfrm>
            <a:off x="3144289" y="6217920"/>
            <a:ext cx="1314865" cy="274320"/>
          </a:xfrm>
          <a:prstGeom prst="rect">
            <a:avLst/>
          </a:prstGeom>
          <a:solidFill>
            <a:srgbClr val="85A6CE"/>
          </a:solidFill>
          <a:ln w="1270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1" name="Rectangle 50"/>
          <p:cNvSpPr/>
          <p:nvPr/>
        </p:nvSpPr>
        <p:spPr>
          <a:xfrm>
            <a:off x="4459154" y="6217920"/>
            <a:ext cx="1741309" cy="274320"/>
          </a:xfrm>
          <a:prstGeom prst="rect">
            <a:avLst/>
          </a:prstGeom>
          <a:solidFill>
            <a:srgbClr val="C8D7E9"/>
          </a:solidFill>
          <a:ln w="1270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2" name="Rectangle 51"/>
          <p:cNvSpPr/>
          <p:nvPr/>
        </p:nvSpPr>
        <p:spPr>
          <a:xfrm>
            <a:off x="6200463" y="6217920"/>
            <a:ext cx="852886" cy="274320"/>
          </a:xfrm>
          <a:prstGeom prst="rect">
            <a:avLst/>
          </a:prstGeom>
          <a:solidFill>
            <a:srgbClr val="C8D7E9"/>
          </a:solidFill>
          <a:ln w="12700">
            <a:solidFill>
              <a:srgbClr val="3B6FB0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</a:p>
        </p:txBody>
      </p:sp>
      <p:sp>
        <p:nvSpPr>
          <p:cNvPr id="53" name="TextBox 52"/>
          <p:cNvSpPr txBox="1"/>
          <p:nvPr/>
        </p:nvSpPr>
        <p:spPr>
          <a:xfrm>
            <a:off x="1051560" y="6528816"/>
            <a:ext cx="219456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50" b="1">
                <a:solidFill>
                  <a:srgbClr val="222222"/>
                </a:solidFill>
              </a:rPr>
              <a:t>5k h processed</a:t>
            </a:r>
          </a:p>
        </p:txBody>
      </p:sp>
      <p:sp>
        <p:nvSpPr>
          <p:cNvPr id="54" name="TextBox 53"/>
          <p:cNvSpPr txBox="1"/>
          <p:nvPr/>
        </p:nvSpPr>
        <p:spPr>
          <a:xfrm>
            <a:off x="3087554" y="5861304"/>
            <a:ext cx="2743200" cy="365759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222222"/>
                </a:solidFill>
              </a:rPr>
              <a:t>23.5k h gathered</a:t>
            </a:r>
          </a:p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222222"/>
                </a:solidFill>
              </a:rPr>
              <a:t>(raw on disk)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28863" y="6528816"/>
            <a:ext cx="274320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ctr">
              <a:lnSpc>
                <a:spcPct val="100000"/>
              </a:lnSpc>
            </a:pPr>
            <a:r>
              <a:rPr sz="1050" b="0">
                <a:solidFill>
                  <a:srgbClr val="777777"/>
                </a:solidFill>
              </a:rPr>
              <a:t>+ Temple ≈ 48k h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7126501" y="6025896"/>
            <a:ext cx="274320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00000"/>
              </a:lnSpc>
            </a:pPr>
            <a:r>
              <a:rPr sz="1050" b="0">
                <a:solidFill>
                  <a:srgbClr val="777777"/>
                </a:solidFill>
              </a:rPr>
              <a:t>+ deep-phenotype ≈ 60k h (EOY)</a:t>
            </a:r>
          </a:p>
        </p:txBody>
      </p:sp>
      <p:cxnSp>
        <p:nvCxnSpPr>
          <p:cNvPr id="57" name="Connector 56"/>
          <p:cNvCxnSpPr/>
          <p:nvPr/>
        </p:nvCxnSpPr>
        <p:spPr>
          <a:xfrm>
            <a:off x="6697980" y="6108192"/>
            <a:ext cx="0" cy="475488"/>
          </a:xfrm>
          <a:prstGeom prst="line">
            <a:avLst/>
          </a:prstGeom>
          <a:ln w="20320">
            <a:solidFill>
              <a:srgbClr val="CC3333"/>
            </a:solidFill>
            <a:prstDash val="dash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58" name="TextBox 57"/>
          <p:cNvSpPr txBox="1"/>
          <p:nvPr/>
        </p:nvSpPr>
        <p:spPr>
          <a:xfrm>
            <a:off x="5728716" y="5943600"/>
            <a:ext cx="914400" cy="201168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r">
              <a:lnSpc>
                <a:spcPct val="100000"/>
              </a:lnSpc>
            </a:pPr>
            <a:r>
              <a:rPr sz="1050" b="1">
                <a:solidFill>
                  <a:srgbClr val="CC3333"/>
                </a:solidFill>
              </a:rPr>
              <a:t>50% goal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10661904" y="6144768"/>
            <a:ext cx="1481328" cy="457200"/>
          </a:xfrm>
          <a:prstGeom prst="rect">
            <a:avLst/>
          </a:prstGeom>
          <a:noFill/>
        </p:spPr>
        <p:txBody>
          <a:bodyPr wrap="square" anchor="t" lIns="0" rIns="0" tIns="0" bIns="0">
            <a:spAutoFit/>
          </a:bodyPr>
          <a:lstStyle/>
          <a:p>
            <a:pPr algn="l">
              <a:lnSpc>
                <a:spcPct val="110000"/>
              </a:lnSpc>
            </a:pPr>
            <a:r>
              <a:rPr sz="950" b="0">
                <a:solidFill>
                  <a:srgbClr val="777777"/>
                </a:solidFill>
              </a:rPr>
              <a:t>~110,000 hours of</a:t>
            </a:r>
          </a:p>
          <a:p>
            <a:pPr algn="l">
              <a:lnSpc>
                <a:spcPct val="110000"/>
              </a:lnSpc>
            </a:pPr>
            <a:r>
              <a:rPr sz="950" b="0">
                <a:solidFill>
                  <a:srgbClr val="777777"/>
                </a:solidFill>
              </a:rPr>
              <a:t>open-source EEG identified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/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