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411480"/>
            <a:ext cx="11247120" cy="6400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3000" b="1" i="0">
                <a:solidFill>
                  <a:srgbClr val="222222"/>
                </a:solidFill>
              </a:rPr>
              <a:t>EEG foundation model — data &amp; indications update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051560"/>
            <a:ext cx="1124712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400" b="0" i="0">
                <a:solidFill>
                  <a:srgbClr val="777777"/>
                </a:solidFill>
              </a:rPr>
              <a:t>Team update · 8 September 2026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57200" y="1691640"/>
            <a:ext cx="2697480" cy="1600200"/>
          </a:xfrm>
          <a:prstGeom prst="roundRect">
            <a:avLst>
              <a:gd name="adj" fmla="val 8000"/>
            </a:avLst>
          </a:prstGeom>
          <a:solidFill>
            <a:srgbClr val="E3F4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57200" y="1691640"/>
            <a:ext cx="82296" cy="1600200"/>
          </a:xfrm>
          <a:prstGeom prst="rect">
            <a:avLst/>
          </a:prstGeom>
          <a:solidFill>
            <a:srgbClr val="17A2A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13232" y="1856232"/>
            <a:ext cx="2331720" cy="6400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3400" b="1" i="0">
                <a:solidFill>
                  <a:srgbClr val="17A2A2"/>
                </a:solidFill>
              </a:rPr>
              <a:t>5.0k 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3232" y="2496312"/>
            <a:ext cx="233172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250" b="1" i="0">
                <a:solidFill>
                  <a:srgbClr val="222222"/>
                </a:solidFill>
              </a:rPr>
              <a:t>processed &amp; QC-passed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3232" y="2788920"/>
            <a:ext cx="233172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050" b="0" i="0">
                <a:solidFill>
                  <a:srgbClr val="777777"/>
                </a:solidFill>
              </a:rPr>
              <a:t>d10 corpus + ICU coma + wave-1 sets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310128" y="1691640"/>
            <a:ext cx="2697480" cy="1600200"/>
          </a:xfrm>
          <a:prstGeom prst="roundRect">
            <a:avLst>
              <a:gd name="adj" fmla="val 8000"/>
            </a:avLst>
          </a:prstGeom>
          <a:solidFill>
            <a:srgbClr val="E7EE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310128" y="1691640"/>
            <a:ext cx="82296" cy="1600200"/>
          </a:xfrm>
          <a:prstGeom prst="rect">
            <a:avLst/>
          </a:prstGeom>
          <a:solidFill>
            <a:srgbClr val="3B6F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566160" y="1856232"/>
            <a:ext cx="2331720" cy="6400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3400" b="1" i="0">
                <a:solidFill>
                  <a:srgbClr val="3B6FB0"/>
                </a:solidFill>
              </a:rPr>
              <a:t>23.5k 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66160" y="2496312"/>
            <a:ext cx="233172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250" b="1" i="0">
                <a:solidFill>
                  <a:srgbClr val="222222"/>
                </a:solidFill>
              </a:rPr>
              <a:t>gathered on disk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566160" y="2788920"/>
            <a:ext cx="233172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050" b="0" i="0">
                <a:solidFill>
                  <a:srgbClr val="777777"/>
                </a:solidFill>
              </a:rPr>
              <a:t>+18.5k h landed this week, all verified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163056" y="1691640"/>
            <a:ext cx="2697480" cy="1600200"/>
          </a:xfrm>
          <a:prstGeom prst="roundRect">
            <a:avLst>
              <a:gd name="adj" fmla="val 8000"/>
            </a:avLst>
          </a:prstGeom>
          <a:solidFill>
            <a:srgbClr val="EFEB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163056" y="1691640"/>
            <a:ext cx="82296" cy="1600200"/>
          </a:xfrm>
          <a:prstGeom prst="rect">
            <a:avLst/>
          </a:prstGeom>
          <a:solidFill>
            <a:srgbClr val="7B5A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19088" y="1856232"/>
            <a:ext cx="2331720" cy="6400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3400" b="1" i="0">
                <a:solidFill>
                  <a:srgbClr val="7B5AA6"/>
                </a:solidFill>
              </a:rPr>
              <a:t>21 %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19088" y="2496312"/>
            <a:ext cx="233172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250" b="1" i="0">
                <a:solidFill>
                  <a:srgbClr val="222222"/>
                </a:solidFill>
              </a:rPr>
              <a:t>of the 110k-h universe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19088" y="2788920"/>
            <a:ext cx="233172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050" b="0" i="0">
                <a:solidFill>
                  <a:srgbClr val="777777"/>
                </a:solidFill>
              </a:rPr>
              <a:t>open-source EEG on disk · goal 50 % by EOY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015984" y="1691640"/>
            <a:ext cx="2697480" cy="1600200"/>
          </a:xfrm>
          <a:prstGeom prst="roundRect">
            <a:avLst>
              <a:gd name="adj" fmla="val 8000"/>
            </a:avLst>
          </a:prstGeom>
          <a:solidFill>
            <a:srgbClr val="F9F1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9015984" y="1691640"/>
            <a:ext cx="82296" cy="1600200"/>
          </a:xfrm>
          <a:prstGeom prst="rect">
            <a:avLst/>
          </a:prstGeom>
          <a:solidFill>
            <a:srgbClr val="C98A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272016" y="1856232"/>
            <a:ext cx="2331720" cy="6400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3400" b="1" i="0">
                <a:solidFill>
                  <a:srgbClr val="C98A3A"/>
                </a:solidFill>
              </a:rPr>
              <a:t>11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72016" y="2496312"/>
            <a:ext cx="233172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250" b="1" i="0">
                <a:solidFill>
                  <a:srgbClr val="222222"/>
                </a:solidFill>
              </a:rPr>
              <a:t>new indication lines added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72016" y="2788920"/>
            <a:ext cx="233172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050" b="0" i="0">
                <a:solidFill>
                  <a:srgbClr val="777777"/>
                </a:solidFill>
              </a:rPr>
              <a:t>1 processed, 10 raw — see slide 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57200" y="3611880"/>
            <a:ext cx="11247120" cy="26517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12000"/>
              </a:lnSpc>
              <a:spcAft>
                <a:spcPts val="700"/>
              </a:spcAft>
            </a:pPr>
            <a:r>
              <a:rPr sz="1300">
                <a:solidFill>
                  <a:srgbClr val="777777"/>
                </a:solidFill>
              </a:rPr>
              <a:t>•  </a:t>
            </a:r>
            <a:r>
              <a:rPr sz="1300" b="1">
                <a:solidFill>
                  <a:srgbClr val="222222"/>
                </a:solidFill>
              </a:rPr>
              <a:t>Wave 1 gather is complete and over-delivered. </a:t>
            </a:r>
            <a:r>
              <a:rPr sz="1300" b="0">
                <a:solidFill>
                  <a:srgbClr val="222222"/>
                </a:solidFill>
              </a:rPr>
              <a:t>15 datasets landed since the Aug 16 roadmap, every file checksum- or byte-verified. The MGH sleep corpus alone is 15,300 h under a commercial-OK licence — 3× our entire processed corpus.</a:t>
            </a:r>
          </a:p>
          <a:p>
            <a:pPr>
              <a:lnSpc>
                <a:spcPct val="112000"/>
              </a:lnSpc>
              <a:spcAft>
                <a:spcPts val="700"/>
              </a:spcAft>
            </a:pPr>
            <a:r>
              <a:rPr sz="1300">
                <a:solidFill>
                  <a:srgbClr val="777777"/>
                </a:solidFill>
              </a:rPr>
              <a:t>•  </a:t>
            </a:r>
            <a:r>
              <a:rPr sz="1300" b="1">
                <a:solidFill>
                  <a:srgbClr val="222222"/>
                </a:solidFill>
              </a:rPr>
              <a:t>ICU cardiac-arrest coma (I-CARE) is fully processed: </a:t>
            </a:r>
            <a:r>
              <a:rPr sz="1300" b="0">
                <a:solidFill>
                  <a:srgbClr val="222222"/>
                </a:solidFill>
              </a:rPr>
              <a:t>579 patients, 872 h, 5 hospitals, QC passed. First well-powered prognosis benchmark; leave-one-hospital-out design.</a:t>
            </a:r>
          </a:p>
          <a:p>
            <a:pPr>
              <a:lnSpc>
                <a:spcPct val="112000"/>
              </a:lnSpc>
              <a:spcAft>
                <a:spcPts val="700"/>
              </a:spcAft>
            </a:pPr>
            <a:r>
              <a:rPr sz="1300">
                <a:solidFill>
                  <a:srgbClr val="777777"/>
                </a:solidFill>
              </a:rPr>
              <a:t>•  </a:t>
            </a:r>
            <a:r>
              <a:rPr sz="1300" b="1">
                <a:solidFill>
                  <a:srgbClr val="222222"/>
                </a:solidFill>
              </a:rPr>
              <a:t>New indication lines: </a:t>
            </a:r>
            <a:r>
              <a:rPr sz="1300" b="0">
                <a:solidFill>
                  <a:srgbClr val="222222"/>
                </a:solidFill>
              </a:rPr>
              <a:t>sleep staging &amp; disorders, obstructive sleep apnea with severity, ALS with ALSFRS-R, neonatal HIE severity, routine normal/abnormal EEG, PD staging at 4× scale, post-COVID, SCA2 drug-trial response.</a:t>
            </a:r>
          </a:p>
          <a:p>
            <a:pPr>
              <a:lnSpc>
                <a:spcPct val="112000"/>
              </a:lnSpc>
              <a:spcAft>
                <a:spcPts val="700"/>
              </a:spcAft>
            </a:pPr>
            <a:r>
              <a:rPr sz="1300">
                <a:solidFill>
                  <a:srgbClr val="777777"/>
                </a:solidFill>
              </a:rPr>
              <a:t>•  </a:t>
            </a:r>
            <a:r>
              <a:rPr sz="1300" b="1">
                <a:solidFill>
                  <a:srgbClr val="222222"/>
                </a:solidFill>
              </a:rPr>
              <a:t>Metadata chatbot shipped: </a:t>
            </a:r>
            <a:r>
              <a:rPr sz="1300" b="0">
                <a:solidFill>
                  <a:srgbClr val="222222"/>
                </a:solidFill>
              </a:rPr>
              <a:t>40 datasets · 12,821 subjects · 848 fields, tool registry for cohort/feasibility queries, password-protected, 64 automated tests green.</a:t>
            </a:r>
          </a:p>
          <a:p>
            <a:pPr>
              <a:lnSpc>
                <a:spcPct val="112000"/>
              </a:lnSpc>
              <a:spcAft>
                <a:spcPts val="700"/>
              </a:spcAft>
            </a:pPr>
            <a:r>
              <a:rPr sz="1300">
                <a:solidFill>
                  <a:srgbClr val="777777"/>
                </a:solidFill>
              </a:rPr>
              <a:t>•  </a:t>
            </a:r>
            <a:r>
              <a:rPr sz="1300" b="1">
                <a:solidFill>
                  <a:srgbClr val="CC3333"/>
                </a:solidFill>
              </a:rPr>
              <a:t>Two blockers need decisions: </a:t>
            </a:r>
            <a:r>
              <a:rPr sz="1300" b="0">
                <a:solidFill>
                  <a:srgbClr val="222222"/>
                </a:solidFill>
              </a:rPr>
              <a:t>the Temple corpus is not on any lab disk we can find, and the Harvard EEG Database is downloadable but non-commercial-only (slide 5).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57200" y="6473952"/>
            <a:ext cx="822960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EEG foundation model · team update · 8 Sep 2026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1247120" y="6473952"/>
            <a:ext cx="50292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274320" y="164592"/>
            <a:ext cx="11612880" cy="4114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800" b="1">
                <a:solidFill>
                  <a:srgbClr val="222222"/>
                </a:solidFill>
              </a:rPr>
              <a:t>Roadmap through Q4 2026 — three data waves, each: gather → process → train → evaluate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74320" y="566928"/>
            <a:ext cx="54864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>
                <a:solidFill>
                  <a:srgbClr val="777777"/>
                </a:solidFill>
              </a:rPr>
              <a:t>Solid ✓ = complete · outlined = planned</a:t>
            </a:r>
          </a:p>
        </p:txBody>
      </p:sp>
      <p:sp>
        <p:nvSpPr>
          <p:cNvPr id="4" name="Rectangle 3"/>
          <p:cNvSpPr/>
          <p:nvPr/>
        </p:nvSpPr>
        <p:spPr>
          <a:xfrm>
            <a:off x="7863840" y="621792"/>
            <a:ext cx="256032" cy="128016"/>
          </a:xfrm>
          <a:prstGeom prst="rect">
            <a:avLst/>
          </a:prstGeom>
          <a:solidFill>
            <a:srgbClr val="3B6F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174736" y="580644"/>
            <a:ext cx="77724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>
                <a:solidFill>
                  <a:srgbClr val="222222"/>
                </a:solidFill>
              </a:rPr>
              <a:t>Gather</a:t>
            </a:r>
          </a:p>
        </p:txBody>
      </p:sp>
      <p:sp>
        <p:nvSpPr>
          <p:cNvPr id="6" name="Rectangle 5"/>
          <p:cNvSpPr/>
          <p:nvPr/>
        </p:nvSpPr>
        <p:spPr>
          <a:xfrm>
            <a:off x="8942832" y="621792"/>
            <a:ext cx="256032" cy="128016"/>
          </a:xfrm>
          <a:prstGeom prst="rect">
            <a:avLst/>
          </a:prstGeom>
          <a:solidFill>
            <a:srgbClr val="17A2A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253728" y="580644"/>
            <a:ext cx="77724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>
                <a:solidFill>
                  <a:srgbClr val="222222"/>
                </a:solidFill>
              </a:rPr>
              <a:t>Process</a:t>
            </a:r>
          </a:p>
        </p:txBody>
      </p:sp>
      <p:sp>
        <p:nvSpPr>
          <p:cNvPr id="8" name="Rectangle 7"/>
          <p:cNvSpPr/>
          <p:nvPr/>
        </p:nvSpPr>
        <p:spPr>
          <a:xfrm>
            <a:off x="10021824" y="621792"/>
            <a:ext cx="256032" cy="128016"/>
          </a:xfrm>
          <a:prstGeom prst="rect">
            <a:avLst/>
          </a:prstGeom>
          <a:solidFill>
            <a:srgbClr val="7B5A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0332720" y="580644"/>
            <a:ext cx="77724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>
                <a:solidFill>
                  <a:srgbClr val="222222"/>
                </a:solidFill>
              </a:rPr>
              <a:t>Train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100816" y="621792"/>
            <a:ext cx="256032" cy="128016"/>
          </a:xfrm>
          <a:prstGeom prst="rect">
            <a:avLst/>
          </a:prstGeom>
          <a:solidFill>
            <a:srgbClr val="C98A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1411712" y="580644"/>
            <a:ext cx="77724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>
                <a:solidFill>
                  <a:srgbClr val="222222"/>
                </a:solidFill>
              </a:rPr>
              <a:t>Evaluate</a:t>
            </a:r>
          </a:p>
        </p:txBody>
      </p:sp>
      <p:cxnSp>
        <p:nvCxnSpPr>
          <p:cNvPr id="12" name="Connector 11"/>
          <p:cNvCxnSpPr/>
          <p:nvPr/>
        </p:nvCxnSpPr>
        <p:spPr>
          <a:xfrm>
            <a:off x="3129690" y="960120"/>
            <a:ext cx="0" cy="4297680"/>
          </a:xfrm>
          <a:prstGeom prst="line">
            <a:avLst/>
          </a:prstGeom>
          <a:ln w="12700">
            <a:solidFill>
              <a:srgbClr val="E8E8E8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763930" y="5285232"/>
            <a:ext cx="731520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222222"/>
                </a:solidFill>
              </a:rPr>
              <a:t>Aug</a:t>
            </a:r>
          </a:p>
        </p:txBody>
      </p:sp>
      <p:cxnSp>
        <p:nvCxnSpPr>
          <p:cNvPr id="14" name="Connector 13"/>
          <p:cNvCxnSpPr/>
          <p:nvPr/>
        </p:nvCxnSpPr>
        <p:spPr>
          <a:xfrm>
            <a:off x="4890336" y="960120"/>
            <a:ext cx="0" cy="4297680"/>
          </a:xfrm>
          <a:prstGeom prst="line">
            <a:avLst/>
          </a:prstGeom>
          <a:ln w="12700">
            <a:solidFill>
              <a:srgbClr val="E8E8E8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524576" y="5285232"/>
            <a:ext cx="731520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222222"/>
                </a:solidFill>
              </a:rPr>
              <a:t>Sep</a:t>
            </a:r>
          </a:p>
        </p:txBody>
      </p:sp>
      <p:cxnSp>
        <p:nvCxnSpPr>
          <p:cNvPr id="16" name="Connector 15"/>
          <p:cNvCxnSpPr/>
          <p:nvPr/>
        </p:nvCxnSpPr>
        <p:spPr>
          <a:xfrm>
            <a:off x="6594187" y="960120"/>
            <a:ext cx="0" cy="4297680"/>
          </a:xfrm>
          <a:prstGeom prst="line">
            <a:avLst/>
          </a:prstGeom>
          <a:ln w="12700">
            <a:solidFill>
              <a:srgbClr val="E8E8E8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228427" y="5285232"/>
            <a:ext cx="731520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222222"/>
                </a:solidFill>
              </a:rPr>
              <a:t>Oct</a:t>
            </a:r>
          </a:p>
        </p:txBody>
      </p:sp>
      <p:cxnSp>
        <p:nvCxnSpPr>
          <p:cNvPr id="18" name="Connector 17"/>
          <p:cNvCxnSpPr/>
          <p:nvPr/>
        </p:nvCxnSpPr>
        <p:spPr>
          <a:xfrm>
            <a:off x="8354833" y="960120"/>
            <a:ext cx="0" cy="4297680"/>
          </a:xfrm>
          <a:prstGeom prst="line">
            <a:avLst/>
          </a:prstGeom>
          <a:ln w="12700">
            <a:solidFill>
              <a:srgbClr val="E8E8E8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7989073" y="5285232"/>
            <a:ext cx="731520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222222"/>
                </a:solidFill>
              </a:rPr>
              <a:t>Nov</a:t>
            </a:r>
          </a:p>
        </p:txBody>
      </p:sp>
      <p:cxnSp>
        <p:nvCxnSpPr>
          <p:cNvPr id="20" name="Connector 19"/>
          <p:cNvCxnSpPr/>
          <p:nvPr/>
        </p:nvCxnSpPr>
        <p:spPr>
          <a:xfrm>
            <a:off x="10058683" y="960120"/>
            <a:ext cx="0" cy="4297680"/>
          </a:xfrm>
          <a:prstGeom prst="line">
            <a:avLst/>
          </a:prstGeom>
          <a:ln w="12700">
            <a:solidFill>
              <a:srgbClr val="E8E8E8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9692923" y="5285232"/>
            <a:ext cx="731520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222222"/>
                </a:solidFill>
              </a:rPr>
              <a:t>Dec</a:t>
            </a:r>
          </a:p>
        </p:txBody>
      </p:sp>
      <p:cxnSp>
        <p:nvCxnSpPr>
          <p:cNvPr id="22" name="Connector 21"/>
          <p:cNvCxnSpPr/>
          <p:nvPr/>
        </p:nvCxnSpPr>
        <p:spPr>
          <a:xfrm>
            <a:off x="11819329" y="960120"/>
            <a:ext cx="0" cy="4297680"/>
          </a:xfrm>
          <a:prstGeom prst="line">
            <a:avLst/>
          </a:prstGeom>
          <a:ln w="12700">
            <a:solidFill>
              <a:srgbClr val="E8E8E8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1453569" y="5285232"/>
            <a:ext cx="731520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222222"/>
                </a:solidFill>
              </a:rPr>
              <a:t>Jan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129690" y="1134770"/>
            <a:ext cx="2158211" cy="180289"/>
          </a:xfrm>
          <a:prstGeom prst="rect">
            <a:avLst/>
          </a:prstGeom>
          <a:solidFill>
            <a:srgbClr val="3B6F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5342765" y="1107338"/>
            <a:ext cx="27432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400" b="1">
                <a:solidFill>
                  <a:srgbClr val="3B6FB0"/>
                </a:solidFill>
              </a:rPr>
              <a:t>✓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811230" y="1481480"/>
            <a:ext cx="3294112" cy="180289"/>
          </a:xfrm>
          <a:prstGeom prst="rect">
            <a:avLst/>
          </a:prstGeom>
          <a:solidFill>
            <a:srgbClr val="97D5D5"/>
          </a:solidFill>
          <a:ln w="17780">
            <a:solidFill>
              <a:srgbClr val="17A2A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6594187" y="1828190"/>
            <a:ext cx="1703851" cy="180289"/>
          </a:xfrm>
          <a:prstGeom prst="rect">
            <a:avLst/>
          </a:prstGeom>
          <a:solidFill>
            <a:srgbClr val="C4B5D7"/>
          </a:solidFill>
          <a:ln w="17780">
            <a:solidFill>
              <a:srgbClr val="7B5AA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7389317" y="2174900"/>
            <a:ext cx="1476671" cy="180289"/>
          </a:xfrm>
          <a:prstGeom prst="rect">
            <a:avLst/>
          </a:prstGeom>
          <a:solidFill>
            <a:srgbClr val="E7CAA6"/>
          </a:solidFill>
          <a:ln w="17780">
            <a:solidFill>
              <a:srgbClr val="C98A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274320" y="1106424"/>
            <a:ext cx="237744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>
                <a:solidFill>
                  <a:srgbClr val="222222"/>
                </a:solidFill>
              </a:rPr>
              <a:t>WAVE 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4320" y="1435608"/>
            <a:ext cx="2423160" cy="10058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000" b="0">
                <a:solidFill>
                  <a:srgbClr val="777777"/>
                </a:solidFill>
              </a:rPr>
              <a:t>Open clinical cohorts</a:t>
            </a:r>
          </a:p>
          <a:p>
            <a:pPr algn="l">
              <a:lnSpc>
                <a:spcPct val="115000"/>
              </a:lnSpc>
            </a:pPr>
            <a:r>
              <a:rPr sz="1000" b="0">
                <a:solidFill>
                  <a:srgbClr val="777777"/>
                </a:solidFill>
              </a:rPr>
              <a:t>ICU coma · sleep · OSA · ALS · PD</a:t>
            </a:r>
          </a:p>
          <a:p>
            <a:pPr algn="l">
              <a:lnSpc>
                <a:spcPct val="115000"/>
              </a:lnSpc>
            </a:pPr>
            <a:r>
              <a:rPr sz="1000" b="0">
                <a:solidFill>
                  <a:srgbClr val="777777"/>
                </a:solidFill>
              </a:rPr>
              <a:t>~23k h gathered, 5k h processed</a:t>
            </a:r>
          </a:p>
        </p:txBody>
      </p:sp>
      <p:cxnSp>
        <p:nvCxnSpPr>
          <p:cNvPr id="31" name="Connector 30"/>
          <p:cNvCxnSpPr/>
          <p:nvPr/>
        </p:nvCxnSpPr>
        <p:spPr>
          <a:xfrm>
            <a:off x="274320" y="2438400"/>
            <a:ext cx="11658600" cy="0"/>
          </a:xfrm>
          <a:prstGeom prst="line">
            <a:avLst/>
          </a:prstGeom>
          <a:ln w="12700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3129690" y="2521610"/>
            <a:ext cx="2839751" cy="180289"/>
          </a:xfrm>
          <a:prstGeom prst="rect">
            <a:avLst/>
          </a:prstGeom>
          <a:solidFill>
            <a:srgbClr val="A7BEDB"/>
          </a:solidFill>
          <a:ln w="17780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3" name="Rectangle 32"/>
          <p:cNvSpPr/>
          <p:nvPr/>
        </p:nvSpPr>
        <p:spPr>
          <a:xfrm>
            <a:off x="5969441" y="2868320"/>
            <a:ext cx="2385392" cy="180289"/>
          </a:xfrm>
          <a:prstGeom prst="rect">
            <a:avLst/>
          </a:prstGeom>
          <a:solidFill>
            <a:srgbClr val="97D5D5"/>
          </a:solidFill>
          <a:ln w="17780">
            <a:solidFill>
              <a:srgbClr val="17A2A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Rectangle 33"/>
          <p:cNvSpPr/>
          <p:nvPr/>
        </p:nvSpPr>
        <p:spPr>
          <a:xfrm>
            <a:off x="7957267" y="3215030"/>
            <a:ext cx="1760646" cy="180289"/>
          </a:xfrm>
          <a:prstGeom prst="rect">
            <a:avLst/>
          </a:prstGeom>
          <a:solidFill>
            <a:srgbClr val="C4B5D7"/>
          </a:solidFill>
          <a:ln w="17780">
            <a:solidFill>
              <a:srgbClr val="7B5AA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5" name="Rectangle 34"/>
          <p:cNvSpPr/>
          <p:nvPr/>
        </p:nvSpPr>
        <p:spPr>
          <a:xfrm>
            <a:off x="9149963" y="3561740"/>
            <a:ext cx="1533466" cy="180289"/>
          </a:xfrm>
          <a:prstGeom prst="rect">
            <a:avLst/>
          </a:prstGeom>
          <a:solidFill>
            <a:srgbClr val="E7CAA6"/>
          </a:solidFill>
          <a:ln w="17780">
            <a:solidFill>
              <a:srgbClr val="C98A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6" name="TextBox 35"/>
          <p:cNvSpPr txBox="1"/>
          <p:nvPr/>
        </p:nvSpPr>
        <p:spPr>
          <a:xfrm>
            <a:off x="274320" y="2493264"/>
            <a:ext cx="237744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>
                <a:solidFill>
                  <a:srgbClr val="222222"/>
                </a:solidFill>
              </a:rPr>
              <a:t>WAVE 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74320" y="2822448"/>
            <a:ext cx="2423160" cy="10058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000" b="0">
                <a:solidFill>
                  <a:srgbClr val="777777"/>
                </a:solidFill>
              </a:rPr>
              <a:t>Temple Hospital corpus (TUH)</a:t>
            </a:r>
          </a:p>
          <a:p>
            <a:pPr algn="l">
              <a:lnSpc>
                <a:spcPct val="115000"/>
              </a:lnSpc>
            </a:pPr>
            <a:r>
              <a:rPr sz="1000" b="0">
                <a:solidFill>
                  <a:srgbClr val="777777"/>
                </a:solidFill>
              </a:rPr>
              <a:t>~15,000 patients, ~25k h — the</a:t>
            </a:r>
          </a:p>
          <a:p>
            <a:pPr algn="l">
              <a:lnSpc>
                <a:spcPct val="115000"/>
              </a:lnSpc>
            </a:pPr>
            <a:r>
              <a:rPr sz="1000" b="0">
                <a:solidFill>
                  <a:srgbClr val="777777"/>
                </a:solidFill>
              </a:rPr>
              <a:t>single largest open clinical set</a:t>
            </a:r>
          </a:p>
        </p:txBody>
      </p:sp>
      <p:cxnSp>
        <p:nvCxnSpPr>
          <p:cNvPr id="38" name="Connector 37"/>
          <p:cNvCxnSpPr/>
          <p:nvPr/>
        </p:nvCxnSpPr>
        <p:spPr>
          <a:xfrm>
            <a:off x="274320" y="3825240"/>
            <a:ext cx="11658600" cy="0"/>
          </a:xfrm>
          <a:prstGeom prst="line">
            <a:avLst/>
          </a:prstGeom>
          <a:ln w="12700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4208795" y="3908450"/>
            <a:ext cx="4089243" cy="180289"/>
          </a:xfrm>
          <a:prstGeom prst="rect">
            <a:avLst/>
          </a:prstGeom>
          <a:solidFill>
            <a:srgbClr val="A7BEDB"/>
          </a:solidFill>
          <a:ln w="17780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0" name="Rectangle 39"/>
          <p:cNvSpPr/>
          <p:nvPr/>
        </p:nvSpPr>
        <p:spPr>
          <a:xfrm>
            <a:off x="7673292" y="4255160"/>
            <a:ext cx="1760646" cy="180289"/>
          </a:xfrm>
          <a:prstGeom prst="rect">
            <a:avLst/>
          </a:prstGeom>
          <a:solidFill>
            <a:srgbClr val="97D5D5"/>
          </a:solidFill>
          <a:ln w="17780">
            <a:solidFill>
              <a:srgbClr val="17A2A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1" name="Rectangle 40"/>
          <p:cNvSpPr/>
          <p:nvPr/>
        </p:nvSpPr>
        <p:spPr>
          <a:xfrm>
            <a:off x="8865988" y="4601870"/>
            <a:ext cx="1987826" cy="180289"/>
          </a:xfrm>
          <a:prstGeom prst="rect">
            <a:avLst/>
          </a:prstGeom>
          <a:solidFill>
            <a:srgbClr val="C4B5D7"/>
          </a:solidFill>
          <a:ln w="17780">
            <a:solidFill>
              <a:srgbClr val="7B5AA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2" name="Rectangle 41"/>
          <p:cNvSpPr/>
          <p:nvPr/>
        </p:nvSpPr>
        <p:spPr>
          <a:xfrm>
            <a:off x="10058683" y="4948580"/>
            <a:ext cx="1192696" cy="180289"/>
          </a:xfrm>
          <a:prstGeom prst="rect">
            <a:avLst/>
          </a:prstGeom>
          <a:solidFill>
            <a:srgbClr val="E7CAA6"/>
          </a:solidFill>
          <a:ln w="17780">
            <a:solidFill>
              <a:srgbClr val="C98A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3" name="TextBox 42"/>
          <p:cNvSpPr txBox="1"/>
          <p:nvPr/>
        </p:nvSpPr>
        <p:spPr>
          <a:xfrm>
            <a:off x="274320" y="3880104"/>
            <a:ext cx="237744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>
                <a:solidFill>
                  <a:srgbClr val="222222"/>
                </a:solidFill>
              </a:rPr>
              <a:t>WAVE 3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74320" y="4209288"/>
            <a:ext cx="2423160" cy="10058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000" b="0">
                <a:solidFill>
                  <a:srgbClr val="777777"/>
                </a:solidFill>
              </a:rPr>
              <a:t>Deep-phenotype cohorts (gated)</a:t>
            </a:r>
          </a:p>
          <a:p>
            <a:pPr algn="l">
              <a:lnSpc>
                <a:spcPct val="115000"/>
              </a:lnSpc>
            </a:pPr>
            <a:r>
              <a:rPr sz="1000" b="0">
                <a:solidFill>
                  <a:srgbClr val="777777"/>
                </a:solidFill>
              </a:rPr>
              <a:t>ELUCID · EMBARC · NSRR · Harvard</a:t>
            </a:r>
          </a:p>
          <a:p>
            <a:pPr algn="l">
              <a:lnSpc>
                <a:spcPct val="115000"/>
              </a:lnSpc>
            </a:pPr>
            <a:r>
              <a:rPr sz="1000" b="0">
                <a:solidFill>
                  <a:srgbClr val="777777"/>
                </a:solidFill>
              </a:rPr>
              <a:t>~10,000 patients, 1000s of variables</a:t>
            </a:r>
          </a:p>
        </p:txBody>
      </p:sp>
      <p:cxnSp>
        <p:nvCxnSpPr>
          <p:cNvPr id="45" name="Connector 44"/>
          <p:cNvCxnSpPr/>
          <p:nvPr/>
        </p:nvCxnSpPr>
        <p:spPr>
          <a:xfrm>
            <a:off x="5287901" y="795528"/>
            <a:ext cx="0" cy="4416552"/>
          </a:xfrm>
          <a:prstGeom prst="line">
            <a:avLst/>
          </a:prstGeom>
          <a:ln w="20320">
            <a:solidFill>
              <a:srgbClr val="CC3333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922141" y="576072"/>
            <a:ext cx="73152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200" b="1">
                <a:solidFill>
                  <a:srgbClr val="CC3333"/>
                </a:solidFill>
              </a:rPr>
              <a:t>today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74320" y="5577840"/>
            <a:ext cx="8686800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400" b="1">
                <a:solidFill>
                  <a:srgbClr val="222222"/>
                </a:solidFill>
              </a:rPr>
              <a:t>Goal: process and train on 50% of open-source EEG by end of year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2788920" y="6217920"/>
            <a:ext cx="7818120" cy="274320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9" name="Rectangle 48"/>
          <p:cNvSpPr/>
          <p:nvPr/>
        </p:nvSpPr>
        <p:spPr>
          <a:xfrm>
            <a:off x="2788920" y="6217920"/>
            <a:ext cx="355369" cy="274320"/>
          </a:xfrm>
          <a:prstGeom prst="rect">
            <a:avLst/>
          </a:prstGeom>
          <a:solidFill>
            <a:srgbClr val="3B6F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0" name="Rectangle 49"/>
          <p:cNvSpPr/>
          <p:nvPr/>
        </p:nvSpPr>
        <p:spPr>
          <a:xfrm>
            <a:off x="3144289" y="6217920"/>
            <a:ext cx="1314865" cy="274320"/>
          </a:xfrm>
          <a:prstGeom prst="rect">
            <a:avLst/>
          </a:prstGeom>
          <a:solidFill>
            <a:srgbClr val="85A6CE"/>
          </a:solidFill>
          <a:ln w="12700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1" name="Rectangle 50"/>
          <p:cNvSpPr/>
          <p:nvPr/>
        </p:nvSpPr>
        <p:spPr>
          <a:xfrm>
            <a:off x="4459154" y="6217920"/>
            <a:ext cx="1741309" cy="274320"/>
          </a:xfrm>
          <a:prstGeom prst="rect">
            <a:avLst/>
          </a:prstGeom>
          <a:solidFill>
            <a:srgbClr val="C8D7E9"/>
          </a:solidFill>
          <a:ln w="12700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2" name="Rectangle 51"/>
          <p:cNvSpPr/>
          <p:nvPr/>
        </p:nvSpPr>
        <p:spPr>
          <a:xfrm>
            <a:off x="6200463" y="6217920"/>
            <a:ext cx="852886" cy="274320"/>
          </a:xfrm>
          <a:prstGeom prst="rect">
            <a:avLst/>
          </a:prstGeom>
          <a:solidFill>
            <a:srgbClr val="C8D7E9"/>
          </a:solidFill>
          <a:ln w="12700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3" name="TextBox 52"/>
          <p:cNvSpPr txBox="1"/>
          <p:nvPr/>
        </p:nvSpPr>
        <p:spPr>
          <a:xfrm>
            <a:off x="1051560" y="6528816"/>
            <a:ext cx="2194560" cy="20116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00000"/>
              </a:lnSpc>
            </a:pPr>
            <a:r>
              <a:rPr sz="1050" b="1">
                <a:solidFill>
                  <a:srgbClr val="222222"/>
                </a:solidFill>
              </a:rPr>
              <a:t>5k h processed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3087554" y="5861304"/>
            <a:ext cx="2743200" cy="365759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50" b="0">
                <a:solidFill>
                  <a:srgbClr val="222222"/>
                </a:solidFill>
              </a:rPr>
              <a:t>23.5k h gathered</a:t>
            </a:r>
          </a:p>
          <a:p>
            <a:pPr algn="ctr">
              <a:lnSpc>
                <a:spcPct val="100000"/>
              </a:lnSpc>
            </a:pPr>
            <a:r>
              <a:rPr sz="1050" b="0">
                <a:solidFill>
                  <a:srgbClr val="222222"/>
                </a:solidFill>
              </a:rPr>
              <a:t>(raw on disk)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828863" y="6528816"/>
            <a:ext cx="2743200" cy="20116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50" b="0">
                <a:solidFill>
                  <a:srgbClr val="777777"/>
                </a:solidFill>
              </a:rPr>
              <a:t>+ Temple ≈ 48k h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7126501" y="6025896"/>
            <a:ext cx="2743200" cy="20116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050" b="0">
                <a:solidFill>
                  <a:srgbClr val="777777"/>
                </a:solidFill>
              </a:rPr>
              <a:t>+ deep-phenotype ≈ 60k h (EOY)</a:t>
            </a:r>
          </a:p>
        </p:txBody>
      </p:sp>
      <p:cxnSp>
        <p:nvCxnSpPr>
          <p:cNvPr id="57" name="Connector 56"/>
          <p:cNvCxnSpPr/>
          <p:nvPr/>
        </p:nvCxnSpPr>
        <p:spPr>
          <a:xfrm>
            <a:off x="6697980" y="6108192"/>
            <a:ext cx="0" cy="475488"/>
          </a:xfrm>
          <a:prstGeom prst="line">
            <a:avLst/>
          </a:prstGeom>
          <a:ln w="20320">
            <a:solidFill>
              <a:srgbClr val="CC3333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5728716" y="5943600"/>
            <a:ext cx="914400" cy="20116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00000"/>
              </a:lnSpc>
            </a:pPr>
            <a:r>
              <a:rPr sz="1050" b="1">
                <a:solidFill>
                  <a:srgbClr val="CC3333"/>
                </a:solidFill>
              </a:rPr>
              <a:t>50% goal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10661904" y="6144768"/>
            <a:ext cx="1481328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0000"/>
              </a:lnSpc>
            </a:pPr>
            <a:r>
              <a:rPr sz="950" b="0">
                <a:solidFill>
                  <a:srgbClr val="777777"/>
                </a:solidFill>
              </a:rPr>
              <a:t>~110,000 hours of</a:t>
            </a:r>
          </a:p>
          <a:p>
            <a:pPr algn="l">
              <a:lnSpc>
                <a:spcPct val="110000"/>
              </a:lnSpc>
            </a:pPr>
            <a:r>
              <a:rPr sz="950" b="0">
                <a:solidFill>
                  <a:srgbClr val="777777"/>
                </a:solidFill>
              </a:rPr>
              <a:t>open-source EEG identified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11247120" y="6473952"/>
            <a:ext cx="50292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74320"/>
            <a:ext cx="11247120" cy="5486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2600" b="1" i="0">
                <a:solidFill>
                  <a:srgbClr val="222222"/>
                </a:solidFill>
              </a:rPr>
              <a:t>What landed since the Aug 16 roadmap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841248"/>
            <a:ext cx="1124712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0" i="0">
                <a:solidFill>
                  <a:srgbClr val="777777"/>
                </a:solidFill>
              </a:rPr>
              <a:t>All open licence. "Verified" = byte-for-byte match with the source listing or archive checksum. Hours are header-exact sums.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457200" y="1207008"/>
            <a:ext cx="11274552" cy="0"/>
          </a:xfrm>
          <a:prstGeom prst="line">
            <a:avLst/>
          </a:prstGeom>
          <a:ln w="12700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57200" y="1371600"/>
          <a:ext cx="11274550" cy="4224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0047"/>
                <a:gridCol w="939546"/>
                <a:gridCol w="845591"/>
                <a:gridCol w="3946093"/>
                <a:gridCol w="1503273"/>
              </a:tblGrid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050" b="1">
                          <a:solidFill>
                            <a:srgbClr val="FFFFFF"/>
                          </a:solidFill>
                        </a:rPr>
                        <a:t>Dataset</a:t>
                      </a:r>
                    </a:p>
                  </a:txBody>
                  <a:tcPr marL="54864" marR="54864" marT="27432" marB="27432" anchor="ctr">
                    <a:solidFill>
                      <a:srgbClr val="22222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1">
                          <a:solidFill>
                            <a:srgbClr val="FFFFFF"/>
                          </a:solidFill>
                        </a:rPr>
                        <a:t>Subjects</a:t>
                      </a:r>
                    </a:p>
                  </a:txBody>
                  <a:tcPr marL="54864" marR="54864" marT="27432" marB="27432" anchor="ctr">
                    <a:solidFill>
                      <a:srgbClr val="22222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1">
                          <a:solidFill>
                            <a:srgbClr val="FFFFFF"/>
                          </a:solidFill>
                        </a:rPr>
                        <a:t>Hours</a:t>
                      </a:r>
                    </a:p>
                  </a:txBody>
                  <a:tcPr marL="54864" marR="54864" marT="27432" marB="27432" anchor="ctr">
                    <a:solidFill>
                      <a:srgbClr val="22222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1">
                          <a:solidFill>
                            <a:srgbClr val="FFFFFF"/>
                          </a:solidFill>
                        </a:rPr>
                        <a:t>Labels / metadata</a:t>
                      </a:r>
                    </a:p>
                  </a:txBody>
                  <a:tcPr marL="54864" marR="54864" marT="27432" marB="27432" anchor="ctr">
                    <a:solidFill>
                      <a:srgbClr val="22222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1">
                          <a:solidFill>
                            <a:srgbClr val="FFFFFF"/>
                          </a:solidFill>
                        </a:rPr>
                        <a:t>Status</a:t>
                      </a:r>
                    </a:p>
                  </a:txBody>
                  <a:tcPr marL="54864" marR="54864" marT="27432" marB="27432" anchor="ctr">
                    <a:solidFill>
                      <a:srgbClr val="222222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I-CARE cardiac-arrest coma (PhysioNet, 5 hospitals)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0">
                          <a:solidFill>
                            <a:srgbClr val="222222"/>
                          </a:solidFill>
                        </a:rPr>
                        <a:t>587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0">
                          <a:solidFill>
                            <a:srgbClr val="222222"/>
                          </a:solidFill>
                        </a:rPr>
                        <a:t>872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CPC outcome, age, sex, ROSC, TTM, rhythm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Processed · QC PASS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MGH sleep PSG — PhysioNet/CinC 2018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0">
                          <a:solidFill>
                            <a:srgbClr val="222222"/>
                          </a:solidFill>
                        </a:rPr>
                        <a:t>1,983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0">
                          <a:solidFill>
                            <a:srgbClr val="222222"/>
                          </a:solidFill>
                        </a:rPr>
                        <a:t>15,261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sleep stages + arousals (994 nights), age, sex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Raw · verified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Obstructive sleep apnea, multimodal (ds008108)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0">
                          <a:solidFill>
                            <a:srgbClr val="222222"/>
                          </a:solidFill>
                        </a:rPr>
                        <a:t>142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0">
                          <a:solidFill>
                            <a:srgbClr val="222222"/>
                          </a:solidFill>
                        </a:rPr>
                        <a:t>~1,120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AHI, OSA severity, MoCA, BDI, PSQI, ESS, 4 cognitive tests × 4 visits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Raw · verified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CAP Sleep Database (Parma)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0">
                          <a:solidFill>
                            <a:srgbClr val="222222"/>
                          </a:solidFill>
                        </a:rPr>
                        <a:t>108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0">
                          <a:solidFill>
                            <a:srgbClr val="222222"/>
                          </a:solidFill>
                        </a:rPr>
                        <a:t>993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7 sleep-disorder diagnoses, stages, CAP phases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Raw · verified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NMT routine scalp EEG (Pakistan)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0">
                          <a:solidFill>
                            <a:srgbClr val="222222"/>
                          </a:solidFill>
                        </a:rPr>
                        <a:t>2,417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0">
                          <a:solidFill>
                            <a:srgbClr val="222222"/>
                          </a:solidFill>
                        </a:rPr>
                        <a:t>489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normal / abnormal (neurologist), age, sex; 43 % under 18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Raw · md5 OK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bigP3BCI (19 BCI studies, 48 ALS patients)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0">
                          <a:solidFill>
                            <a:srgbClr val="222222"/>
                          </a:solidFill>
                        </a:rPr>
                        <a:t>254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0">
                          <a:solidFill>
                            <a:srgbClr val="222222"/>
                          </a:solidFill>
                        </a:rPr>
                        <a:t>267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ALS diagnosis + ALSFRS-R, age, sex, race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Raw · verified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Cork neonatal HIE (INFANT centre)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0">
                          <a:solidFill>
                            <a:srgbClr val="222222"/>
                          </a:solidFill>
                        </a:rPr>
                        <a:t>53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0">
                          <a:solidFill>
                            <a:srgbClr val="222222"/>
                          </a:solidFill>
                        </a:rPr>
                        <a:t>169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EEG background severity grade 1–4, seizure flag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Raw · md5 OK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Iowa Parkinson's: resting (ds008768, new 1 Sep) + 4 task sets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0">
                          <a:solidFill>
                            <a:srgbClr val="222222"/>
                          </a:solidFill>
                        </a:rPr>
                        <a:t>312 + 394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0">
                          <a:solidFill>
                            <a:srgbClr val="222222"/>
                          </a:solidFill>
                        </a:rPr>
                        <a:t>145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MoCA, UPDRS-III, LEDD, disease duration, ON/OFF, longitudinal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Raw · verified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Post-COVID, SCA2 drug trial, sleep-deprivation, anxiety, schizophrenia, LDAEP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0">
                          <a:solidFill>
                            <a:srgbClr val="222222"/>
                          </a:solidFill>
                        </a:rPr>
                        <a:t>501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0">
                          <a:solidFill>
                            <a:srgbClr val="222222"/>
                          </a:solidFill>
                        </a:rPr>
                        <a:t>130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41–121 phenotype columns each (SFT context)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222222"/>
                          </a:solidFill>
                        </a:rPr>
                        <a:t>Raw · verified</a:t>
                      </a:r>
                    </a:p>
                  </a:txBody>
                  <a:tcPr marL="54864" marR="54864" marT="27432" marB="27432" anchor="ctr"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050" b="1">
                          <a:solidFill>
                            <a:srgbClr val="222222"/>
                          </a:solidFill>
                        </a:rPr>
                        <a:t>Total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1">
                          <a:solidFill>
                            <a:srgbClr val="222222"/>
                          </a:solidFill>
                        </a:rPr>
                        <a:t>~6,750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50" b="1">
                          <a:solidFill>
                            <a:srgbClr val="222222"/>
                          </a:solidFill>
                        </a:rPr>
                        <a:t>~19,450</a:t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1">
                          <a:solidFill>
                            <a:srgbClr val="222222"/>
                          </a:solidFill>
                        </a:rPr>
                        <a:t/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1">
                          <a:solidFill>
                            <a:srgbClr val="222222"/>
                          </a:solidFill>
                        </a:rPr>
                        <a:t/>
                      </a:r>
                    </a:p>
                  </a:txBody>
                  <a:tcPr marL="54864" marR="54864" marT="27432" marB="27432" anchor="ctr">
                    <a:solidFill>
                      <a:srgbClr val="F3F4F6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200" y="5806440"/>
            <a:ext cx="11247120" cy="5486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050" b="0" i="0">
                <a:solidFill>
                  <a:srgbClr val="777777"/>
                </a:solidFill>
              </a:rPr>
              <a:t>Not obtained: PRED+CT (links now login-gated; 4 of 14 sets outstanding), Guinea-Bissau/Nigeria epilepsy (Zenodo rate-limits our address). Sleep PSG now dominates the raw pool — pretraining mass; the clinical sets are the benchmark and SFT value.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7200" y="6473952"/>
            <a:ext cx="822960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EEG foundation model · team update · 8 Sep 2026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247120" y="6473952"/>
            <a:ext cx="50292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74320"/>
            <a:ext cx="11247120" cy="5486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2600" b="1" i="0">
                <a:solidFill>
                  <a:srgbClr val="222222"/>
                </a:solidFill>
              </a:rPr>
              <a:t>Benchmark: 61 active tasks across 29 indication families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841248"/>
            <a:ext cx="1124712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0" i="0">
                <a:solidFill>
                  <a:srgbClr val="777777"/>
                </a:solidFill>
              </a:rPr>
              <a:t>42 run by one command · 19 need their own protocol · 11 new lines being built from this week's data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457200" y="1207008"/>
            <a:ext cx="11274552" cy="0"/>
          </a:xfrm>
          <a:prstGeom prst="line">
            <a:avLst/>
          </a:prstGeom>
          <a:ln w="12700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57200" y="1371600"/>
            <a:ext cx="676656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400" b="1" i="0">
                <a:solidFill>
                  <a:srgbClr val="222222"/>
                </a:solidFill>
              </a:rPr>
              <a:t>Today — 61 tasks evaluated on the d10 encoder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200" y="1728216"/>
            <a:ext cx="6766560" cy="411480"/>
          </a:xfrm>
          <a:prstGeom prst="rect">
            <a:avLst/>
          </a:prstGeom>
          <a:solidFill>
            <a:srgbClr val="F3F4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530352" y="1773936"/>
            <a:ext cx="384048" cy="274320"/>
          </a:xfrm>
          <a:prstGeom prst="roundRect">
            <a:avLst>
              <a:gd name="adj" fmla="val 8000"/>
            </a:avLst>
          </a:prstGeom>
          <a:solidFill>
            <a:srgbClr val="C8D7E9"/>
          </a:solidFill>
          <a:ln w="9525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530352" y="1801368"/>
            <a:ext cx="384048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100" b="1" i="0">
                <a:solidFill>
                  <a:srgbClr val="3B6FB0"/>
                </a:solidFill>
              </a:rPr>
              <a:t>13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24128" y="1764792"/>
            <a:ext cx="246888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150" b="1" i="0">
                <a:solidFill>
                  <a:srgbClr val="222222"/>
                </a:solidFill>
              </a:rPr>
              <a:t>Dementia &amp; subtyping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9000" y="1792224"/>
            <a:ext cx="3749039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50" b="0" i="0">
                <a:solidFill>
                  <a:srgbClr val="777777"/>
                </a:solidFill>
              </a:rPr>
              <a:t>AD ×3 cohorts, FTD ×2, MCI, vascular, AD-vs-MCI/VaD/PD/FTD, dementia-vs-MCI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30352" y="2185416"/>
            <a:ext cx="384048" cy="274320"/>
          </a:xfrm>
          <a:prstGeom prst="roundRect">
            <a:avLst>
              <a:gd name="adj" fmla="val 8000"/>
            </a:avLst>
          </a:prstGeom>
          <a:solidFill>
            <a:srgbClr val="C8D7E9"/>
          </a:solidFill>
          <a:ln w="9525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530352" y="2212848"/>
            <a:ext cx="384048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100" b="1" i="0">
                <a:solidFill>
                  <a:srgbClr val="3B6FB0"/>
                </a:solidFill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24128" y="2176272"/>
            <a:ext cx="246888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150" b="1" i="0">
                <a:solidFill>
                  <a:srgbClr val="222222"/>
                </a:solidFill>
              </a:rPr>
              <a:t>Parkinson's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29000" y="2203704"/>
            <a:ext cx="3749039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50" b="0" i="0">
                <a:solidFill>
                  <a:srgbClr val="777777"/>
                </a:solidFill>
              </a:rPr>
              <a:t>CAUEEG, UCSD, Tel-Aviv external, mortality prognosis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57200" y="2551176"/>
            <a:ext cx="6766560" cy="411480"/>
          </a:xfrm>
          <a:prstGeom prst="rect">
            <a:avLst/>
          </a:prstGeom>
          <a:solidFill>
            <a:srgbClr val="F3F4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530352" y="2596896"/>
            <a:ext cx="384048" cy="274320"/>
          </a:xfrm>
          <a:prstGeom prst="roundRect">
            <a:avLst>
              <a:gd name="adj" fmla="val 8000"/>
            </a:avLst>
          </a:prstGeom>
          <a:solidFill>
            <a:srgbClr val="C8D7E9"/>
          </a:solidFill>
          <a:ln w="9525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530352" y="2624328"/>
            <a:ext cx="384048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100" b="1" i="0">
                <a:solidFill>
                  <a:srgbClr val="3B6FB0"/>
                </a:solidFill>
              </a:rPr>
              <a:t>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24128" y="2587752"/>
            <a:ext cx="246888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150" b="1" i="0">
                <a:solidFill>
                  <a:srgbClr val="222222"/>
                </a:solidFill>
              </a:rPr>
              <a:t>Psychiatric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429000" y="2615184"/>
            <a:ext cx="3749039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50" b="0" i="0">
                <a:solidFill>
                  <a:srgbClr val="777777"/>
                </a:solidFill>
              </a:rPr>
              <a:t>depression ×3, ADHD, HBN p-factor / internalizing / externalizing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30352" y="3008376"/>
            <a:ext cx="384048" cy="274320"/>
          </a:xfrm>
          <a:prstGeom prst="roundRect">
            <a:avLst>
              <a:gd name="adj" fmla="val 8000"/>
            </a:avLst>
          </a:prstGeom>
          <a:solidFill>
            <a:srgbClr val="C8D7E9"/>
          </a:solidFill>
          <a:ln w="9525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530352" y="3035808"/>
            <a:ext cx="384048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100" b="1" i="0">
                <a:solidFill>
                  <a:srgbClr val="3B6FB0"/>
                </a:solidFill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24128" y="2999232"/>
            <a:ext cx="246888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150" b="1" i="0">
                <a:solidFill>
                  <a:srgbClr val="222222"/>
                </a:solidFill>
              </a:rPr>
              <a:t>Seizure &amp; epilepsy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429000" y="3026664"/>
            <a:ext cx="3749039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50" b="0" i="0">
                <a:solidFill>
                  <a:srgbClr val="777777"/>
                </a:solidFill>
              </a:rPr>
              <a:t>CHB-MIT patient + segment, SIENA, cross-dataset transfer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57200" y="3374136"/>
            <a:ext cx="6766560" cy="411480"/>
          </a:xfrm>
          <a:prstGeom prst="rect">
            <a:avLst/>
          </a:prstGeom>
          <a:solidFill>
            <a:srgbClr val="F3F4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530352" y="3419856"/>
            <a:ext cx="384048" cy="274320"/>
          </a:xfrm>
          <a:prstGeom prst="roundRect">
            <a:avLst>
              <a:gd name="adj" fmla="val 8000"/>
            </a:avLst>
          </a:prstGeom>
          <a:solidFill>
            <a:srgbClr val="C8D7E9"/>
          </a:solidFill>
          <a:ln w="9525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530352" y="3447288"/>
            <a:ext cx="384048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100" b="1" i="0">
                <a:solidFill>
                  <a:srgbClr val="3B6FB0"/>
                </a:solidFill>
              </a:rPr>
              <a:t>9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24128" y="3410712"/>
            <a:ext cx="246888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150" b="1" i="0">
                <a:solidFill>
                  <a:srgbClr val="222222"/>
                </a:solidFill>
              </a:rPr>
              <a:t>Cognition &amp; severity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429000" y="3438144"/>
            <a:ext cx="3749039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50" b="0" i="0">
                <a:solidFill>
                  <a:srgbClr val="777777"/>
                </a:solidFill>
              </a:rPr>
              <a:t>MMSE, RAVLT, digit span, Stroop, TMT-B, RPM, BDI ×2, attention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30352" y="3831336"/>
            <a:ext cx="384048" cy="274320"/>
          </a:xfrm>
          <a:prstGeom prst="roundRect">
            <a:avLst>
              <a:gd name="adj" fmla="val 8000"/>
            </a:avLst>
          </a:prstGeom>
          <a:solidFill>
            <a:srgbClr val="C8D7E9"/>
          </a:solidFill>
          <a:ln w="9525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530352" y="3858768"/>
            <a:ext cx="384048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100" b="1" i="0">
                <a:solidFill>
                  <a:srgbClr val="3B6FB0"/>
                </a:solidFill>
              </a:rPr>
              <a:t>6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24128" y="3822192"/>
            <a:ext cx="246888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150" b="1" i="0">
                <a:solidFill>
                  <a:srgbClr val="222222"/>
                </a:solidFill>
              </a:rPr>
              <a:t>Demographics (normative)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429000" y="3849624"/>
            <a:ext cx="3749039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50" b="0" i="0">
                <a:solidFill>
                  <a:srgbClr val="777777"/>
                </a:solidFill>
              </a:rPr>
              <a:t>sex ×3 cohorts, age ×3 cohorts — our strongest encoder wins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57200" y="4197096"/>
            <a:ext cx="6766560" cy="411480"/>
          </a:xfrm>
          <a:prstGeom prst="rect">
            <a:avLst/>
          </a:prstGeom>
          <a:solidFill>
            <a:srgbClr val="F3F4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Rounded Rectangle 33"/>
          <p:cNvSpPr/>
          <p:nvPr/>
        </p:nvSpPr>
        <p:spPr>
          <a:xfrm>
            <a:off x="530352" y="4242816"/>
            <a:ext cx="384048" cy="274320"/>
          </a:xfrm>
          <a:prstGeom prst="roundRect">
            <a:avLst>
              <a:gd name="adj" fmla="val 8000"/>
            </a:avLst>
          </a:prstGeom>
          <a:solidFill>
            <a:srgbClr val="C8D7E9"/>
          </a:solidFill>
          <a:ln w="9525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530352" y="4270248"/>
            <a:ext cx="384048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100" b="1" i="0">
                <a:solidFill>
                  <a:srgbClr val="3B6FB0"/>
                </a:solidFill>
              </a:rPr>
              <a:t>3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024128" y="4233672"/>
            <a:ext cx="246888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150" b="1" i="0">
                <a:solidFill>
                  <a:srgbClr val="222222"/>
                </a:solidFill>
              </a:rPr>
              <a:t>Wellness &amp; brain health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429000" y="4261104"/>
            <a:ext cx="3749039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50" b="0" i="0">
                <a:solidFill>
                  <a:srgbClr val="777777"/>
                </a:solidFill>
              </a:rPr>
              <a:t>normative wellness, out-of-device transfer, 4-axis profile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530352" y="4654296"/>
            <a:ext cx="384048" cy="274320"/>
          </a:xfrm>
          <a:prstGeom prst="roundRect">
            <a:avLst>
              <a:gd name="adj" fmla="val 8000"/>
            </a:avLst>
          </a:prstGeom>
          <a:solidFill>
            <a:srgbClr val="C8D7E9"/>
          </a:solidFill>
          <a:ln w="9525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9" name="TextBox 38"/>
          <p:cNvSpPr txBox="1"/>
          <p:nvPr/>
        </p:nvSpPr>
        <p:spPr>
          <a:xfrm>
            <a:off x="530352" y="4681728"/>
            <a:ext cx="384048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100" b="1" i="0">
                <a:solidFill>
                  <a:srgbClr val="3B6FB0"/>
                </a:solidFill>
              </a:rPr>
              <a:t>8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024128" y="4645152"/>
            <a:ext cx="246888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150" b="1" i="0">
                <a:solidFill>
                  <a:srgbClr val="222222"/>
                </a:solidFill>
              </a:rPr>
              <a:t>Other neuro / new cohorts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429000" y="4672584"/>
            <a:ext cx="3749039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50" b="0" i="0">
                <a:solidFill>
                  <a:srgbClr val="777777"/>
                </a:solidFill>
              </a:rPr>
              <a:t>TBI, migraine, MS, first-episode psychosis, post-COVID, ERP, motor, sedation</a:t>
            </a:r>
          </a:p>
        </p:txBody>
      </p:sp>
      <p:sp>
        <p:nvSpPr>
          <p:cNvPr id="42" name="Rectangle 41"/>
          <p:cNvSpPr/>
          <p:nvPr/>
        </p:nvSpPr>
        <p:spPr>
          <a:xfrm>
            <a:off x="457200" y="5020056"/>
            <a:ext cx="6766560" cy="411480"/>
          </a:xfrm>
          <a:prstGeom prst="rect">
            <a:avLst/>
          </a:prstGeom>
          <a:solidFill>
            <a:srgbClr val="F3F4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3" name="Rounded Rectangle 42"/>
          <p:cNvSpPr/>
          <p:nvPr/>
        </p:nvSpPr>
        <p:spPr>
          <a:xfrm>
            <a:off x="530352" y="5065776"/>
            <a:ext cx="384048" cy="274320"/>
          </a:xfrm>
          <a:prstGeom prst="roundRect">
            <a:avLst>
              <a:gd name="adj" fmla="val 8000"/>
            </a:avLst>
          </a:prstGeom>
          <a:solidFill>
            <a:srgbClr val="C8D7E9"/>
          </a:solidFill>
          <a:ln w="9525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4" name="TextBox 43"/>
          <p:cNvSpPr txBox="1"/>
          <p:nvPr/>
        </p:nvSpPr>
        <p:spPr>
          <a:xfrm>
            <a:off x="530352" y="5093208"/>
            <a:ext cx="384048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100" b="1" i="0">
                <a:solidFill>
                  <a:srgbClr val="3B6FB0"/>
                </a:solidFill>
              </a:rPr>
              <a:t>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024128" y="5056632"/>
            <a:ext cx="246888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150" b="1" i="0">
                <a:solidFill>
                  <a:srgbClr val="222222"/>
                </a:solidFill>
              </a:rPr>
              <a:t>Prognosis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429000" y="5084064"/>
            <a:ext cx="3749039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50" b="0" i="0">
                <a:solidFill>
                  <a:srgbClr val="777777"/>
                </a:solidFill>
              </a:rPr>
              <a:t>ICU coma outcome, PD mortality, treatment response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530352" y="5477256"/>
            <a:ext cx="384048" cy="274320"/>
          </a:xfrm>
          <a:prstGeom prst="roundRect">
            <a:avLst>
              <a:gd name="adj" fmla="val 8000"/>
            </a:avLst>
          </a:prstGeom>
          <a:solidFill>
            <a:srgbClr val="D9D9D9"/>
          </a:solidFill>
          <a:ln w="9525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8" name="TextBox 47"/>
          <p:cNvSpPr txBox="1"/>
          <p:nvPr/>
        </p:nvSpPr>
        <p:spPr>
          <a:xfrm>
            <a:off x="530352" y="5504688"/>
            <a:ext cx="384048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100" b="1" i="0">
                <a:solidFill>
                  <a:srgbClr val="777777"/>
                </a:solidFill>
              </a:rPr>
              <a:t>4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024128" y="5468112"/>
            <a:ext cx="246888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150" b="0" i="0">
                <a:solidFill>
                  <a:srgbClr val="777777"/>
                </a:solidFill>
              </a:rPr>
              <a:t>Retired / quarantined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429000" y="5495544"/>
            <a:ext cx="3749039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50" b="0" i="0">
                <a:solidFill>
                  <a:srgbClr val="777777"/>
                </a:solidFill>
              </a:rPr>
              <a:t>TBI original (leak), APOE (chance), migraine (n=5), AD-vs-FTD (age)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7543800" y="1371600"/>
            <a:ext cx="420624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400" b="1" i="0">
                <a:solidFill>
                  <a:srgbClr val="222222"/>
                </a:solidFill>
              </a:rPr>
              <a:t>New lines from this week's data</a:t>
            </a:r>
          </a:p>
        </p:txBody>
      </p:sp>
      <p:sp>
        <p:nvSpPr>
          <p:cNvPr id="52" name="Rounded Rectangle 51"/>
          <p:cNvSpPr/>
          <p:nvPr/>
        </p:nvSpPr>
        <p:spPr>
          <a:xfrm>
            <a:off x="7543800" y="1755648"/>
            <a:ext cx="4206240" cy="4114800"/>
          </a:xfrm>
          <a:prstGeom prst="roundRect">
            <a:avLst>
              <a:gd name="adj" fmla="val 8000"/>
            </a:avLst>
          </a:prstGeom>
          <a:solidFill>
            <a:srgbClr val="FBF6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3" name="TextBox 52"/>
          <p:cNvSpPr txBox="1"/>
          <p:nvPr/>
        </p:nvSpPr>
        <p:spPr>
          <a:xfrm>
            <a:off x="7699248" y="1901952"/>
            <a:ext cx="27432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200" b="1" i="0">
                <a:solidFill>
                  <a:srgbClr val="2E8B57"/>
                </a:solidFill>
              </a:rPr>
              <a:t>✓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8001000" y="1901952"/>
            <a:ext cx="274320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050" b="1" i="0">
                <a:solidFill>
                  <a:srgbClr val="222222"/>
                </a:solidFill>
              </a:rPr>
              <a:t>ICU cardiac-arrest coma outcome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8001000" y="2057400"/>
            <a:ext cx="2743200" cy="21945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587 pts · 5 hospitals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7699248" y="2263140"/>
            <a:ext cx="27432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200" b="1" i="0">
                <a:solidFill>
                  <a:srgbClr val="C98A3A"/>
                </a:solidFill>
              </a:rPr>
              <a:t>○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8001000" y="2263140"/>
            <a:ext cx="274320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050" b="0" i="0">
                <a:solidFill>
                  <a:srgbClr val="222222"/>
                </a:solidFill>
              </a:rPr>
              <a:t>Sleep staging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8001000" y="2418588"/>
            <a:ext cx="2743200" cy="21945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994 labelled nights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7699248" y="2624328"/>
            <a:ext cx="27432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200" b="1" i="0">
                <a:solidFill>
                  <a:srgbClr val="C98A3A"/>
                </a:solidFill>
              </a:rPr>
              <a:t>○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8001000" y="2624328"/>
            <a:ext cx="274320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050" b="0" i="0">
                <a:solidFill>
                  <a:srgbClr val="222222"/>
                </a:solidFill>
              </a:rPr>
              <a:t>Sleep-disorder diagnosis (7-class)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8001000" y="2779776"/>
            <a:ext cx="2743200" cy="21945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108 patients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7699248" y="2985516"/>
            <a:ext cx="27432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200" b="1" i="0">
                <a:solidFill>
                  <a:srgbClr val="C98A3A"/>
                </a:solidFill>
              </a:rPr>
              <a:t>○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8001000" y="2985516"/>
            <a:ext cx="274320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050" b="0" i="0">
                <a:solidFill>
                  <a:srgbClr val="222222"/>
                </a:solidFill>
              </a:rPr>
              <a:t>Obstructive sleep apnea + severity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8001000" y="3140964"/>
            <a:ext cx="2743200" cy="21945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142 · AHI graded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7699248" y="3346704"/>
            <a:ext cx="27432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200" b="1" i="0">
                <a:solidFill>
                  <a:srgbClr val="C98A3A"/>
                </a:solidFill>
              </a:rPr>
              <a:t>○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8001000" y="3346704"/>
            <a:ext cx="274320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050" b="0" i="0">
                <a:solidFill>
                  <a:srgbClr val="222222"/>
                </a:solidFill>
              </a:rPr>
              <a:t>ALS + ALSFRS-R severity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8001000" y="3502152"/>
            <a:ext cx="2743200" cy="21945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48 ALS patients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7699248" y="3707892"/>
            <a:ext cx="27432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200" b="1" i="0">
                <a:solidFill>
                  <a:srgbClr val="C98A3A"/>
                </a:solidFill>
              </a:rPr>
              <a:t>○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8001000" y="3707892"/>
            <a:ext cx="274320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050" b="0" i="0">
                <a:solidFill>
                  <a:srgbClr val="222222"/>
                </a:solidFill>
              </a:rPr>
              <a:t>Neonatal encephalopathy grade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8001000" y="3863340"/>
            <a:ext cx="2743200" cy="21945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53 neonates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699248" y="4069080"/>
            <a:ext cx="27432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200" b="1" i="0">
                <a:solidFill>
                  <a:srgbClr val="C98A3A"/>
                </a:solidFill>
              </a:rPr>
              <a:t>○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8001000" y="4069080"/>
            <a:ext cx="274320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050" b="0" i="0">
                <a:solidFill>
                  <a:srgbClr val="222222"/>
                </a:solidFill>
              </a:rPr>
              <a:t>Routine EEG normal vs abnormal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8001000" y="4224528"/>
            <a:ext cx="2743200" cy="21945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2,417 recordings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7699248" y="4430268"/>
            <a:ext cx="27432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200" b="1" i="0">
                <a:solidFill>
                  <a:srgbClr val="C98A3A"/>
                </a:solidFill>
              </a:rPr>
              <a:t>○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8001000" y="4430268"/>
            <a:ext cx="274320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050" b="0" i="0">
                <a:solidFill>
                  <a:srgbClr val="222222"/>
                </a:solidFill>
              </a:rPr>
              <a:t>PD staging: MoCA / UPDRS / LEDD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8001000" y="4585716"/>
            <a:ext cx="2743200" cy="21945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312 subjects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7699248" y="4791456"/>
            <a:ext cx="27432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200" b="1" i="0">
                <a:solidFill>
                  <a:srgbClr val="C98A3A"/>
                </a:solidFill>
              </a:rPr>
              <a:t>○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8001000" y="4791456"/>
            <a:ext cx="274320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050" b="0" i="0">
                <a:solidFill>
                  <a:srgbClr val="222222"/>
                </a:solidFill>
              </a:rPr>
              <a:t>Post-COVID sequelae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8001000" y="4946904"/>
            <a:ext cx="2743200" cy="21945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342 subjects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7699248" y="5152644"/>
            <a:ext cx="27432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200" b="1" i="0">
                <a:solidFill>
                  <a:srgbClr val="C98A3A"/>
                </a:solidFill>
              </a:rPr>
              <a:t>○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8001000" y="5152644"/>
            <a:ext cx="274320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050" b="0" i="0">
                <a:solidFill>
                  <a:srgbClr val="222222"/>
                </a:solidFill>
              </a:rPr>
              <a:t>SCA2 drug-trial response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8001000" y="5308092"/>
            <a:ext cx="2743200" cy="21945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94 subjects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699248" y="5513832"/>
            <a:ext cx="27432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200" b="1" i="0">
                <a:solidFill>
                  <a:srgbClr val="C98A3A"/>
                </a:solidFill>
              </a:rPr>
              <a:t>○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8001000" y="5513832"/>
            <a:ext cx="2743200" cy="31089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050" b="0" i="0">
                <a:solidFill>
                  <a:srgbClr val="222222"/>
                </a:solidFill>
              </a:rPr>
              <a:t>Sleep deprivation; trait anxiety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8001000" y="5669280"/>
            <a:ext cx="2743200" cy="219456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122 subjects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7699248" y="5943600"/>
            <a:ext cx="393192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50" b="0" i="0">
                <a:solidFill>
                  <a:srgbClr val="777777"/>
                </a:solidFill>
              </a:rPr>
              <a:t>✓ processed &amp; QC-passed    ○ raw, splits next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457200" y="6053328"/>
            <a:ext cx="676656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50" b="0" i="1">
                <a:solidFill>
                  <a:srgbClr val="777777"/>
                </a:solidFill>
              </a:rPr>
              <a:t>Every task gets a frozen test cohort and a band-power baseline before any number is reported. Separately: ~300 built-but-unwired splits (LEMON blood, personality, cognition) are our deepest untapped label pool.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457200" y="6473952"/>
            <a:ext cx="822960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EEG foundation model · team update · 8 Sep 2026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11247120" y="6473952"/>
            <a:ext cx="50292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74320"/>
            <a:ext cx="11247120" cy="5486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2600" b="1" i="0">
                <a:solidFill>
                  <a:srgbClr val="222222"/>
                </a:solidFill>
              </a:rPr>
              <a:t>Blockers and decisions needed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841248"/>
            <a:ext cx="1124712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0" i="0">
                <a:solidFill>
                  <a:srgbClr val="777777"/>
                </a:solidFill>
              </a:rPr>
              <a:t>Two of these need a decision from leadership; the rest are applications with multi-week lead times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457200" y="1207008"/>
            <a:ext cx="11274552" cy="0"/>
          </a:xfrm>
          <a:prstGeom prst="line">
            <a:avLst/>
          </a:prstGeom>
          <a:ln w="12700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/>
          <p:cNvSpPr/>
          <p:nvPr/>
        </p:nvSpPr>
        <p:spPr>
          <a:xfrm>
            <a:off x="457200" y="1371600"/>
            <a:ext cx="11274552" cy="932688"/>
          </a:xfrm>
          <a:prstGeom prst="roundRect">
            <a:avLst>
              <a:gd name="adj" fmla="val 8000"/>
            </a:avLst>
          </a:prstGeom>
          <a:solidFill>
            <a:srgbClr val="FBEF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457200" y="1371600"/>
            <a:ext cx="73152" cy="932688"/>
          </a:xfrm>
          <a:prstGeom prst="rect">
            <a:avLst/>
          </a:prstGeom>
          <a:solidFill>
            <a:srgbClr val="CC33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685800" y="1499616"/>
            <a:ext cx="868680" cy="237744"/>
          </a:xfrm>
          <a:prstGeom prst="roundRect">
            <a:avLst>
              <a:gd name="adj" fmla="val 8000"/>
            </a:avLst>
          </a:prstGeom>
          <a:solidFill>
            <a:srgbClr val="F2CCCC"/>
          </a:solidFill>
          <a:ln w="9525">
            <a:solidFill>
              <a:srgbClr val="CC333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85800" y="1527048"/>
            <a:ext cx="868680" cy="237744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900" b="1" i="0">
                <a:solidFill>
                  <a:srgbClr val="CC3333"/>
                </a:solidFill>
              </a:rPr>
              <a:t>DECISION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91640" y="1490472"/>
            <a:ext cx="987552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 i="0">
                <a:solidFill>
                  <a:srgbClr val="222222"/>
                </a:solidFill>
              </a:rPr>
              <a:t>Temple (TUH) corpus — Wave 2 cannot start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91640" y="1783080"/>
            <a:ext cx="9875520" cy="47548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0000"/>
              </a:lnSpc>
            </a:pPr>
            <a:r>
              <a:rPr sz="1050" b="0" i="0">
                <a:solidFill>
                  <a:srgbClr val="222222"/>
                </a:solidFill>
              </a:rPr>
              <a:t>Reported as downloaded, but not found on any lab disk we searched (including neighbouring projects). Need the path, or a fresh NEDC pull (572 GB, ~1 day). Ingestion plan is ready: docs/temple_ingestion_plan.md (~6 weeks to processed + QC).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57200" y="2395728"/>
            <a:ext cx="11274552" cy="932688"/>
          </a:xfrm>
          <a:prstGeom prst="roundRect">
            <a:avLst>
              <a:gd name="adj" fmla="val 8000"/>
            </a:avLst>
          </a:prstGeom>
          <a:solidFill>
            <a:srgbClr val="FBEF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457200" y="2395728"/>
            <a:ext cx="73152" cy="932688"/>
          </a:xfrm>
          <a:prstGeom prst="rect">
            <a:avLst/>
          </a:prstGeom>
          <a:solidFill>
            <a:srgbClr val="CC33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ounded Rectangle 12"/>
          <p:cNvSpPr/>
          <p:nvPr/>
        </p:nvSpPr>
        <p:spPr>
          <a:xfrm>
            <a:off x="685800" y="2523744"/>
            <a:ext cx="868680" cy="237744"/>
          </a:xfrm>
          <a:prstGeom prst="roundRect">
            <a:avLst>
              <a:gd name="adj" fmla="val 8000"/>
            </a:avLst>
          </a:prstGeom>
          <a:solidFill>
            <a:srgbClr val="F2CCCC"/>
          </a:solidFill>
          <a:ln w="9525">
            <a:solidFill>
              <a:srgbClr val="CC333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85800" y="2551176"/>
            <a:ext cx="868680" cy="237744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900" b="1" i="0">
                <a:solidFill>
                  <a:srgbClr val="CC3333"/>
                </a:solidFill>
              </a:rPr>
              <a:t>DECISION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691640" y="2514600"/>
            <a:ext cx="987552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 i="0">
                <a:solidFill>
                  <a:srgbClr val="222222"/>
                </a:solidFill>
              </a:rPr>
              <a:t>Harvard EEG Database (HEEDB) — biggest prize, non-commercial only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91640" y="2807208"/>
            <a:ext cx="9875520" cy="47548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0000"/>
              </a:lnSpc>
            </a:pPr>
            <a:r>
              <a:rPr sz="1050" b="0" i="0">
                <a:solidFill>
                  <a:srgbClr val="222222"/>
                </a:solidFill>
              </a:rPr>
              <a:t>109k patients · 284k EEGs · physician reports for 73 %. Downloadable to our servers once credentialed (our "cloud-only" note was wrong). One licence also covers Neurotech (212k h), the Human Sleep Project (119k PSGs) and ELUCID. The DUA prohibits commercial use including AI-model development, with no permission route. Options: academic-only firewalled use, or skip.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457200" y="3419856"/>
            <a:ext cx="11274552" cy="932688"/>
          </a:xfrm>
          <a:prstGeom prst="roundRect">
            <a:avLst>
              <a:gd name="adj" fmla="val 8000"/>
            </a:avLst>
          </a:prstGeom>
          <a:solidFill>
            <a:srgbClr val="FBF6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457200" y="3419856"/>
            <a:ext cx="73152" cy="932688"/>
          </a:xfrm>
          <a:prstGeom prst="rect">
            <a:avLst/>
          </a:prstGeom>
          <a:solidFill>
            <a:srgbClr val="C98A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85800" y="3547872"/>
            <a:ext cx="868680" cy="237744"/>
          </a:xfrm>
          <a:prstGeom prst="roundRect">
            <a:avLst>
              <a:gd name="adj" fmla="val 8000"/>
            </a:avLst>
          </a:prstGeom>
          <a:solidFill>
            <a:srgbClr val="F2E2CE"/>
          </a:solidFill>
          <a:ln w="9525">
            <a:solidFill>
              <a:srgbClr val="C98A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85800" y="3575304"/>
            <a:ext cx="868680" cy="237744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900" b="1" i="0">
                <a:solidFill>
                  <a:srgbClr val="C98A3A"/>
                </a:solidFill>
              </a:rPr>
              <a:t>ACTION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691640" y="3538728"/>
            <a:ext cx="987552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 i="0">
                <a:solidFill>
                  <a:srgbClr val="222222"/>
                </a:solidFill>
              </a:rPr>
              <a:t>Gated applications — start this week (2–8 weeks each)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691640" y="3831336"/>
            <a:ext cx="9875520" cy="47548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0000"/>
              </a:lnSpc>
            </a:pPr>
            <a:r>
              <a:rPr sz="1050" b="0" i="0">
                <a:solidFill>
                  <a:srgbClr val="222222"/>
                </a:solidFill>
              </a:rPr>
              <a:t>BDSP credentialing (CITI course + licence, no institutional signatory) · EMBARC via NDA (eRA Commons + signing official) · NSRR data-use agreements (SHHS first: mortality outcomes). All non-commercial except NSRR STAGES.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57200" y="4443984"/>
            <a:ext cx="11274552" cy="932688"/>
          </a:xfrm>
          <a:prstGeom prst="roundRect">
            <a:avLst>
              <a:gd name="adj" fmla="val 8000"/>
            </a:avLst>
          </a:prstGeom>
          <a:solidFill>
            <a:srgbClr val="FBF6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457200" y="4443984"/>
            <a:ext cx="73152" cy="932688"/>
          </a:xfrm>
          <a:prstGeom prst="rect">
            <a:avLst/>
          </a:prstGeom>
          <a:solidFill>
            <a:srgbClr val="C98A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685800" y="4572000"/>
            <a:ext cx="868680" cy="237744"/>
          </a:xfrm>
          <a:prstGeom prst="roundRect">
            <a:avLst>
              <a:gd name="adj" fmla="val 8000"/>
            </a:avLst>
          </a:prstGeom>
          <a:solidFill>
            <a:srgbClr val="F2E2CE"/>
          </a:solidFill>
          <a:ln w="9525">
            <a:solidFill>
              <a:srgbClr val="C98A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85800" y="4599432"/>
            <a:ext cx="868680" cy="237744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900" b="1" i="0">
                <a:solidFill>
                  <a:srgbClr val="C98A3A"/>
                </a:solidFill>
              </a:rPr>
              <a:t>ACTION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691640" y="4562856"/>
            <a:ext cx="987552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 i="0">
                <a:solidFill>
                  <a:srgbClr val="222222"/>
                </a:solidFill>
              </a:rPr>
              <a:t>Source blocks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691640" y="4855464"/>
            <a:ext cx="9875520" cy="47548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0000"/>
              </a:lnSpc>
            </a:pPr>
            <a:r>
              <a:rPr sz="1050" b="0" i="0">
                <a:solidFill>
                  <a:srgbClr val="222222"/>
                </a:solidFill>
              </a:rPr>
              <a:t>PRED+CT links now require a UNM login (4 of 14 sets outstanding → e-mail the author). Zenodo rate-limits our address (Guinea-Bissau/Nigeria epilepsy, 301 subjects → fetch from another host; script ready). Stroke Figshare zip still password-locked.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57200" y="5468112"/>
            <a:ext cx="11274552" cy="658368"/>
          </a:xfrm>
          <a:prstGeom prst="roundRect">
            <a:avLst>
              <a:gd name="adj" fmla="val 8000"/>
            </a:avLst>
          </a:prstGeom>
          <a:solidFill>
            <a:srgbClr val="EEF6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Rectangle 29"/>
          <p:cNvSpPr/>
          <p:nvPr/>
        </p:nvSpPr>
        <p:spPr>
          <a:xfrm>
            <a:off x="457200" y="5468112"/>
            <a:ext cx="73152" cy="658368"/>
          </a:xfrm>
          <a:prstGeom prst="rect">
            <a:avLst/>
          </a:prstGeom>
          <a:solidFill>
            <a:srgbClr val="2E8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1" name="Rounded Rectangle 30"/>
          <p:cNvSpPr/>
          <p:nvPr/>
        </p:nvSpPr>
        <p:spPr>
          <a:xfrm>
            <a:off x="685800" y="5596128"/>
            <a:ext cx="868680" cy="237744"/>
          </a:xfrm>
          <a:prstGeom prst="roundRect">
            <a:avLst>
              <a:gd name="adj" fmla="val 8000"/>
            </a:avLst>
          </a:prstGeom>
          <a:solidFill>
            <a:srgbClr val="CBE2D5"/>
          </a:solidFill>
          <a:ln w="9525">
            <a:solidFill>
              <a:srgbClr val="2E8B5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685800" y="5623560"/>
            <a:ext cx="868680" cy="237744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900" b="1" i="0">
                <a:solidFill>
                  <a:srgbClr val="2E8B57"/>
                </a:solidFill>
              </a:rPr>
              <a:t>DONE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691640" y="5586984"/>
            <a:ext cx="987552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 i="0">
                <a:solidFill>
                  <a:srgbClr val="222222"/>
                </a:solidFill>
              </a:rPr>
              <a:t>Infrastructure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691640" y="5879592"/>
            <a:ext cx="9875520" cy="20116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0000"/>
              </a:lnSpc>
            </a:pPr>
            <a:r>
              <a:rPr sz="1050" b="0" i="0">
                <a:solidFill>
                  <a:srgbClr val="222222"/>
                </a:solidFill>
              </a:rPr>
              <a:t>Five parallel S3 downloads wedged the lab share for an hour; downloads are now capped at two streams and every set was re-verified afterwards.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57200" y="6473952"/>
            <a:ext cx="822960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EEG foundation model · team update · 8 Sep 2026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1247120" y="6473952"/>
            <a:ext cx="50292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74320"/>
            <a:ext cx="11247120" cy="5486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2600" b="1" i="0">
                <a:solidFill>
                  <a:srgbClr val="222222"/>
                </a:solidFill>
              </a:rPr>
              <a:t>Next four weeks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841248"/>
            <a:ext cx="1124712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0" i="0">
                <a:solidFill>
                  <a:srgbClr val="777777"/>
                </a:solidFill>
              </a:rPr>
              <a:t>Wave 1 moves from gather to process → train → evaluate; Temple starts the day a copy lands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457200" y="1207008"/>
            <a:ext cx="11274552" cy="0"/>
          </a:xfrm>
          <a:prstGeom prst="line">
            <a:avLst/>
          </a:prstGeom>
          <a:ln w="12700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/>
          <p:cNvSpPr/>
          <p:nvPr/>
        </p:nvSpPr>
        <p:spPr>
          <a:xfrm>
            <a:off x="457200" y="1371600"/>
            <a:ext cx="1554480" cy="1170432"/>
          </a:xfrm>
          <a:prstGeom prst="roundRect">
            <a:avLst>
              <a:gd name="adj" fmla="val 8000"/>
            </a:avLst>
          </a:prstGeom>
          <a:solidFill>
            <a:srgbClr val="17A2A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548640" y="1481328"/>
            <a:ext cx="137160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200" b="1" i="0">
                <a:solidFill>
                  <a:srgbClr val="FFFFFF"/>
                </a:solidFill>
              </a:rPr>
              <a:t>Sep 8 – 20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1792224"/>
            <a:ext cx="1371600" cy="5486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100" b="0" i="0">
                <a:solidFill>
                  <a:srgbClr val="FFFFFF"/>
                </a:solidFill>
              </a:rPr>
              <a:t>Process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103120" y="1371600"/>
            <a:ext cx="9628632" cy="1170432"/>
          </a:xfrm>
          <a:prstGeom prst="roundRect">
            <a:avLst>
              <a:gd name="adj" fmla="val 8000"/>
            </a:avLst>
          </a:prstGeom>
          <a:solidFill>
            <a:srgbClr val="F3F4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2286000" y="1481328"/>
            <a:ext cx="9281160" cy="103327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12000"/>
              </a:lnSpc>
              <a:spcAft>
                <a:spcPts val="400"/>
              </a:spcAft>
            </a:pPr>
            <a:r>
              <a:rPr sz="1100">
                <a:solidFill>
                  <a:srgbClr val="777777"/>
                </a:solidFill>
              </a:rPr>
              <a:t>•  </a:t>
            </a:r>
            <a:r>
              <a:rPr sz="1100" b="0">
                <a:solidFill>
                  <a:srgbClr val="222222"/>
                </a:solidFill>
              </a:rPr>
              <a:t>Convert the 15 raw sets to the training format: PSG path (6–8 mastoid-referenced channels) for MGH sleep, OSA, CAP; standard path for NMT, PD, ALS, HIE.</a:t>
            </a:r>
          </a:p>
          <a:p>
            <a:pPr>
              <a:lnSpc>
                <a:spcPct val="112000"/>
              </a:lnSpc>
              <a:spcAft>
                <a:spcPts val="400"/>
              </a:spcAft>
            </a:pPr>
            <a:r>
              <a:rPr sz="1100">
                <a:solidFill>
                  <a:srgbClr val="777777"/>
                </a:solidFill>
              </a:rPr>
              <a:t>•  </a:t>
            </a:r>
            <a:r>
              <a:rPr sz="1100" b="0">
                <a:solidFill>
                  <a:srgbClr val="222222"/>
                </a:solidFill>
              </a:rPr>
              <a:t>QC figure per cohort before anything enters a split — per-site line noise, dead channels, the OSA device-by-group confound.</a:t>
            </a:r>
          </a:p>
          <a:p>
            <a:pPr>
              <a:lnSpc>
                <a:spcPct val="112000"/>
              </a:lnSpc>
              <a:spcAft>
                <a:spcPts val="400"/>
              </a:spcAft>
            </a:pPr>
            <a:r>
              <a:rPr sz="1100">
                <a:solidFill>
                  <a:srgbClr val="777777"/>
                </a:solidFill>
              </a:rPr>
              <a:t>•  </a:t>
            </a:r>
            <a:r>
              <a:rPr sz="1100" b="0">
                <a:solidFill>
                  <a:srgbClr val="222222"/>
                </a:solidFill>
              </a:rPr>
              <a:t>Register datasets + merge condition embeddings (never regenerate).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57200" y="2651760"/>
            <a:ext cx="1554480" cy="914400"/>
          </a:xfrm>
          <a:prstGeom prst="roundRect">
            <a:avLst>
              <a:gd name="adj" fmla="val 8000"/>
            </a:avLst>
          </a:prstGeom>
          <a:solidFill>
            <a:srgbClr val="C98A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548640" y="2761488"/>
            <a:ext cx="137160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200" b="1" i="0">
                <a:solidFill>
                  <a:srgbClr val="FFFFFF"/>
                </a:solidFill>
              </a:rPr>
              <a:t>Sep 15 – 30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8640" y="3072384"/>
            <a:ext cx="1371600" cy="5486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100" b="0" i="0">
                <a:solidFill>
                  <a:srgbClr val="FFFFFF"/>
                </a:solidFill>
              </a:rPr>
              <a:t>Freeze test cohorts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103120" y="2651760"/>
            <a:ext cx="9628632" cy="914400"/>
          </a:xfrm>
          <a:prstGeom prst="roundRect">
            <a:avLst>
              <a:gd name="adj" fmla="val 8000"/>
            </a:avLst>
          </a:prstGeom>
          <a:solidFill>
            <a:srgbClr val="F3F4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2286000" y="2761488"/>
            <a:ext cx="9281160" cy="7772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12000"/>
              </a:lnSpc>
              <a:spcAft>
                <a:spcPts val="400"/>
              </a:spcAft>
            </a:pPr>
            <a:r>
              <a:rPr sz="1100">
                <a:solidFill>
                  <a:srgbClr val="777777"/>
                </a:solidFill>
              </a:rPr>
              <a:t>•  </a:t>
            </a:r>
            <a:r>
              <a:rPr sz="1100" b="0">
                <a:solidFill>
                  <a:srgbClr val="222222"/>
                </a:solidFill>
              </a:rPr>
              <a:t>Sleep staging · OSA vs control (device-balanced) · NMT normal/abnormal (its own eval split) · PD detection + staging on Iowa (de-duplicated across the 5 nested accessions) · ALS · HIE grade · ICU-coma leave-one-hospital-out.</a:t>
            </a:r>
          </a:p>
          <a:p>
            <a:pPr>
              <a:lnSpc>
                <a:spcPct val="112000"/>
              </a:lnSpc>
              <a:spcAft>
                <a:spcPts val="400"/>
              </a:spcAft>
            </a:pPr>
            <a:r>
              <a:rPr sz="1100">
                <a:solidFill>
                  <a:srgbClr val="777777"/>
                </a:solidFill>
              </a:rPr>
              <a:t>•  </a:t>
            </a:r>
            <a:r>
              <a:rPr sz="1100" b="0">
                <a:solidFill>
                  <a:srgbClr val="222222"/>
                </a:solidFill>
              </a:rPr>
              <a:t>Band-power baseline on every one — a benchmark ships only when the encoder is compared against it.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457200" y="3675888"/>
            <a:ext cx="1554480" cy="914400"/>
          </a:xfrm>
          <a:prstGeom prst="roundRect">
            <a:avLst>
              <a:gd name="adj" fmla="val 8000"/>
            </a:avLst>
          </a:prstGeom>
          <a:solidFill>
            <a:srgbClr val="7B5A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548640" y="3785616"/>
            <a:ext cx="137160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200" b="1" i="0">
                <a:solidFill>
                  <a:srgbClr val="FFFFFF"/>
                </a:solidFill>
              </a:rPr>
              <a:t>Oct 1 – 31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8640" y="4096512"/>
            <a:ext cx="1371600" cy="5486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100" b="0" i="0">
                <a:solidFill>
                  <a:srgbClr val="FFFFFF"/>
                </a:solidFill>
              </a:rPr>
              <a:t>Train + evaluate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103120" y="3675888"/>
            <a:ext cx="9628632" cy="914400"/>
          </a:xfrm>
          <a:prstGeom prst="roundRect">
            <a:avLst>
              <a:gd name="adj" fmla="val 8000"/>
            </a:avLst>
          </a:prstGeom>
          <a:solidFill>
            <a:srgbClr val="F3F4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2286000" y="3785616"/>
            <a:ext cx="9281160" cy="7772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12000"/>
              </a:lnSpc>
              <a:spcAft>
                <a:spcPts val="400"/>
              </a:spcAft>
            </a:pPr>
            <a:r>
              <a:rPr sz="1100">
                <a:solidFill>
                  <a:srgbClr val="777777"/>
                </a:solidFill>
              </a:rPr>
              <a:t>•  </a:t>
            </a:r>
            <a:r>
              <a:rPr sz="1100" b="0">
                <a:solidFill>
                  <a:srgbClr val="222222"/>
                </a:solidFill>
              </a:rPr>
              <a:t>Retrain the encoder on d10 + Wave 1 (≈ 23k h, first time sleep PSG is in the diet); score on every fixed test cohort, old and new.</a:t>
            </a:r>
          </a:p>
          <a:p>
            <a:pPr>
              <a:lnSpc>
                <a:spcPct val="112000"/>
              </a:lnSpc>
              <a:spcAft>
                <a:spcPts val="400"/>
              </a:spcAft>
            </a:pPr>
            <a:r>
              <a:rPr sz="1100">
                <a:solidFill>
                  <a:srgbClr val="777777"/>
                </a:solidFill>
              </a:rPr>
              <a:t>•  </a:t>
            </a:r>
            <a:r>
              <a:rPr sz="1100" b="0">
                <a:solidFill>
                  <a:srgbClr val="222222"/>
                </a:solidFill>
              </a:rPr>
              <a:t>EEG + language SFT with the new phenotype tables (OSA batteries, PD scales, ALSFRS-R, HIE grades) — the co-training data the metadata chatbot was built to find.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57200" y="4700016"/>
            <a:ext cx="1554480" cy="914400"/>
          </a:xfrm>
          <a:prstGeom prst="roundRect">
            <a:avLst>
              <a:gd name="adj" fmla="val 8000"/>
            </a:avLst>
          </a:prstGeom>
          <a:solidFill>
            <a:srgbClr val="3B6F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548640" y="4809744"/>
            <a:ext cx="137160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200" b="1" i="0">
                <a:solidFill>
                  <a:srgbClr val="FFFFFF"/>
                </a:solidFill>
              </a:rPr>
              <a:t>In parallel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48640" y="5120640"/>
            <a:ext cx="1371600" cy="5486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100" b="0" i="0">
                <a:solidFill>
                  <a:srgbClr val="FFFFFF"/>
                </a:solidFill>
              </a:rPr>
              <a:t>Unblock Wave 2 &amp; 3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103120" y="4700016"/>
            <a:ext cx="9628632" cy="914400"/>
          </a:xfrm>
          <a:prstGeom prst="roundRect">
            <a:avLst>
              <a:gd name="adj" fmla="val 8000"/>
            </a:avLst>
          </a:prstGeom>
          <a:solidFill>
            <a:srgbClr val="F3F4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2286000" y="4809744"/>
            <a:ext cx="9281160" cy="7772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12000"/>
              </a:lnSpc>
              <a:spcAft>
                <a:spcPts val="400"/>
              </a:spcAft>
            </a:pPr>
            <a:r>
              <a:rPr sz="1100">
                <a:solidFill>
                  <a:srgbClr val="777777"/>
                </a:solidFill>
              </a:rPr>
              <a:t>•  </a:t>
            </a:r>
            <a:r>
              <a:rPr sz="1100" b="0">
                <a:solidFill>
                  <a:srgbClr val="222222"/>
                </a:solidFill>
              </a:rPr>
              <a:t>Locate or re-pull Temple; run the ingestion plan on arrival.</a:t>
            </a:r>
          </a:p>
          <a:p>
            <a:pPr>
              <a:lnSpc>
                <a:spcPct val="112000"/>
              </a:lnSpc>
              <a:spcAft>
                <a:spcPts val="400"/>
              </a:spcAft>
            </a:pPr>
            <a:r>
              <a:rPr sz="1100">
                <a:solidFill>
                  <a:srgbClr val="777777"/>
                </a:solidFill>
              </a:rPr>
              <a:t>•  </a:t>
            </a:r>
            <a:r>
              <a:rPr sz="1100" b="0">
                <a:solidFill>
                  <a:srgbClr val="222222"/>
                </a:solidFill>
              </a:rPr>
              <a:t>Submit BDSP / NDA / NSRR applications once the commercial-use question is settled.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57200" y="6473952"/>
            <a:ext cx="822960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EEG foundation model · team update · 8 Sep 2026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1247120" y="6473952"/>
            <a:ext cx="50292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05000"/>
              </a:lnSpc>
            </a:pPr>
            <a:r>
              <a:rPr sz="900" b="0" i="0">
                <a:solidFill>
                  <a:srgbClr val="777777"/>
                </a:solidFill>
              </a:rPr>
              <a:t>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