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by framing the core claim: we have a single foundation model that generalizes across datasets, channel counts, and clinical questions. For board: this is the product and its traction story. For clinicians: this is what you will interact with through BrainScope. For researchers: this is the model and methodology we validated. The performance numbers shown later are from the v5 evaluation rerun on Apr 7 — the preceding eval runs unintentionally used v3_minimal data; the fixed numbers are slightly less flattering on TBI/MMSE but are the honest result.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Leakage is the usual killer in small clinical ML datasets. For board/clinicians: this is how we guarantee that our AUCs are not inflated by the model memorizing patients. For researchers: the pretraining-pool vs held-out-pool separation is stricter than most published EEG benchmarks. There is one documented exception — treatment_response_balanced — where patients from the pretraining pool are reused, but only for linear probes on the frozen encoder (the encoder never saw labels). Everything else is airtight.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answers the 'parts vs whole' question directly. Clinicians sometimes ask whether we evaluate on 10-second windows or whole sessions — whole sessions, always. Researchers: last-token pooling is the obvious baseline given the causal transformer decoder, and the fact that mean wins is worth noting — it says that useful signal is distributed across the whole recording, not concentrated at the end.</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subtle but important slide. TabPFN is a non-standard choice and worth explaining: it is a pretrained in-context learner that is strong with small n, but it has calibration quirks between separate fit() calls. We saved the exact fitted objects from the eval run so the probabilities the MCP returns at inference are the same numbers the user sees in the paper figures. This is also why the MCP deployment needs torch/sklearn/tabpfn versions pinned.</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Top panel: 14 classification categories, color-coded by indication type (blue = neurodegeneration, teal = differential diagnosis, coral = trauma, purple = psychiatric). Bottom panel: regression tasks (MMSE, Age, RAVLT), next slide covers that. Five categories above the 0.85 FDA threshold: Vascular Dementia (0.97), Alzheimer's vs healthy (0.91), MCI vs Parkinson (0.91), AD vs FTD (0.86), Depression (0.86). Error bars are bootstrap SE over patients. The spread across error bars tells you which claims are solid vs marginal. For board: five indications above FDA ROC threshold is the key metric. For clinicians: the AUCs for cognitive decline screening (AD and VaD) are the highest-confidence cells.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Regression is underrated clinically. Brain-age-gap gives a single continuous score that summarizes 'does this EEG look older than the patient is?' Research audience: the brain age correlation is competitive with published EEG foundation model results and we get it with a 29 M parameter model.</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Gold bars = Best DL (max of encoder and SFT variants per task). Coral = encoder only. Light blue = SFT no context. Dark blue = SFT with clinical context. Grey = traditional EEG features baseline (band powers, Hjorth, spectral ratios + XGBoost). Two reads: (1) the encoder beats the features baseline on every category except ADHD; (2) SFT with context gives incremental gains on AD tasks but is flat on most others. For clinicians: the features baseline is what a neurologist would construct by hand — we beat it by a wide margin on AD, vascular dementia, MCI-vs-PD, and AD-vs-FTD discrimination.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fear with variable-channel training is that it trades 19-channel performance for the ability to handle 4 and 64 channels. This figure shows that is not the case — the S_variable64 model matches S_fixed19 on the 19-channel benchmarks and strictly improves on DORTMUND (where 64 channels are actually available). This is the empirical justification for running the variable-channel encoder in production.</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Researchers care about the architecture here. The adapter is extremely small — 5 M params on top of a 29 M encoder and a 4 B LM — yet it is enough to produce coherent, clinically hedged output. Stage 2 LoRA is optional but sometimes helps. The inference fix (manual greedy decode) is a small implementation detail but was required to get stable output. Board/clinicians: the big idea is that the same embedding that drives the classifiers also drives the language model, so the narrative and the numbers are drawn from one shared representation.</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board: SFT delivers same-or-better performance as the encoder linear probe on the AD family — which is where our strongest data sits. For clinicians: the LLM output is not a replacement for the classifier probability — it is a narrative *built on top of* the classifier output plus literature. We do not rely on the LM's raw clinical opinion. For researchers: the cases where SFT is worse (Parkinson's, FTD, TBI) are also the cases with the smallest or most channel-limited data, consistent with the LM overfitting noise.</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Board: MCP is how we get our model into the hands of downstream users without building our own UI from scratch. Clinicians: you interact with BrainScope by talking to Claude as usual — upload an EEG, ask a clinical question, get a report. Researchers: the MCP surface is the one-stop public API — every classifier, every regression head, and the SFT narrative are all exposed.</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the problem for the mixed audience. For board: there is a real market gap here — EEG infrastructure already exists in every hospital, what is missing is an ML layer. For clinicians: acknowledge that current 'AI EEG' tools are mostly one-off, not generalist. For researchers: variable channel counts + small per-task datasets are the canonical roadblocks, and we have something to say about each.</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steps one by one. Note that the encoder runs once per upload and is cached — subsequent screenings of the same file are near-instantaneous. The 'synthesize' step is what makes this feel like OpenEvidence: Claude builds a clinical narrative grounded in classifier output, literature citations, and appropriate hedging language.</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are two of the 8 test recordings in tf_records/test_bs/ — they are from actual AD patients and age-matched controls in the AD_EEG dataset. The probabilities shown are what the deployed MCP returns (the v5-fitted classifiers). The contrast (0.95 vs 0.05 on AD_EEG) is the cleanest demonstration that the pipeline works per-patient, not just on aggregate AUC.</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Board: this is the 'where we go next' slide. The regulatory point is important — we are clearly in Clinical Decision Support territory, not a diagnostic device, which opens the 21st Century Cures Act exemption as a plausible low-friction route. Clinicians: acknowledge limitations honestly — small n, narrow clinical validation, no formal regulatory review yet.</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Closing slide. Hit the four audience angles one last time: generalist model (researcher), FDA-threshold performance (board), deployed Claude interface (clinician), and honest methodology (internal/reviewers). Q&amp;A from here.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Give the whole picture in one slide so the rest of the talk has a mental map. Emphasize the word 'single' — a single pretraining run produced the encoder, and everything else is a thin adapter on top. This is the generalist claim.</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For researchers: the architecture choices (GQA, SwiGLU, RMSNorm, registers, spatial RoPE) are standard modern-transformer hygiene — what is novel is the prefix + variable-channel spatial embedding, covered on the next slide.</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single most important technical differentiator. Competitor EEG models are almost always locked to a fixed montage. Explain that the random channel dropout is the reason the model works at 4 channels despite most training data being 19-channel — the model has been explicitly exposed to heavily sparsified inputs. For clinicians: this is why you can upload recordings from different devices and still get consistent results.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'text grounding' trick. During pretraining the model learned to condition its own representations on the textual description of what the recording is. At inference, the BrainScope pipeline passes the detected recording context so the encoder behaves identically to how it was trained.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Pretraining was strictly self-supervised. The auxiliary spectral feature head is a small but important choice — it anchors the encoder to classical EEG quantities clinicians recognize (band powers, Hjorth parameters), which empirically helps downstream probes on small 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Internal team knows this, but worth mentioning once for researchers and for future hires reading the deck. The augmentation stack and v5 preprocessing were the outputs of a lot of debugging — there is a long list of bug fixes in CLAUDE.md (val-loss all_reduce, warmup starting at LR=0, double channel dropout, zero-padded patches being predicted, etc.). All fixed before r3.</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table is the data story. For board: this is how much raw EEG we own access rights to, spanning portable-device data (READTBI) through research-grade HD-EEG (DORTMUND). For clinicians: note the range of clinical questions covered. For researchers: the same foundation model is trained jointly on all 7, which is the whole point of the variable-channel architecture.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2286000"/>
            <a:ext cx="12191695" cy="2286000"/>
          </a:xfrm>
          <a:prstGeom prst="rect">
            <a:avLst/>
          </a:prstGeom>
          <a:solidFill>
            <a:srgbClr val="2C3E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651760"/>
            <a:ext cx="11064240" cy="1097280"/>
          </a:xfrm>
          <a:prstGeom prst="rect">
            <a:avLst/>
          </a:prstGeom>
          <a:noFill/>
        </p:spPr>
        <p:txBody>
          <a:bodyPr wrap="none">
            <a:spAutoFit/>
          </a:bodyPr>
          <a:lstStyle/>
          <a:p>
            <a:pPr algn="l">
              <a:defRPr sz="4800" b="1">
                <a:solidFill>
                  <a:srgbClr val="FFFFFF"/>
                </a:solidFill>
              </a:defRPr>
            </a:pPr>
            <a:r>
              <a:t>A Generalist EEG Foundation Model</a:t>
            </a:r>
          </a:p>
        </p:txBody>
      </p:sp>
      <p:sp>
        <p:nvSpPr>
          <p:cNvPr id="4" name="TextBox 3"/>
          <p:cNvSpPr txBox="1"/>
          <p:nvPr/>
        </p:nvSpPr>
        <p:spPr>
          <a:xfrm>
            <a:off x="548640" y="3703320"/>
            <a:ext cx="11064240" cy="548640"/>
          </a:xfrm>
          <a:prstGeom prst="rect">
            <a:avLst/>
          </a:prstGeom>
          <a:noFill/>
        </p:spPr>
        <p:txBody>
          <a:bodyPr wrap="none">
            <a:spAutoFit/>
          </a:bodyPr>
          <a:lstStyle/>
          <a:p>
            <a:pPr>
              <a:defRPr sz="2200">
                <a:solidFill>
                  <a:srgbClr val="EEEEEE"/>
                </a:solidFill>
              </a:defRPr>
            </a:pPr>
            <a:r>
              <a:t>One model · 4 to 64 channels · 17+ screening tasks · deployed via MCP</a:t>
            </a:r>
          </a:p>
        </p:txBody>
      </p:sp>
      <p:sp>
        <p:nvSpPr>
          <p:cNvPr id="5" name="TextBox 4"/>
          <p:cNvSpPr txBox="1"/>
          <p:nvPr/>
        </p:nvSpPr>
        <p:spPr>
          <a:xfrm>
            <a:off x="548640" y="6035040"/>
            <a:ext cx="11064240" cy="365760"/>
          </a:xfrm>
          <a:prstGeom prst="rect">
            <a:avLst/>
          </a:prstGeom>
          <a:noFill/>
        </p:spPr>
        <p:txBody>
          <a:bodyPr wrap="none">
            <a:spAutoFit/>
          </a:bodyPr>
          <a:lstStyle/>
          <a:p>
            <a:pPr>
              <a:defRPr sz="1200">
                <a:solidFill>
                  <a:srgbClr val="555B63"/>
                </a:solidFill>
              </a:defRPr>
            </a:pPr>
            <a:r>
              <a:t>Neocog / BrainScope  ·  internal + board review</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36CFC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Train / test splitting — patient-level, no leakage</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Every patient is assigned to exactly one of two pools in master_patient_allocation.json:</a:t>
            </a:r>
          </a:p>
          <a:p>
            <a:pPr lvl="1">
              <a:spcAft>
                <a:spcPts val="600"/>
              </a:spcAft>
              <a:defRPr sz="1500">
                <a:solidFill>
                  <a:srgbClr val="555B63"/>
                </a:solidFill>
                <a:latin typeface="Calibri"/>
              </a:defRPr>
            </a:pPr>
            <a:r>
              <a:t>   ◦  pretraining pool — may appear in train/val only</a:t>
            </a:r>
          </a:p>
          <a:p>
            <a:pPr lvl="1">
              <a:spcAft>
                <a:spcPts val="600"/>
              </a:spcAft>
              <a:defRPr sz="1500">
                <a:solidFill>
                  <a:srgbClr val="555B63"/>
                </a:solidFill>
                <a:latin typeface="Calibri"/>
              </a:defRPr>
            </a:pPr>
            <a:r>
              <a:t>   ◦  held-out pool — may appear in test only</a:t>
            </a:r>
          </a:p>
          <a:p>
            <a:pPr>
              <a:spcAft>
                <a:spcPts val="600"/>
              </a:spcAft>
              <a:defRPr sz="1800">
                <a:solidFill>
                  <a:srgbClr val="2C3E50"/>
                </a:solidFill>
                <a:latin typeface="Calibri"/>
              </a:defRPr>
            </a:pPr>
            <a:r>
              <a:t>•  Pools are disjoint across all 37 downstream task splits. A patient who appears in the AD test split is never seen during pretraining, never seen in the AD train split, and never seen in the test split of any other task they would leak to.</a:t>
            </a:r>
          </a:p>
          <a:p>
            <a:pPr>
              <a:spcAft>
                <a:spcPts val="600"/>
              </a:spcAft>
              <a:defRPr sz="1800">
                <a:solidFill>
                  <a:srgbClr val="2C3E50"/>
                </a:solidFill>
                <a:latin typeface="Calibri"/>
              </a:defRPr>
            </a:pPr>
            <a:r>
              <a:t>•  scripts/validate_eval_setup.py audits the entire split graph before every eval — zero patient overlap confirmed.</a:t>
            </a:r>
          </a:p>
          <a:p>
            <a:pPr>
              <a:spcAft>
                <a:spcPts val="600"/>
              </a:spcAft>
              <a:defRPr sz="1800">
                <a:solidFill>
                  <a:srgbClr val="2C3E50"/>
                </a:solidFill>
                <a:latin typeface="Calibri"/>
              </a:defRPr>
            </a:pPr>
            <a:r>
              <a:t>•  No within-patient train/test splitting of recordings — patient identity is the atomic unit.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36CFC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Parts vs whole — how we train and how we evaluate</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Training: each gradient step uses a 120-second segment sampled from a longer recording (optionally n_concat stitched segments for long-context). This gives the model many diverse views per patient.</a:t>
            </a:r>
          </a:p>
          <a:p>
            <a:pPr>
              <a:spcAft>
                <a:spcPts val="600"/>
              </a:spcAft>
              <a:defRPr sz="1800">
                <a:solidFill>
                  <a:srgbClr val="2C3E50"/>
                </a:solidFill>
                <a:latin typeface="Calibri"/>
              </a:defRPr>
            </a:pPr>
            <a:r>
              <a:t>•  Evaluation: we use the ENTIRE recording. Segments are concatenated end-to-end, passed through the encoder in 1500-patch chunks, and every patch hidden state is mean-pooled into a single 512-D vector per file.</a:t>
            </a:r>
          </a:p>
          <a:p>
            <a:pPr>
              <a:spcAft>
                <a:spcPts val="600"/>
              </a:spcAft>
              <a:defRPr sz="1800">
                <a:solidFill>
                  <a:srgbClr val="2C3E50"/>
                </a:solidFill>
                <a:latin typeface="Calibri"/>
              </a:defRPr>
            </a:pPr>
            <a:r>
              <a:t>•  Per-patient prediction = mean of all per-file embeddings, then one classification / regression call.</a:t>
            </a:r>
          </a:p>
          <a:p>
            <a:pPr>
              <a:spcAft>
                <a:spcPts val="600"/>
              </a:spcAft>
              <a:defRPr sz="1800">
                <a:solidFill>
                  <a:srgbClr val="2C3E50"/>
                </a:solidFill>
                <a:latin typeface="Calibri"/>
              </a:defRPr>
            </a:pPr>
            <a:r>
              <a:t>•  Mean pooling beats last-token pooling on 11/15 classification tasks in our sweep — the model is not a causal summarizer, every patch carries signal.</a:t>
            </a:r>
          </a:p>
          <a:p>
            <a:pPr>
              <a:spcAft>
                <a:spcPts val="600"/>
              </a:spcAft>
              <a:defRPr sz="1800">
                <a:solidFill>
                  <a:srgbClr val="2C3E50"/>
                </a:solidFill>
                <a:latin typeface="Calibri"/>
              </a:defRPr>
            </a:pPr>
            <a:r>
              <a:t>•  Segment-level evaluation (cheaper, more samples per patient) was the early default but produced systematically worse AUCs — full-recording eval is the reported protocol.</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36CFC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Classifiers on top of the frozen encoder</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XGBoost (depth 4, 100 trees) and TabPFN (PCA → 128 dims) are fit on the 512-D embeddings for every task.</a:t>
            </a:r>
          </a:p>
          <a:p>
            <a:pPr>
              <a:spcAft>
                <a:spcPts val="600"/>
              </a:spcAft>
              <a:defRPr sz="1800">
                <a:solidFill>
                  <a:srgbClr val="2C3E50"/>
                </a:solidFill>
                <a:latin typeface="Calibri"/>
              </a:defRPr>
            </a:pPr>
            <a:r>
              <a:t>•  Per task we keep whichever of the two has higher AUC on the held-out patients.</a:t>
            </a:r>
          </a:p>
          <a:p>
            <a:pPr>
              <a:spcAft>
                <a:spcPts val="600"/>
              </a:spcAft>
              <a:defRPr sz="1800">
                <a:solidFill>
                  <a:srgbClr val="2C3E50"/>
                </a:solidFill>
                <a:latin typeface="Calibri"/>
              </a:defRPr>
            </a:pPr>
            <a:r>
              <a:t>•  The same fitted classifier objects that produced the reported AUCs are the ones shipped in the MCP server — no refitting. This fixed an earlier reproducibility bug where independently refit TabPFN instances gave different per-patient probabilities with the same AUC.</a:t>
            </a:r>
          </a:p>
          <a:p>
            <a:pPr>
              <a:spcAft>
                <a:spcPts val="600"/>
              </a:spcAft>
              <a:defRPr sz="1800">
                <a:solidFill>
                  <a:srgbClr val="2C3E50"/>
                </a:solidFill>
                <a:latin typeface="Calibri"/>
              </a:defRPr>
            </a:pPr>
            <a:r>
              <a:t>•  TabPFN wins on tasks with small n and clean signal (vascular dementia, AD_EEG). XGBoost wins on tasks with structured noise or larger n (TBI resplit, differential diagnosis tasks).</a:t>
            </a:r>
          </a:p>
          <a:p>
            <a:pPr>
              <a:spcAft>
                <a:spcPts val="600"/>
              </a:spcAft>
              <a:defRPr sz="1800">
                <a:solidFill>
                  <a:srgbClr val="2C3E50"/>
                </a:solidFill>
                <a:latin typeface="Calibri"/>
              </a:defRPr>
            </a:pPr>
            <a:r>
              <a:t>•  Encoder is never fine-tuned — only the ~10-1000 parameter head changes per task.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FF704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Classification performance across 14 indications</a:t>
            </a:r>
          </a:p>
        </p:txBody>
      </p:sp>
      <p:sp>
        <p:nvSpPr>
          <p:cNvPr id="4" name="TextBox 3"/>
          <p:cNvSpPr txBox="1"/>
          <p:nvPr/>
        </p:nvSpPr>
        <p:spPr>
          <a:xfrm>
            <a:off x="548640" y="1143000"/>
            <a:ext cx="11064240" cy="457200"/>
          </a:xfrm>
          <a:prstGeom prst="rect">
            <a:avLst/>
          </a:prstGeom>
          <a:noFill/>
        </p:spPr>
        <p:txBody>
          <a:bodyPr wrap="square">
            <a:spAutoFit/>
          </a:bodyPr>
          <a:lstStyle/>
          <a:p>
            <a:pPr>
              <a:defRPr sz="1600" i="1">
                <a:solidFill>
                  <a:srgbClr val="555B63"/>
                </a:solidFill>
              </a:defRPr>
            </a:pPr>
            <a:r>
              <a:t>v5 data · bootstrap SE, 2000 resamples · red dashed line = FDA 0.85 threshold</a:t>
            </a:r>
          </a:p>
        </p:txBody>
      </p:sp>
      <p:pic>
        <p:nvPicPr>
          <p:cNvPr id="5" name="Picture 4" descr="v6_best_performance.png"/>
          <p:cNvPicPr>
            <a:picLocks noChangeAspect="1"/>
          </p:cNvPicPr>
          <p:nvPr/>
        </p:nvPicPr>
        <p:blipFill>
          <a:blip r:embed="rId2"/>
          <a:stretch>
            <a:fillRect/>
          </a:stretch>
        </p:blipFill>
        <p:spPr>
          <a:xfrm>
            <a:off x="731520" y="1691640"/>
            <a:ext cx="10698480" cy="5987017"/>
          </a:xfrm>
          <a:prstGeom prst="rect">
            <a:avLst/>
          </a:prstGeom>
        </p:spPr>
      </p:pic>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FF704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Regression tasks — cognitive and biological markers</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Brain age from EEG: r = 0.60 (n = 577, SE &lt; 0.03). Tight because we pool three age-labeled cohorts (DS004504, DORTMUND, SRM).</a:t>
            </a:r>
          </a:p>
          <a:p>
            <a:pPr>
              <a:spcAft>
                <a:spcPts val="600"/>
              </a:spcAft>
              <a:defRPr sz="1800">
                <a:solidFill>
                  <a:srgbClr val="2C3E50"/>
                </a:solidFill>
                <a:latin typeface="Calibri"/>
              </a:defRPr>
            </a:pPr>
            <a:r>
              <a:t>•  MMSE prediction: r = 0.44 on n = 27 (DS004504 only, wider SE). Direction correct, precision limited by sample size.</a:t>
            </a:r>
          </a:p>
          <a:p>
            <a:pPr>
              <a:spcAft>
                <a:spcPts val="600"/>
              </a:spcAft>
              <a:defRPr sz="1800">
                <a:solidFill>
                  <a:srgbClr val="2C3E50"/>
                </a:solidFill>
                <a:latin typeface="Calibri"/>
              </a:defRPr>
            </a:pPr>
            <a:r>
              <a:t>•  RAVLT total recall (verbal memory): r = 0.47 on n = 30 (SRM). Matches published feature-based baselines.</a:t>
            </a:r>
          </a:p>
          <a:p>
            <a:pPr>
              <a:spcAft>
                <a:spcPts val="600"/>
              </a:spcAft>
              <a:defRPr sz="1800">
                <a:solidFill>
                  <a:srgbClr val="2C3E50"/>
                </a:solidFill>
                <a:latin typeface="Calibri"/>
              </a:defRPr>
            </a:pPr>
            <a:r>
              <a:t>•  Regression head is the same frozen encoder + XGBoost — no additional training complexity.</a:t>
            </a:r>
          </a:p>
          <a:p>
            <a:pPr>
              <a:spcAft>
                <a:spcPts val="600"/>
              </a:spcAft>
              <a:defRPr sz="1800">
                <a:solidFill>
                  <a:srgbClr val="2C3E50"/>
                </a:solidFill>
                <a:latin typeface="Calibri"/>
              </a:defRPr>
            </a:pPr>
            <a:r>
              <a:t>•  Brain-age-gap (predicted minus chronological) is a validated biomarker for accelerated aging; we expose this as part of the BrainScope clinical output.</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FF704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Methods comparison — encoder, SFT, and classical features baseline</a:t>
            </a:r>
          </a:p>
        </p:txBody>
      </p:sp>
      <p:sp>
        <p:nvSpPr>
          <p:cNvPr id="4" name="TextBox 3"/>
          <p:cNvSpPr txBox="1"/>
          <p:nvPr/>
        </p:nvSpPr>
        <p:spPr>
          <a:xfrm>
            <a:off x="548640" y="1143000"/>
            <a:ext cx="11064240" cy="457200"/>
          </a:xfrm>
          <a:prstGeom prst="rect">
            <a:avLst/>
          </a:prstGeom>
          <a:noFill/>
        </p:spPr>
        <p:txBody>
          <a:bodyPr wrap="square">
            <a:spAutoFit/>
          </a:bodyPr>
          <a:lstStyle/>
          <a:p>
            <a:pPr>
              <a:defRPr sz="1600" i="1">
                <a:solidFill>
                  <a:srgbClr val="555B63"/>
                </a:solidFill>
              </a:defRPr>
            </a:pPr>
            <a:r>
              <a:t>Best DL (gold) wins 13/14 classification categories over hand-crafted features (grey)</a:t>
            </a:r>
          </a:p>
        </p:txBody>
      </p:sp>
      <p:pic>
        <p:nvPicPr>
          <p:cNvPr id="5" name="Picture 4" descr="v6_sft_context_comparison.png"/>
          <p:cNvPicPr>
            <a:picLocks noChangeAspect="1"/>
          </p:cNvPicPr>
          <p:nvPr/>
        </p:nvPicPr>
        <p:blipFill>
          <a:blip r:embed="rId2"/>
          <a:stretch>
            <a:fillRect/>
          </a:stretch>
        </p:blipFill>
        <p:spPr>
          <a:xfrm>
            <a:off x="731520" y="1691640"/>
            <a:ext cx="10698480" cy="6514026"/>
          </a:xfrm>
          <a:prstGeom prst="rect">
            <a:avLst/>
          </a:prstGeom>
        </p:spPr>
      </p:pic>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FF704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Does variable-channel training hurt 19-channel performance?</a:t>
            </a:r>
          </a:p>
        </p:txBody>
      </p:sp>
      <p:sp>
        <p:nvSpPr>
          <p:cNvPr id="4" name="TextBox 3"/>
          <p:cNvSpPr txBox="1"/>
          <p:nvPr/>
        </p:nvSpPr>
        <p:spPr>
          <a:xfrm>
            <a:off x="548640" y="1143000"/>
            <a:ext cx="11064240" cy="457200"/>
          </a:xfrm>
          <a:prstGeom prst="rect">
            <a:avLst/>
          </a:prstGeom>
          <a:noFill/>
        </p:spPr>
        <p:txBody>
          <a:bodyPr wrap="square">
            <a:spAutoFit/>
          </a:bodyPr>
          <a:lstStyle/>
          <a:p>
            <a:pPr>
              <a:defRPr sz="1600" i="1">
                <a:solidFill>
                  <a:srgbClr val="555B63"/>
                </a:solidFill>
              </a:defRPr>
            </a:pPr>
            <a:r>
              <a:t>No — S_variable64 ≈ S_fixed19 on 19-ch tasks, and wins on DORTMUND where 64-ch is available</a:t>
            </a:r>
          </a:p>
        </p:txBody>
      </p:sp>
      <p:pic>
        <p:nvPicPr>
          <p:cNvPr id="5" name="Picture 4" descr="v6_scaling_laws.png"/>
          <p:cNvPicPr>
            <a:picLocks noChangeAspect="1"/>
          </p:cNvPicPr>
          <p:nvPr/>
        </p:nvPicPr>
        <p:blipFill>
          <a:blip r:embed="rId2"/>
          <a:stretch>
            <a:fillRect/>
          </a:stretch>
        </p:blipFill>
        <p:spPr>
          <a:xfrm>
            <a:off x="731520" y="1691640"/>
            <a:ext cx="10698480" cy="6490810"/>
          </a:xfrm>
          <a:prstGeom prst="rect">
            <a:avLst/>
          </a:prstGeom>
        </p:spPr>
      </p:pic>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AB47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SFT pipeline — turning EEG embeddings into clinical language</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Frozen EEG encoder → mean-pool over patches → single 512-D vector per recording.</a:t>
            </a:r>
          </a:p>
          <a:p>
            <a:pPr>
              <a:spcAft>
                <a:spcPts val="600"/>
              </a:spcAft>
              <a:defRPr sz="1800">
                <a:solidFill>
                  <a:srgbClr val="2C3E50"/>
                </a:solidFill>
                <a:latin typeface="Calibri"/>
              </a:defRPr>
            </a:pPr>
            <a:r>
              <a:t>•  Adapter: Linear(1024, 8 × 2560) + GELU + LayerNorm → 8 tokens injected into Qwen3.5-4B via masked_scatter at &lt;eeg_token&gt; positions.</a:t>
            </a:r>
          </a:p>
          <a:p>
            <a:pPr>
              <a:spcAft>
                <a:spcPts val="600"/>
              </a:spcAft>
              <a:defRPr sz="1800">
                <a:solidFill>
                  <a:srgbClr val="2C3E50"/>
                </a:solidFill>
                <a:latin typeface="Calibri"/>
              </a:defRPr>
            </a:pPr>
            <a:r>
              <a:t>•  Stage 1: adapter only (≈5 M params). Stage 2: adapter + LoRA (r = 32) on the Qwen language model (≈25 M extra).</a:t>
            </a:r>
          </a:p>
          <a:p>
            <a:pPr>
              <a:spcAft>
                <a:spcPts val="600"/>
              </a:spcAft>
              <a:defRPr sz="1800">
                <a:solidFill>
                  <a:srgbClr val="2C3E50"/>
                </a:solidFill>
                <a:latin typeface="Calibri"/>
              </a:defRPr>
            </a:pPr>
            <a:r>
              <a:t>•  Training data: 4,471 (file, task) pairs with clinician-style Q/A, label normalization, vacuous-EEG stripping, and regression-answer cleanup.</a:t>
            </a:r>
          </a:p>
          <a:p>
            <a:pPr>
              <a:spcAft>
                <a:spcPts val="600"/>
              </a:spcAft>
              <a:defRPr sz="1800">
                <a:solidFill>
                  <a:srgbClr val="2C3E50"/>
                </a:solidFill>
                <a:latin typeface="Calibri"/>
              </a:defRPr>
            </a:pPr>
            <a:r>
              <a:t>•  Inference: greedy decode with enable_thinking=False (HF generate() is broken with inputs_embeds + EOS — we use a manual decode loop).</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AB47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SFT results — LLM output beats encoder linear probe on AD</a:t>
            </a:r>
          </a:p>
        </p:txBody>
      </p:sp>
      <p:sp>
        <p:nvSpPr>
          <p:cNvPr id="4" name="TextBox 3"/>
          <p:cNvSpPr txBox="1"/>
          <p:nvPr/>
        </p:nvSpPr>
        <p:spPr>
          <a:xfrm>
            <a:off x="548640" y="1143000"/>
            <a:ext cx="11064240" cy="457200"/>
          </a:xfrm>
          <a:prstGeom prst="rect">
            <a:avLst/>
          </a:prstGeom>
          <a:noFill/>
        </p:spPr>
        <p:txBody>
          <a:bodyPr wrap="square">
            <a:spAutoFit/>
          </a:bodyPr>
          <a:lstStyle/>
          <a:p>
            <a:pPr>
              <a:defRPr sz="1600" i="1">
                <a:solidFill>
                  <a:srgbClr val="555B63"/>
                </a:solidFill>
              </a:defRPr>
            </a:pPr>
            <a:r>
              <a:t>Mean SFT accuracy 0.695 across this task set — best precomputed full-recording embeddings, all-context, random subset training.</a:t>
            </a:r>
          </a:p>
        </p:txBody>
      </p:sp>
      <p:graphicFrame>
        <p:nvGraphicFramePr>
          <p:cNvPr id="5" name="Table 4"/>
          <p:cNvGraphicFramePr>
            <a:graphicFrameLocks noGrp="1"/>
          </p:cNvGraphicFramePr>
          <p:nvPr/>
        </p:nvGraphicFramePr>
        <p:xfrm>
          <a:off x="548640" y="1737360"/>
          <a:ext cx="11064237" cy="4114800"/>
        </p:xfrm>
        <a:graphic>
          <a:graphicData uri="http://schemas.openxmlformats.org/drawingml/2006/table">
            <a:tbl>
              <a:tblPr firstRow="1" bandRow="1">
                <a:tableStyleId>{5C22544A-7EE6-4342-B048-85BDC9FD1C3A}</a:tableStyleId>
              </a:tblPr>
              <a:tblGrid>
                <a:gridCol w="5364480"/>
                <a:gridCol w="2011679"/>
                <a:gridCol w="2011679"/>
                <a:gridCol w="1676399"/>
              </a:tblGrid>
              <a:tr h="411480">
                <a:tc>
                  <a:txBody>
                    <a:bodyPr/>
                    <a:lstStyle/>
                    <a:p>
                      <a:pPr>
                        <a:defRPr sz="1300" b="1">
                          <a:solidFill>
                            <a:srgbClr val="FFFFFF"/>
                          </a:solidFill>
                        </a:defRPr>
                      </a:pPr>
                      <a:r>
                        <a:t>Task</a:t>
                      </a:r>
                    </a:p>
                  </a:txBody>
                  <a:tcPr>
                    <a:solidFill>
                      <a:srgbClr val="2C3E50"/>
                    </a:solidFill>
                  </a:tcPr>
                </a:tc>
                <a:tc>
                  <a:txBody>
                    <a:bodyPr/>
                    <a:lstStyle/>
                    <a:p>
                      <a:pPr>
                        <a:defRPr sz="1300" b="1">
                          <a:solidFill>
                            <a:srgbClr val="FFFFFF"/>
                          </a:solidFill>
                        </a:defRPr>
                      </a:pPr>
                      <a:r>
                        <a:t>SFT accuracy</a:t>
                      </a:r>
                    </a:p>
                  </a:txBody>
                  <a:tcPr>
                    <a:solidFill>
                      <a:srgbClr val="2C3E50"/>
                    </a:solidFill>
                  </a:tcPr>
                </a:tc>
                <a:tc>
                  <a:txBody>
                    <a:bodyPr/>
                    <a:lstStyle/>
                    <a:p>
                      <a:pPr>
                        <a:defRPr sz="1300" b="1">
                          <a:solidFill>
                            <a:srgbClr val="FFFFFF"/>
                          </a:solidFill>
                        </a:defRPr>
                      </a:pPr>
                      <a:r>
                        <a:t>Encoder AUC</a:t>
                      </a:r>
                    </a:p>
                  </a:txBody>
                  <a:tcPr>
                    <a:solidFill>
                      <a:srgbClr val="2C3E50"/>
                    </a:solidFill>
                  </a:tcPr>
                </a:tc>
                <a:tc>
                  <a:txBody>
                    <a:bodyPr/>
                    <a:lstStyle/>
                    <a:p>
                      <a:pPr>
                        <a:defRPr sz="1300" b="1">
                          <a:solidFill>
                            <a:srgbClr val="FFFFFF"/>
                          </a:solidFill>
                        </a:defRPr>
                      </a:pPr>
                      <a:r>
                        <a:t>SFT wins?</a:t>
                      </a:r>
                    </a:p>
                  </a:txBody>
                  <a:tcPr>
                    <a:solidFill>
                      <a:srgbClr val="2C3E50"/>
                    </a:solidFill>
                  </a:tcPr>
                </a:tc>
              </a:tr>
              <a:tr h="411480">
                <a:tc>
                  <a:txBody>
                    <a:bodyPr/>
                    <a:lstStyle/>
                    <a:p>
                      <a:pPr>
                        <a:defRPr sz="1200">
                          <a:solidFill>
                            <a:srgbClr val="2C3E50"/>
                          </a:solidFill>
                        </a:defRPr>
                      </a:pPr>
                      <a:r>
                        <a:t>Alzheimer's (AD_EEG)</a:t>
                      </a:r>
                    </a:p>
                  </a:txBody>
                  <a:tcPr>
                    <a:solidFill>
                      <a:srgbClr val="FFFFFF"/>
                    </a:solidFill>
                  </a:tcPr>
                </a:tc>
                <a:tc>
                  <a:txBody>
                    <a:bodyPr/>
                    <a:lstStyle/>
                    <a:p>
                      <a:pPr>
                        <a:defRPr sz="1200">
                          <a:solidFill>
                            <a:srgbClr val="2C3E50"/>
                          </a:solidFill>
                        </a:defRPr>
                      </a:pPr>
                      <a:r>
                        <a:t>0.85</a:t>
                      </a:r>
                    </a:p>
                  </a:txBody>
                  <a:tcPr>
                    <a:solidFill>
                      <a:srgbClr val="FFFFFF"/>
                    </a:solidFill>
                  </a:tcPr>
                </a:tc>
                <a:tc>
                  <a:txBody>
                    <a:bodyPr/>
                    <a:lstStyle/>
                    <a:p>
                      <a:pPr>
                        <a:defRPr sz="1200">
                          <a:solidFill>
                            <a:srgbClr val="2C3E50"/>
                          </a:solidFill>
                        </a:defRPr>
                      </a:pPr>
                      <a:r>
                        <a:t>0.80</a:t>
                      </a:r>
                    </a:p>
                  </a:txBody>
                  <a:tcPr>
                    <a:solidFill>
                      <a:srgbClr val="FFFFFF"/>
                    </a:solidFill>
                  </a:tcPr>
                </a:tc>
                <a:tc>
                  <a:txBody>
                    <a:bodyPr/>
                    <a:lstStyle/>
                    <a:p>
                      <a:pPr>
                        <a:defRPr sz="1200">
                          <a:solidFill>
                            <a:srgbClr val="2C3E50"/>
                          </a:solidFill>
                        </a:defRPr>
                      </a:pPr>
                      <a:r>
                        <a:t>Yes</a:t>
                      </a:r>
                    </a:p>
                  </a:txBody>
                  <a:tcPr>
                    <a:solidFill>
                      <a:srgbClr val="FFFFFF"/>
                    </a:solidFill>
                  </a:tcPr>
                </a:tc>
              </a:tr>
              <a:tr h="411480">
                <a:tc>
                  <a:txBody>
                    <a:bodyPr/>
                    <a:lstStyle/>
                    <a:p>
                      <a:pPr>
                        <a:defRPr sz="1200">
                          <a:solidFill>
                            <a:srgbClr val="2C3E50"/>
                          </a:solidFill>
                        </a:defRPr>
                      </a:pPr>
                      <a:r>
                        <a:t>Alzheimer's (CAUEEG)</a:t>
                      </a:r>
                    </a:p>
                  </a:txBody>
                  <a:tcPr>
                    <a:solidFill>
                      <a:srgbClr val="EEEEEE"/>
                    </a:solidFill>
                  </a:tcPr>
                </a:tc>
                <a:tc>
                  <a:txBody>
                    <a:bodyPr/>
                    <a:lstStyle/>
                    <a:p>
                      <a:pPr>
                        <a:defRPr sz="1200">
                          <a:solidFill>
                            <a:srgbClr val="2C3E50"/>
                          </a:solidFill>
                        </a:defRPr>
                      </a:pPr>
                      <a:r>
                        <a:t>0.77</a:t>
                      </a:r>
                    </a:p>
                  </a:txBody>
                  <a:tcPr>
                    <a:solidFill>
                      <a:srgbClr val="EEEEEE"/>
                    </a:solidFill>
                  </a:tcPr>
                </a:tc>
                <a:tc>
                  <a:txBody>
                    <a:bodyPr/>
                    <a:lstStyle/>
                    <a:p>
                      <a:pPr>
                        <a:defRPr sz="1200">
                          <a:solidFill>
                            <a:srgbClr val="2C3E50"/>
                          </a:solidFill>
                        </a:defRPr>
                      </a:pPr>
                      <a:r>
                        <a:t>0.74</a:t>
                      </a:r>
                    </a:p>
                  </a:txBody>
                  <a:tcPr>
                    <a:solidFill>
                      <a:srgbClr val="EEEEEE"/>
                    </a:solidFill>
                  </a:tcPr>
                </a:tc>
                <a:tc>
                  <a:txBody>
                    <a:bodyPr/>
                    <a:lstStyle/>
                    <a:p>
                      <a:pPr>
                        <a:defRPr sz="1200">
                          <a:solidFill>
                            <a:srgbClr val="2C3E50"/>
                          </a:solidFill>
                        </a:defRPr>
                      </a:pPr>
                      <a:r>
                        <a:t>Yes</a:t>
                      </a:r>
                    </a:p>
                  </a:txBody>
                  <a:tcPr>
                    <a:solidFill>
                      <a:srgbClr val="EEEEEE"/>
                    </a:solidFill>
                  </a:tcPr>
                </a:tc>
              </a:tr>
              <a:tr h="411480">
                <a:tc>
                  <a:txBody>
                    <a:bodyPr/>
                    <a:lstStyle/>
                    <a:p>
                      <a:pPr>
                        <a:defRPr sz="1200">
                          <a:solidFill>
                            <a:srgbClr val="2C3E50"/>
                          </a:solidFill>
                        </a:defRPr>
                      </a:pPr>
                      <a:r>
                        <a:t>Alzheimer's (DS004504)</a:t>
                      </a:r>
                    </a:p>
                  </a:txBody>
                  <a:tcPr>
                    <a:solidFill>
                      <a:srgbClr val="FFFFFF"/>
                    </a:solidFill>
                  </a:tcPr>
                </a:tc>
                <a:tc>
                  <a:txBody>
                    <a:bodyPr/>
                    <a:lstStyle/>
                    <a:p>
                      <a:pPr>
                        <a:defRPr sz="1200">
                          <a:solidFill>
                            <a:srgbClr val="2C3E50"/>
                          </a:solidFill>
                        </a:defRPr>
                      </a:pPr>
                      <a:r>
                        <a:t>0.85</a:t>
                      </a:r>
                    </a:p>
                  </a:txBody>
                  <a:tcPr>
                    <a:solidFill>
                      <a:srgbClr val="FFFFFF"/>
                    </a:solidFill>
                  </a:tcPr>
                </a:tc>
                <a:tc>
                  <a:txBody>
                    <a:bodyPr/>
                    <a:lstStyle/>
                    <a:p>
                      <a:pPr>
                        <a:defRPr sz="1200">
                          <a:solidFill>
                            <a:srgbClr val="2C3E50"/>
                          </a:solidFill>
                        </a:defRPr>
                      </a:pPr>
                      <a:r>
                        <a:t>0.81</a:t>
                      </a:r>
                    </a:p>
                  </a:txBody>
                  <a:tcPr>
                    <a:solidFill>
                      <a:srgbClr val="FFFFFF"/>
                    </a:solidFill>
                  </a:tcPr>
                </a:tc>
                <a:tc>
                  <a:txBody>
                    <a:bodyPr/>
                    <a:lstStyle/>
                    <a:p>
                      <a:pPr>
                        <a:defRPr sz="1200">
                          <a:solidFill>
                            <a:srgbClr val="2C3E50"/>
                          </a:solidFill>
                        </a:defRPr>
                      </a:pPr>
                      <a:r>
                        <a:t>Yes</a:t>
                      </a:r>
                    </a:p>
                  </a:txBody>
                  <a:tcPr>
                    <a:solidFill>
                      <a:srgbClr val="FFFFFF"/>
                    </a:solidFill>
                  </a:tcPr>
                </a:tc>
              </a:tr>
              <a:tr h="411480">
                <a:tc>
                  <a:txBody>
                    <a:bodyPr/>
                    <a:lstStyle/>
                    <a:p>
                      <a:pPr>
                        <a:defRPr sz="1200">
                          <a:solidFill>
                            <a:srgbClr val="2C3E50"/>
                          </a:solidFill>
                        </a:defRPr>
                      </a:pPr>
                      <a:r>
                        <a:t>Mild Cognitive Impairment</a:t>
                      </a:r>
                    </a:p>
                  </a:txBody>
                  <a:tcPr>
                    <a:solidFill>
                      <a:srgbClr val="EEEEEE"/>
                    </a:solidFill>
                  </a:tcPr>
                </a:tc>
                <a:tc>
                  <a:txBody>
                    <a:bodyPr/>
                    <a:lstStyle/>
                    <a:p>
                      <a:pPr>
                        <a:defRPr sz="1200">
                          <a:solidFill>
                            <a:srgbClr val="2C3E50"/>
                          </a:solidFill>
                        </a:defRPr>
                      </a:pPr>
                      <a:r>
                        <a:t>0.65</a:t>
                      </a:r>
                    </a:p>
                  </a:txBody>
                  <a:tcPr>
                    <a:solidFill>
                      <a:srgbClr val="EEEEEE"/>
                    </a:solidFill>
                  </a:tcPr>
                </a:tc>
                <a:tc>
                  <a:txBody>
                    <a:bodyPr/>
                    <a:lstStyle/>
                    <a:p>
                      <a:pPr>
                        <a:defRPr sz="1200">
                          <a:solidFill>
                            <a:srgbClr val="2C3E50"/>
                          </a:solidFill>
                        </a:defRPr>
                      </a:pPr>
                      <a:r>
                        <a:t>0.56</a:t>
                      </a:r>
                    </a:p>
                  </a:txBody>
                  <a:tcPr>
                    <a:solidFill>
                      <a:srgbClr val="EEEEEE"/>
                    </a:solidFill>
                  </a:tcPr>
                </a:tc>
                <a:tc>
                  <a:txBody>
                    <a:bodyPr/>
                    <a:lstStyle/>
                    <a:p>
                      <a:pPr>
                        <a:defRPr sz="1200">
                          <a:solidFill>
                            <a:srgbClr val="2C3E50"/>
                          </a:solidFill>
                        </a:defRPr>
                      </a:pPr>
                      <a:r>
                        <a:t>Yes</a:t>
                      </a:r>
                    </a:p>
                  </a:txBody>
                  <a:tcPr>
                    <a:solidFill>
                      <a:srgbClr val="EEEEEE"/>
                    </a:solidFill>
                  </a:tcPr>
                </a:tc>
              </a:tr>
              <a:tr h="411480">
                <a:tc>
                  <a:txBody>
                    <a:bodyPr/>
                    <a:lstStyle/>
                    <a:p>
                      <a:pPr>
                        <a:defRPr sz="1200">
                          <a:solidFill>
                            <a:srgbClr val="2C3E50"/>
                          </a:solidFill>
                        </a:defRPr>
                      </a:pPr>
                      <a:r>
                        <a:t>Vascular Dementia</a:t>
                      </a:r>
                    </a:p>
                  </a:txBody>
                  <a:tcPr>
                    <a:solidFill>
                      <a:srgbClr val="FFFFFF"/>
                    </a:solidFill>
                  </a:tcPr>
                </a:tc>
                <a:tc>
                  <a:txBody>
                    <a:bodyPr/>
                    <a:lstStyle/>
                    <a:p>
                      <a:pPr>
                        <a:defRPr sz="1200">
                          <a:solidFill>
                            <a:srgbClr val="2C3E50"/>
                          </a:solidFill>
                        </a:defRPr>
                      </a:pPr>
                      <a:r>
                        <a:t>0.85</a:t>
                      </a:r>
                    </a:p>
                  </a:txBody>
                  <a:tcPr>
                    <a:solidFill>
                      <a:srgbClr val="FFFFFF"/>
                    </a:solidFill>
                  </a:tcPr>
                </a:tc>
                <a:tc>
                  <a:txBody>
                    <a:bodyPr/>
                    <a:lstStyle/>
                    <a:p>
                      <a:pPr>
                        <a:defRPr sz="1200">
                          <a:solidFill>
                            <a:srgbClr val="2C3E50"/>
                          </a:solidFill>
                        </a:defRPr>
                      </a:pPr>
                      <a:r>
                        <a:t>0.83</a:t>
                      </a:r>
                    </a:p>
                  </a:txBody>
                  <a:tcPr>
                    <a:solidFill>
                      <a:srgbClr val="FFFFFF"/>
                    </a:solidFill>
                  </a:tcPr>
                </a:tc>
                <a:tc>
                  <a:txBody>
                    <a:bodyPr/>
                    <a:lstStyle/>
                    <a:p>
                      <a:pPr>
                        <a:defRPr sz="1200">
                          <a:solidFill>
                            <a:srgbClr val="2C3E50"/>
                          </a:solidFill>
                        </a:defRPr>
                      </a:pPr>
                      <a:r>
                        <a:t>Yes</a:t>
                      </a:r>
                    </a:p>
                  </a:txBody>
                  <a:tcPr>
                    <a:solidFill>
                      <a:srgbClr val="FFFFFF"/>
                    </a:solidFill>
                  </a:tcPr>
                </a:tc>
              </a:tr>
              <a:tr h="411480">
                <a:tc>
                  <a:txBody>
                    <a:bodyPr/>
                    <a:lstStyle/>
                    <a:p>
                      <a:pPr>
                        <a:defRPr sz="1200">
                          <a:solidFill>
                            <a:srgbClr val="2C3E50"/>
                          </a:solidFill>
                        </a:defRPr>
                      </a:pPr>
                      <a:r>
                        <a:t>Parkinson's (CAUEEG)</a:t>
                      </a:r>
                    </a:p>
                  </a:txBody>
                  <a:tcPr>
                    <a:solidFill>
                      <a:srgbClr val="EEEEEE"/>
                    </a:solidFill>
                  </a:tcPr>
                </a:tc>
                <a:tc>
                  <a:txBody>
                    <a:bodyPr/>
                    <a:lstStyle/>
                    <a:p>
                      <a:pPr>
                        <a:defRPr sz="1200">
                          <a:solidFill>
                            <a:srgbClr val="2C3E50"/>
                          </a:solidFill>
                        </a:defRPr>
                      </a:pPr>
                      <a:r>
                        <a:t>0.75</a:t>
                      </a:r>
                    </a:p>
                  </a:txBody>
                  <a:tcPr>
                    <a:solidFill>
                      <a:srgbClr val="EEEEEE"/>
                    </a:solidFill>
                  </a:tcPr>
                </a:tc>
                <a:tc>
                  <a:txBody>
                    <a:bodyPr/>
                    <a:lstStyle/>
                    <a:p>
                      <a:pPr>
                        <a:defRPr sz="1200">
                          <a:solidFill>
                            <a:srgbClr val="2C3E50"/>
                          </a:solidFill>
                        </a:defRPr>
                      </a:pPr>
                      <a:r>
                        <a:t>0.83</a:t>
                      </a:r>
                    </a:p>
                  </a:txBody>
                  <a:tcPr>
                    <a:solidFill>
                      <a:srgbClr val="EEEEEE"/>
                    </a:solidFill>
                  </a:tcPr>
                </a:tc>
                <a:tc>
                  <a:txBody>
                    <a:bodyPr/>
                    <a:lstStyle/>
                    <a:p>
                      <a:pPr>
                        <a:defRPr sz="1200">
                          <a:solidFill>
                            <a:srgbClr val="2C3E50"/>
                          </a:solidFill>
                        </a:defRPr>
                      </a:pPr>
                      <a:r>
                        <a:t>No</a:t>
                      </a:r>
                    </a:p>
                  </a:txBody>
                  <a:tcPr>
                    <a:solidFill>
                      <a:srgbClr val="EEEEEE"/>
                    </a:solidFill>
                  </a:tcPr>
                </a:tc>
              </a:tr>
              <a:tr h="411480">
                <a:tc>
                  <a:txBody>
                    <a:bodyPr/>
                    <a:lstStyle/>
                    <a:p>
                      <a:pPr>
                        <a:defRPr sz="1200">
                          <a:solidFill>
                            <a:srgbClr val="2C3E50"/>
                          </a:solidFill>
                        </a:defRPr>
                      </a:pPr>
                      <a:r>
                        <a:t>Parkinson's (UCSD)</a:t>
                      </a:r>
                    </a:p>
                  </a:txBody>
                  <a:tcPr>
                    <a:solidFill>
                      <a:srgbClr val="FFFFFF"/>
                    </a:solidFill>
                  </a:tcPr>
                </a:tc>
                <a:tc>
                  <a:txBody>
                    <a:bodyPr/>
                    <a:lstStyle/>
                    <a:p>
                      <a:pPr>
                        <a:defRPr sz="1200">
                          <a:solidFill>
                            <a:srgbClr val="2C3E50"/>
                          </a:solidFill>
                        </a:defRPr>
                      </a:pPr>
                      <a:r>
                        <a:t>0.50</a:t>
                      </a:r>
                    </a:p>
                  </a:txBody>
                  <a:tcPr>
                    <a:solidFill>
                      <a:srgbClr val="FFFFFF"/>
                    </a:solidFill>
                  </a:tcPr>
                </a:tc>
                <a:tc>
                  <a:txBody>
                    <a:bodyPr/>
                    <a:lstStyle/>
                    <a:p>
                      <a:pPr>
                        <a:defRPr sz="1200">
                          <a:solidFill>
                            <a:srgbClr val="2C3E50"/>
                          </a:solidFill>
                        </a:defRPr>
                      </a:pPr>
                      <a:r>
                        <a:t>0.61</a:t>
                      </a:r>
                    </a:p>
                  </a:txBody>
                  <a:tcPr>
                    <a:solidFill>
                      <a:srgbClr val="FFFFFF"/>
                    </a:solidFill>
                  </a:tcPr>
                </a:tc>
                <a:tc>
                  <a:txBody>
                    <a:bodyPr/>
                    <a:lstStyle/>
                    <a:p>
                      <a:pPr>
                        <a:defRPr sz="1200">
                          <a:solidFill>
                            <a:srgbClr val="2C3E50"/>
                          </a:solidFill>
                        </a:defRPr>
                      </a:pPr>
                      <a:r>
                        <a:t>No</a:t>
                      </a:r>
                    </a:p>
                  </a:txBody>
                  <a:tcPr>
                    <a:solidFill>
                      <a:srgbClr val="FFFFFF"/>
                    </a:solidFill>
                  </a:tcPr>
                </a:tc>
              </a:tr>
              <a:tr h="411480">
                <a:tc>
                  <a:txBody>
                    <a:bodyPr/>
                    <a:lstStyle/>
                    <a:p>
                      <a:pPr>
                        <a:defRPr sz="1200">
                          <a:solidFill>
                            <a:srgbClr val="2C3E50"/>
                          </a:solidFill>
                        </a:defRPr>
                      </a:pPr>
                      <a:r>
                        <a:t>Frontotemporal Dementia</a:t>
                      </a:r>
                    </a:p>
                  </a:txBody>
                  <a:tcPr>
                    <a:solidFill>
                      <a:srgbClr val="EEEEEE"/>
                    </a:solidFill>
                  </a:tcPr>
                </a:tc>
                <a:tc>
                  <a:txBody>
                    <a:bodyPr/>
                    <a:lstStyle/>
                    <a:p>
                      <a:pPr>
                        <a:defRPr sz="1200">
                          <a:solidFill>
                            <a:srgbClr val="2C3E50"/>
                          </a:solidFill>
                        </a:defRPr>
                      </a:pPr>
                      <a:r>
                        <a:t>0.50</a:t>
                      </a:r>
                    </a:p>
                  </a:txBody>
                  <a:tcPr>
                    <a:solidFill>
                      <a:srgbClr val="EEEEEE"/>
                    </a:solidFill>
                  </a:tcPr>
                </a:tc>
                <a:tc>
                  <a:txBody>
                    <a:bodyPr/>
                    <a:lstStyle/>
                    <a:p>
                      <a:pPr>
                        <a:defRPr sz="1200">
                          <a:solidFill>
                            <a:srgbClr val="2C3E50"/>
                          </a:solidFill>
                        </a:defRPr>
                      </a:pPr>
                      <a:r>
                        <a:t>0.67</a:t>
                      </a:r>
                    </a:p>
                  </a:txBody>
                  <a:tcPr>
                    <a:solidFill>
                      <a:srgbClr val="EEEEEE"/>
                    </a:solidFill>
                  </a:tcPr>
                </a:tc>
                <a:tc>
                  <a:txBody>
                    <a:bodyPr/>
                    <a:lstStyle/>
                    <a:p>
                      <a:pPr>
                        <a:defRPr sz="1200">
                          <a:solidFill>
                            <a:srgbClr val="2C3E50"/>
                          </a:solidFill>
                        </a:defRPr>
                      </a:pPr>
                      <a:r>
                        <a:t>No</a:t>
                      </a:r>
                    </a:p>
                  </a:txBody>
                  <a:tcPr>
                    <a:solidFill>
                      <a:srgbClr val="EEEEEE"/>
                    </a:solidFill>
                  </a:tcPr>
                </a:tc>
              </a:tr>
              <a:tr h="411480">
                <a:tc>
                  <a:txBody>
                    <a:bodyPr/>
                    <a:lstStyle/>
                    <a:p>
                      <a:pPr>
                        <a:defRPr sz="1200">
                          <a:solidFill>
                            <a:srgbClr val="2C3E50"/>
                          </a:solidFill>
                        </a:defRPr>
                      </a:pPr>
                      <a:r>
                        <a:t>TBI</a:t>
                      </a:r>
                    </a:p>
                  </a:txBody>
                  <a:tcPr>
                    <a:solidFill>
                      <a:srgbClr val="FFFFFF"/>
                    </a:solidFill>
                  </a:tcPr>
                </a:tc>
                <a:tc>
                  <a:txBody>
                    <a:bodyPr/>
                    <a:lstStyle/>
                    <a:p>
                      <a:pPr>
                        <a:defRPr sz="1200">
                          <a:solidFill>
                            <a:srgbClr val="2C3E50"/>
                          </a:solidFill>
                        </a:defRPr>
                      </a:pPr>
                      <a:r>
                        <a:t>0.53</a:t>
                      </a:r>
                    </a:p>
                  </a:txBody>
                  <a:tcPr>
                    <a:solidFill>
                      <a:srgbClr val="FFFFFF"/>
                    </a:solidFill>
                  </a:tcPr>
                </a:tc>
                <a:tc>
                  <a:txBody>
                    <a:bodyPr/>
                    <a:lstStyle/>
                    <a:p>
                      <a:pPr>
                        <a:defRPr sz="1200">
                          <a:solidFill>
                            <a:srgbClr val="2C3E50"/>
                          </a:solidFill>
                        </a:defRPr>
                      </a:pPr>
                      <a:r>
                        <a:t>0.69</a:t>
                      </a:r>
                    </a:p>
                  </a:txBody>
                  <a:tcPr>
                    <a:solidFill>
                      <a:srgbClr val="FFFFFF"/>
                    </a:solidFill>
                  </a:tcPr>
                </a:tc>
                <a:tc>
                  <a:txBody>
                    <a:bodyPr/>
                    <a:lstStyle/>
                    <a:p>
                      <a:pPr>
                        <a:defRPr sz="1200">
                          <a:solidFill>
                            <a:srgbClr val="2C3E50"/>
                          </a:solidFill>
                        </a:defRPr>
                      </a:pPr>
                      <a:r>
                        <a:t>No</a:t>
                      </a:r>
                    </a:p>
                  </a:txBody>
                  <a:tcPr>
                    <a:solidFill>
                      <a:srgbClr val="FFFFFF"/>
                    </a:solidFill>
                  </a:tcPr>
                </a:tc>
              </a:tr>
            </a:tbl>
          </a:graphicData>
        </a:graphic>
      </p:graphicFrame>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AB47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BrainScope MCP — plugging the encoder into any Claude client</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MCP (Model Context Protocol) is Anthropic's standard for exposing tools to a language model.</a:t>
            </a:r>
          </a:p>
          <a:p>
            <a:pPr>
              <a:spcAft>
                <a:spcPts val="600"/>
              </a:spcAft>
              <a:defRPr sz="1800">
                <a:solidFill>
                  <a:srgbClr val="2C3E50"/>
                </a:solidFill>
                <a:latin typeface="Calibri"/>
              </a:defRPr>
            </a:pPr>
            <a:r>
              <a:t>•  BrainScope is an MCP server that ships 30+ tools — one per condition — that any Claude client (Desktop, claude.ai) can call directly.</a:t>
            </a:r>
          </a:p>
          <a:p>
            <a:pPr>
              <a:spcAft>
                <a:spcPts val="600"/>
              </a:spcAft>
              <a:defRPr sz="1800">
                <a:solidFill>
                  <a:srgbClr val="2C3E50"/>
                </a:solidFill>
                <a:latin typeface="Calibri"/>
              </a:defRPr>
            </a:pPr>
            <a:r>
              <a:t>•  Tool set includes: get_recording_info, run_all_screens, screen_&lt;condition&gt;, run_baseline_screens (features comparison), search_literature, get_model_card.</a:t>
            </a:r>
          </a:p>
          <a:p>
            <a:pPr>
              <a:spcAft>
                <a:spcPts val="600"/>
              </a:spcAft>
              <a:defRPr sz="1800">
                <a:solidFill>
                  <a:srgbClr val="2C3E50"/>
                </a:solidFill>
                <a:latin typeface="Calibri"/>
              </a:defRPr>
            </a:pPr>
            <a:r>
              <a:t>•  The LM reasons about which tools to call based on the user's question (e.g. 'screen for cognitive decline' triggers AD, MCI, VaD, FTD, and the age/MMSE regressors).</a:t>
            </a:r>
          </a:p>
          <a:p>
            <a:pPr>
              <a:spcAft>
                <a:spcPts val="600"/>
              </a:spcAft>
              <a:defRPr sz="1800">
                <a:solidFill>
                  <a:srgbClr val="2C3E50"/>
                </a:solidFill>
                <a:latin typeface="Calibri"/>
              </a:defRPr>
            </a:pPr>
            <a:r>
              <a:t>•  Deployed remote SSE server on RunPod — users add 4 lines to their Claude Desktop config, no local install required.</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5B86E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Why EEG is underused in clinical screening</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EEG is cheap, non-invasive, and widely available — yet it is rarely used as a screening tool for neurological disease.</a:t>
            </a:r>
          </a:p>
          <a:p>
            <a:pPr>
              <a:spcAft>
                <a:spcPts val="600"/>
              </a:spcAft>
              <a:defRPr sz="1800">
                <a:solidFill>
                  <a:srgbClr val="2C3E50"/>
                </a:solidFill>
                <a:latin typeface="Calibri"/>
              </a:defRPr>
            </a:pPr>
            <a:r>
              <a:t>•  Datasets are fragmented: different cohorts, different clinical labels, different electrode montages.</a:t>
            </a:r>
          </a:p>
          <a:p>
            <a:pPr>
              <a:spcAft>
                <a:spcPts val="600"/>
              </a:spcAft>
              <a:defRPr sz="1800">
                <a:solidFill>
                  <a:srgbClr val="2C3E50"/>
                </a:solidFill>
                <a:latin typeface="Calibri"/>
              </a:defRPr>
            </a:pPr>
            <a:r>
              <a:t>•  Channel counts vary from 4 (portable bedside) to 64+ (hospital HD-EEG). Most ML models only accept a single, fixed montage.</a:t>
            </a:r>
          </a:p>
          <a:p>
            <a:pPr>
              <a:spcAft>
                <a:spcPts val="600"/>
              </a:spcAft>
              <a:defRPr sz="1800">
                <a:solidFill>
                  <a:srgbClr val="2C3E50"/>
                </a:solidFill>
                <a:latin typeface="Calibri"/>
              </a:defRPr>
            </a:pPr>
            <a:r>
              <a:t>•  No shared representation means every clinical question starts from scratch.</a:t>
            </a:r>
          </a:p>
          <a:p>
            <a:pPr>
              <a:spcAft>
                <a:spcPts val="600"/>
              </a:spcAft>
              <a:defRPr sz="1800">
                <a:solidFill>
                  <a:srgbClr val="2C3E50"/>
                </a:solidFill>
                <a:latin typeface="Calibri"/>
              </a:defRPr>
            </a:pPr>
            <a:r>
              <a:t>•  Result: narrow, over-fit classifiers that do not transfer — and no clear FDA-style evidence base.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AB47B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BrainScope workflow — upload to clinical report</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Step 1 — upload: user drops an EDF or H5 file at the upload URL, gets back an upload_id.</a:t>
            </a:r>
          </a:p>
          <a:p>
            <a:pPr>
              <a:spcAft>
                <a:spcPts val="600"/>
              </a:spcAft>
              <a:defRPr sz="1800">
                <a:solidFill>
                  <a:srgbClr val="2C3E50"/>
                </a:solidFill>
                <a:latin typeface="Calibri"/>
              </a:defRPr>
            </a:pPr>
            <a:r>
              <a:t>•  Step 2 — encode: preprocess_eeg runs robust z-score + channel mapping; encoder produces a 512-D embedding (cached per upload_id).</a:t>
            </a:r>
          </a:p>
          <a:p>
            <a:pPr>
              <a:spcAft>
                <a:spcPts val="600"/>
              </a:spcAft>
              <a:defRPr sz="1800">
                <a:solidFill>
                  <a:srgbClr val="2C3E50"/>
                </a:solidFill>
                <a:latin typeface="Calibri"/>
              </a:defRPr>
            </a:pPr>
            <a:r>
              <a:t>•  Step 3 — screen: run_all_screens evaluates every classifier in parallel; also runs the traditional-features baseline for comparison.</a:t>
            </a:r>
          </a:p>
          <a:p>
            <a:pPr>
              <a:spcAft>
                <a:spcPts val="600"/>
              </a:spcAft>
              <a:defRPr sz="1800">
                <a:solidFill>
                  <a:srgbClr val="2C3E50"/>
                </a:solidFill>
                <a:latin typeface="Calibri"/>
              </a:defRPr>
            </a:pPr>
            <a:r>
              <a:t>•  Step 4 — literature: search_literature pulls curated EEG/neurology references for any flagged conditions.</a:t>
            </a:r>
          </a:p>
          <a:p>
            <a:pPr>
              <a:spcAft>
                <a:spcPts val="600"/>
              </a:spcAft>
              <a:defRPr sz="1800">
                <a:solidFill>
                  <a:srgbClr val="2C3E50"/>
                </a:solidFill>
                <a:latin typeface="Calibri"/>
              </a:defRPr>
            </a:pPr>
            <a:r>
              <a:t>•  Step 5 — synthesize: the LM writes an OpenEvidence-style report with inline citations, clinical context, suggested next steps, and a limitations disclaimer.</a:t>
            </a:r>
          </a:p>
          <a:p>
            <a:pPr>
              <a:spcAft>
                <a:spcPts val="600"/>
              </a:spcAft>
              <a:defRPr sz="1800">
                <a:solidFill>
                  <a:srgbClr val="2C3E50"/>
                </a:solidFill>
                <a:latin typeface="Calibri"/>
              </a:defRPr>
            </a:pPr>
            <a:r>
              <a:t>•  End-to-end latency: ~1-2 seconds on a single modern GPU.</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5B86E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Walkthrough — an AD-positive patient and a healthy control</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Prompt (AD case): 'I'm a 78-year-old woman. My family says I keep repeating the same stories and I got lost driving home from the grocery store last week. My doctor is concerned about Alzheimer's.'</a:t>
            </a:r>
          </a:p>
          <a:p>
            <a:pPr>
              <a:spcAft>
                <a:spcPts val="600"/>
              </a:spcAft>
              <a:defRPr sz="1800">
                <a:solidFill>
                  <a:srgbClr val="2C3E50"/>
                </a:solidFill>
                <a:latin typeface="Calibri"/>
              </a:defRPr>
            </a:pPr>
            <a:r>
              <a:t>•  BrainScope output on ad_positive_strong.h5: AD (AD_EEG classifier) = 0.95 · AD (CAUEEG) = 0.96 · AD vs FTD = 0.95 · Vascular Dementia = 0.46 · predicted MMSE = 21</a:t>
            </a:r>
          </a:p>
          <a:p>
            <a:pPr>
              <a:spcAft>
                <a:spcPts val="600"/>
              </a:spcAft>
              <a:defRPr sz="1800">
                <a:solidFill>
                  <a:srgbClr val="2C3E50"/>
                </a:solidFill>
                <a:latin typeface="Calibri"/>
              </a:defRPr>
            </a:pPr>
            <a:r>
              <a:t>•  Healthy-control prompt: 'I'm 68, feeling sharp, annual wellness check.'</a:t>
            </a:r>
          </a:p>
          <a:p>
            <a:pPr>
              <a:spcAft>
                <a:spcPts val="600"/>
              </a:spcAft>
              <a:defRPr sz="1800">
                <a:solidFill>
                  <a:srgbClr val="2C3E50"/>
                </a:solidFill>
                <a:latin typeface="Calibri"/>
              </a:defRPr>
            </a:pPr>
            <a:r>
              <a:t>•  BrainScope output on healthy_clear.h5: AD (AD_EEG) = 0.05 · Vascular Dementia = 0.48 · predicted MMSE = 28</a:t>
            </a:r>
          </a:p>
          <a:p>
            <a:pPr>
              <a:spcAft>
                <a:spcPts val="600"/>
              </a:spcAft>
              <a:defRPr sz="1800">
                <a:solidFill>
                  <a:srgbClr val="2C3E50"/>
                </a:solidFill>
                <a:latin typeface="Calibri"/>
              </a:defRPr>
            </a:pPr>
            <a:r>
              <a:t>•  Both cases: an auto-generated clinical report with citations, next-step recommendations, and a never-diagnose disclaimer.</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5B86E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Limitations and roadmap</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Screening tool, not diagnostic. Every output hedges with 'findings consistent with' / 'may warrant further evaluation'.</a:t>
            </a:r>
          </a:p>
          <a:p>
            <a:pPr>
              <a:spcAft>
                <a:spcPts val="600"/>
              </a:spcAft>
              <a:defRPr sz="1800">
                <a:solidFill>
                  <a:srgbClr val="2C3E50"/>
                </a:solidFill>
                <a:latin typeface="Calibri"/>
              </a:defRPr>
            </a:pPr>
            <a:r>
              <a:t>•  Test-set sizes are small for some conditions (n = 14-40). Error bars on the performance plots reflect this.</a:t>
            </a:r>
          </a:p>
          <a:p>
            <a:pPr>
              <a:spcAft>
                <a:spcPts val="600"/>
              </a:spcAft>
              <a:defRPr sz="1800">
                <a:solidFill>
                  <a:srgbClr val="2C3E50"/>
                </a:solidFill>
                <a:latin typeface="Calibri"/>
              </a:defRPr>
            </a:pPr>
            <a:r>
              <a:t>•  Not evaluated by FDA, CE, or any regulatory body. De Novo pathway would be the natural route for clinical deployment.</a:t>
            </a:r>
          </a:p>
          <a:p>
            <a:pPr>
              <a:spcAft>
                <a:spcPts val="600"/>
              </a:spcAft>
              <a:defRPr sz="1800">
                <a:solidFill>
                  <a:srgbClr val="2C3E50"/>
                </a:solidFill>
                <a:latin typeface="Calibri"/>
              </a:defRPr>
            </a:pPr>
            <a:r>
              <a:t>•  Known weak cases: TBI (4-channel portable data is under-resourced), Parkinson's UCSD (small n), pure psychiatric screening (ADHD, mood).</a:t>
            </a:r>
          </a:p>
          <a:p>
            <a:pPr>
              <a:spcAft>
                <a:spcPts val="600"/>
              </a:spcAft>
              <a:defRPr sz="1800">
                <a:solidFill>
                  <a:srgbClr val="2C3E50"/>
                </a:solidFill>
                <a:latin typeface="Calibri"/>
              </a:defRPr>
            </a:pPr>
            <a:r>
              <a:t>•  Near-term roadmap:</a:t>
            </a:r>
          </a:p>
          <a:p>
            <a:pPr lvl="1">
              <a:spcAft>
                <a:spcPts val="600"/>
              </a:spcAft>
              <a:defRPr sz="1500">
                <a:solidFill>
                  <a:srgbClr val="555B63"/>
                </a:solidFill>
                <a:latin typeface="Calibri"/>
              </a:defRPr>
            </a:pPr>
            <a:r>
              <a:t>   ◦  expand the condition library (targeted acquisition of under-represented cohorts)</a:t>
            </a:r>
          </a:p>
          <a:p>
            <a:pPr lvl="1">
              <a:spcAft>
                <a:spcPts val="600"/>
              </a:spcAft>
              <a:defRPr sz="1500">
                <a:solidFill>
                  <a:srgbClr val="555B63"/>
                </a:solidFill>
                <a:latin typeface="Calibri"/>
              </a:defRPr>
            </a:pPr>
            <a:r>
              <a:t>   ◦  condition-agnostic fallback for unknown dataset provenance</a:t>
            </a:r>
          </a:p>
          <a:p>
            <a:pPr lvl="1">
              <a:spcAft>
                <a:spcPts val="600"/>
              </a:spcAft>
              <a:defRPr sz="1500">
                <a:solidFill>
                  <a:srgbClr val="555B63"/>
                </a:solidFill>
                <a:latin typeface="Calibri"/>
              </a:defRPr>
            </a:pPr>
            <a:r>
              <a:t>   ◦  real-time streaming for continuous monitoring use cases</a:t>
            </a:r>
          </a:p>
          <a:p>
            <a:pPr lvl="1">
              <a:spcAft>
                <a:spcPts val="600"/>
              </a:spcAft>
              <a:defRPr sz="1500">
                <a:solidFill>
                  <a:srgbClr val="555B63"/>
                </a:solidFill>
                <a:latin typeface="Calibri"/>
              </a:defRPr>
            </a:pPr>
            <a:r>
              <a:t>   ◦  regulatory pathway planning (FDA De Novo vs 510(k) Clinical Decision Support exemption)</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5B86E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Summary</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One generalist 29 M-parameter encoder handles 4 → 64 channel recordings from 7 clinical cohorts.</a:t>
            </a:r>
          </a:p>
          <a:p>
            <a:pPr>
              <a:spcAft>
                <a:spcPts val="600"/>
              </a:spcAft>
              <a:defRPr sz="1800">
                <a:solidFill>
                  <a:srgbClr val="2C3E50"/>
                </a:solidFill>
                <a:latin typeface="Calibri"/>
              </a:defRPr>
            </a:pPr>
            <a:r>
              <a:t>•  17+ validated downstream tasks — 5 above the FDA 0.85 AUC threshold (Vascular Dementia, Alzheimer's, MCI vs PD, AD vs FTD, Depression).</a:t>
            </a:r>
          </a:p>
          <a:p>
            <a:pPr>
              <a:spcAft>
                <a:spcPts val="600"/>
              </a:spcAft>
              <a:defRPr sz="1800">
                <a:solidFill>
                  <a:srgbClr val="2C3E50"/>
                </a:solidFill>
                <a:latin typeface="Calibri"/>
              </a:defRPr>
            </a:pPr>
            <a:r>
              <a:t>•  Same frozen embedding drives classifiers, regression heads, and a Qwen3.5 language-model pipeline that writes clinical reports.</a:t>
            </a:r>
          </a:p>
          <a:p>
            <a:pPr>
              <a:spcAft>
                <a:spcPts val="600"/>
              </a:spcAft>
              <a:defRPr sz="1800">
                <a:solidFill>
                  <a:srgbClr val="2C3E50"/>
                </a:solidFill>
                <a:latin typeface="Calibri"/>
              </a:defRPr>
            </a:pPr>
            <a:r>
              <a:t>•  Deployed as a remote MCP server (BrainScope) — any Claude client is a BrainScope client with 4 lines of config.</a:t>
            </a:r>
          </a:p>
          <a:p>
            <a:pPr>
              <a:spcAft>
                <a:spcPts val="600"/>
              </a:spcAft>
              <a:defRPr sz="1800">
                <a:solidFill>
                  <a:srgbClr val="2C3E50"/>
                </a:solidFill>
                <a:latin typeface="Calibri"/>
              </a:defRPr>
            </a:pPr>
            <a:r>
              <a:t>•  Strict patient-level evaluation, no train/test leakage, bootstrap error bars on every reported AUC.</a:t>
            </a:r>
          </a:p>
          <a:p>
            <a:pPr>
              <a:spcAft>
                <a:spcPts val="600"/>
              </a:spcAft>
              <a:defRPr sz="1800">
                <a:solidFill>
                  <a:srgbClr val="2C3E50"/>
                </a:solidFill>
                <a:latin typeface="Calibri"/>
              </a:defRPr>
            </a:pPr>
            <a:r>
              <a:t>•  Next: more conditions, regulatory pathway, real-time streaming.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5B86E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Our solution: one encoder, many downstream tasks</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A single 29 M-parameter transformer encoder pretrained self-supervised on ~4,000 EEG recordings from 7 clinical cohorts.</a:t>
            </a:r>
          </a:p>
          <a:p>
            <a:pPr>
              <a:spcAft>
                <a:spcPts val="600"/>
              </a:spcAft>
              <a:defRPr sz="1800">
                <a:solidFill>
                  <a:srgbClr val="2C3E50"/>
                </a:solidFill>
                <a:latin typeface="Calibri"/>
              </a:defRPr>
            </a:pPr>
            <a:r>
              <a:t>•  Handles variable channel counts end-to-end (4 → 64) via learned spatial coordinates and channel masking.</a:t>
            </a:r>
          </a:p>
          <a:p>
            <a:pPr>
              <a:spcAft>
                <a:spcPts val="600"/>
              </a:spcAft>
              <a:defRPr sz="1800">
                <a:solidFill>
                  <a:srgbClr val="2C3E50"/>
                </a:solidFill>
                <a:latin typeface="Calibri"/>
              </a:defRPr>
            </a:pPr>
            <a:r>
              <a:t>•  Drives three complementary outputs from the same frozen embedding:</a:t>
            </a:r>
          </a:p>
          <a:p>
            <a:pPr lvl="1">
              <a:spcAft>
                <a:spcPts val="600"/>
              </a:spcAft>
              <a:defRPr sz="1500">
                <a:solidFill>
                  <a:srgbClr val="555B63"/>
                </a:solidFill>
                <a:latin typeface="Calibri"/>
              </a:defRPr>
            </a:pPr>
            <a:r>
              <a:t>   ◦  37 validated classifiers and regressors (XGBoost + TabPFN)</a:t>
            </a:r>
          </a:p>
          <a:p>
            <a:pPr lvl="1">
              <a:spcAft>
                <a:spcPts val="600"/>
              </a:spcAft>
              <a:defRPr sz="1500">
                <a:solidFill>
                  <a:srgbClr val="555B63"/>
                </a:solidFill>
                <a:latin typeface="Calibri"/>
              </a:defRPr>
            </a:pPr>
            <a:r>
              <a:t>   ◦  Supervised fine-tuned (SFT) language-model pipeline that writes clinical narratives</a:t>
            </a:r>
          </a:p>
          <a:p>
            <a:pPr lvl="1">
              <a:spcAft>
                <a:spcPts val="600"/>
              </a:spcAft>
              <a:defRPr sz="1500">
                <a:solidFill>
                  <a:srgbClr val="555B63"/>
                </a:solidFill>
                <a:latin typeface="Calibri"/>
              </a:defRPr>
            </a:pPr>
            <a:r>
              <a:t>   ◦  BrainScope MCP server that any Claude client can call directly</a:t>
            </a:r>
          </a:p>
          <a:p>
            <a:pPr>
              <a:spcAft>
                <a:spcPts val="600"/>
              </a:spcAft>
              <a:defRPr sz="1800">
                <a:solidFill>
                  <a:srgbClr val="2C3E50"/>
                </a:solidFill>
                <a:latin typeface="Calibri"/>
              </a:defRPr>
            </a:pPr>
            <a:r>
              <a:t>•  No per-task model retraining. No per-device retraining.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F39C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Architecture — EEGEncoderV3</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512-D transformer · 8 layers · 8 attention heads (GQA with 2 KV heads) · SwiGLU · RMSNorm · 8 register tokens.</a:t>
            </a:r>
          </a:p>
          <a:p>
            <a:pPr>
              <a:spcAft>
                <a:spcPts val="600"/>
              </a:spcAft>
              <a:defRPr sz="1800">
                <a:solidFill>
                  <a:srgbClr val="2C3E50"/>
                </a:solidFill>
                <a:latin typeface="Calibri"/>
              </a:defRPr>
            </a:pPr>
            <a:r>
              <a:t>•  29.4 million parameters — small enough to run inference on a single 16 GB GPU.</a:t>
            </a:r>
          </a:p>
          <a:p>
            <a:pPr>
              <a:spcAft>
                <a:spcPts val="600"/>
              </a:spcAft>
              <a:defRPr sz="1800">
                <a:solidFill>
                  <a:srgbClr val="2C3E50"/>
                </a:solidFill>
                <a:latin typeface="Calibri"/>
              </a:defRPr>
            </a:pPr>
            <a:r>
              <a:t>•  Prefix-conditioned sequence: [experiment_token, condition_token, eeg_token, 8 register tokens, patch_1, ..., patch_N].</a:t>
            </a:r>
          </a:p>
          <a:p>
            <a:pPr>
              <a:spcAft>
                <a:spcPts val="600"/>
              </a:spcAft>
              <a:defRPr sz="1800">
                <a:solidFill>
                  <a:srgbClr val="2C3E50"/>
                </a:solidFill>
                <a:latin typeface="Calibri"/>
              </a:defRPr>
            </a:pPr>
            <a:r>
              <a:t>•  Patch size = 32 samples (160 ms at 200 Hz). Spatial 2D RoPE on per-channel (x, y) scalp coordinates.</a:t>
            </a:r>
          </a:p>
          <a:p>
            <a:pPr>
              <a:spcAft>
                <a:spcPts val="600"/>
              </a:spcAft>
              <a:defRPr sz="1800">
                <a:solidFill>
                  <a:srgbClr val="2C3E50"/>
                </a:solidFill>
                <a:latin typeface="Calibri"/>
              </a:defRPr>
            </a:pPr>
            <a:r>
              <a:t>•  Trained fully self-supervised on v5-normalized EEG (robust z-score per channel).</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F39C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Channel masking — train once, run on any montage</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Every sample carries its own channel_coords (x, y) and channel_mask. Padding channels are zeroed before patch embedding.</a:t>
            </a:r>
          </a:p>
          <a:p>
            <a:pPr>
              <a:spcAft>
                <a:spcPts val="600"/>
              </a:spcAft>
              <a:defRPr sz="1800">
                <a:solidFill>
                  <a:srgbClr val="2C3E50"/>
                </a:solidFill>
                <a:latin typeface="Calibri"/>
              </a:defRPr>
            </a:pPr>
            <a:r>
              <a:t>•  VariableSpatialPatchEmbedding attends over only the active channels — no fixed-19 lookup table.</a:t>
            </a:r>
          </a:p>
          <a:p>
            <a:pPr>
              <a:spcAft>
                <a:spcPts val="600"/>
              </a:spcAft>
              <a:defRPr sz="1800">
                <a:solidFill>
                  <a:srgbClr val="2C3E50"/>
                </a:solidFill>
                <a:latin typeface="Calibri"/>
              </a:defRPr>
            </a:pPr>
            <a:r>
              <a:t>•  Random channel dropout during training (prob 0.5, floor = 4 channels) teaches the model to tolerate missing electrodes.</a:t>
            </a:r>
          </a:p>
          <a:p>
            <a:pPr>
              <a:spcAft>
                <a:spcPts val="600"/>
              </a:spcAft>
              <a:defRPr sz="1800">
                <a:solidFill>
                  <a:srgbClr val="2C3E50"/>
                </a:solidFill>
                <a:latin typeface="Calibri"/>
              </a:defRPr>
            </a:pPr>
            <a:r>
              <a:t>•  Result: the same weights serve READTBI (4 frontal channels), standard 19-channel 10-20, and DORTMUND (64 channels at 10-10) — no retraining.</a:t>
            </a:r>
          </a:p>
          <a:p>
            <a:pPr>
              <a:spcAft>
                <a:spcPts val="600"/>
              </a:spcAft>
              <a:defRPr sz="1800">
                <a:solidFill>
                  <a:srgbClr val="2C3E50"/>
                </a:solidFill>
                <a:latin typeface="Calibri"/>
              </a:defRPr>
            </a:pPr>
            <a:r>
              <a:t>•  Inference pipeline accepts any montage: we look up coordinates from channel names or read them directly from the H5.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F39C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Condition tokens — the model sees the recording context</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Each (dataset, recording_state) pair gets a 2560-D text embedding from Qwen3.5-4B (e.g. 'AD_EEG | resting eyes closed').</a:t>
            </a:r>
          </a:p>
          <a:p>
            <a:pPr>
              <a:spcAft>
                <a:spcPts val="600"/>
              </a:spcAft>
              <a:defRPr sz="1800">
                <a:solidFill>
                  <a:srgbClr val="2C3E50"/>
                </a:solidFill>
                <a:latin typeface="Calibri"/>
              </a:defRPr>
            </a:pPr>
            <a:r>
              <a:t>•  Cached in data/condition_embeddings.pt — 48 entries, one per dataset/condition combination.</a:t>
            </a:r>
          </a:p>
          <a:p>
            <a:pPr>
              <a:spcAft>
                <a:spcPts val="600"/>
              </a:spcAft>
              <a:defRPr sz="1800">
                <a:solidFill>
                  <a:srgbClr val="2C3E50"/>
                </a:solidFill>
                <a:latin typeface="Calibri"/>
              </a:defRPr>
            </a:pPr>
            <a:r>
              <a:t>•  Projected to the encoder hidden dim and prepended as a prefix token.</a:t>
            </a:r>
          </a:p>
          <a:p>
            <a:pPr>
              <a:spcAft>
                <a:spcPts val="600"/>
              </a:spcAft>
              <a:defRPr sz="1800">
                <a:solidFill>
                  <a:srgbClr val="2C3E50"/>
                </a:solidFill>
                <a:latin typeface="Calibri"/>
              </a:defRPr>
            </a:pPr>
            <a:r>
              <a:t>•  Lets the model disambiguate contexts that look superficially similar (eyes closed vs eyes open, resting vs task) without retraining.</a:t>
            </a:r>
          </a:p>
          <a:p>
            <a:pPr>
              <a:spcAft>
                <a:spcPts val="600"/>
              </a:spcAft>
              <a:defRPr sz="1800">
                <a:solidFill>
                  <a:srgbClr val="2C3E50"/>
                </a:solidFill>
                <a:latin typeface="Calibri"/>
              </a:defRPr>
            </a:pPr>
            <a:r>
              <a:t>•  For uploads with unknown provenance the MCP server detects the dataset from H5 metadata or falls back to a generic resting-state embedding.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F39C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Self-supervised pretraining — no task labels required</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Next-patch prediction: MSE loss on the next raw 32-sample patch across all 19+ channels.</a:t>
            </a:r>
          </a:p>
          <a:p>
            <a:pPr>
              <a:spcAft>
                <a:spcPts val="600"/>
              </a:spcAft>
              <a:defRPr sz="1800">
                <a:solidFill>
                  <a:srgbClr val="2C3E50"/>
                </a:solidFill>
                <a:latin typeface="Calibri"/>
              </a:defRPr>
            </a:pPr>
            <a:r>
              <a:t>•  Auxiliary feature prediction: smooth-L1 loss on 171 precomputed spectral features (5 band powers + 3 Hjorth + 1 variance per channel × 19 channels).</a:t>
            </a:r>
          </a:p>
          <a:p>
            <a:pPr>
              <a:spcAft>
                <a:spcPts val="600"/>
              </a:spcAft>
              <a:defRPr sz="1800">
                <a:solidFill>
                  <a:srgbClr val="2C3E50"/>
                </a:solidFill>
                <a:latin typeface="Calibri"/>
              </a:defRPr>
            </a:pPr>
            <a:r>
              <a:t>•  Total loss = MSE(raw) + 0.1 · smooth_L1(features). Feature prediction acts as a regularizer — keeps representations physically meaningful.</a:t>
            </a:r>
          </a:p>
          <a:p>
            <a:pPr>
              <a:spcAft>
                <a:spcPts val="600"/>
              </a:spcAft>
              <a:defRPr sz="1800">
                <a:solidFill>
                  <a:srgbClr val="2C3E50"/>
                </a:solidFill>
                <a:latin typeface="Calibri"/>
              </a:defRPr>
            </a:pPr>
            <a:r>
              <a:t>•  No downstream clinical labels ever touch pretraining. Every downstream benchmark uses patient-level held-out splits (next section).</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F39C1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Pretraining recipe</a:t>
            </a:r>
          </a:p>
        </p:txBody>
      </p:sp>
      <p:sp>
        <p:nvSpPr>
          <p:cNvPr id="4" name="TextBox 3"/>
          <p:cNvSpPr txBox="1"/>
          <p:nvPr/>
        </p:nvSpPr>
        <p:spPr>
          <a:xfrm>
            <a:off x="548640" y="1280160"/>
            <a:ext cx="11064240" cy="5029200"/>
          </a:xfrm>
          <a:prstGeom prst="rect">
            <a:avLst/>
          </a:prstGeom>
          <a:noFill/>
        </p:spPr>
        <p:txBody>
          <a:bodyPr wrap="square">
            <a:spAutoFit/>
          </a:bodyPr>
          <a:lstStyle/>
          <a:p>
            <a:pPr>
              <a:spcAft>
                <a:spcPts val="600"/>
              </a:spcAft>
              <a:defRPr sz="1800">
                <a:solidFill>
                  <a:srgbClr val="2C3E50"/>
                </a:solidFill>
                <a:latin typeface="Calibri"/>
              </a:defRPr>
            </a:pPr>
            <a:r>
              <a:t>•  Segment length = 120 s (24,000 samples at 200 Hz). Long-context training via n_concat (stitching consecutive segments).</a:t>
            </a:r>
          </a:p>
          <a:p>
            <a:pPr>
              <a:spcAft>
                <a:spcPts val="600"/>
              </a:spcAft>
              <a:defRPr sz="1800">
                <a:solidFill>
                  <a:srgbClr val="2C3E50"/>
                </a:solidFill>
                <a:latin typeface="Calibri"/>
              </a:defRPr>
            </a:pPr>
            <a:r>
              <a:t>•  Augmentation stack: random channel dropout, random time shift (zero-padded, not circular), per-sample amplitude scaling.</a:t>
            </a:r>
          </a:p>
          <a:p>
            <a:pPr>
              <a:spcAft>
                <a:spcPts val="600"/>
              </a:spcAft>
              <a:defRPr sz="1800">
                <a:solidFill>
                  <a:srgbClr val="2C3E50"/>
                </a:solidFill>
                <a:latin typeface="Calibri"/>
              </a:defRPr>
            </a:pPr>
            <a:r>
              <a:t>•  v5 preprocessing: per-channel robust z-score (median + MAD), clipped at ±6.</a:t>
            </a:r>
          </a:p>
          <a:p>
            <a:pPr>
              <a:spcAft>
                <a:spcPts val="600"/>
              </a:spcAft>
              <a:defRPr sz="1800">
                <a:solidFill>
                  <a:srgbClr val="2C3E50"/>
                </a:solidFill>
                <a:latin typeface="Calibri"/>
              </a:defRPr>
            </a:pPr>
            <a:r>
              <a:t>•  Multi-GPU training with NCCL_P2P_DISABLE=1. Warmup + cosine LR, patience-200 early stopping, dropout=0.15.</a:t>
            </a:r>
          </a:p>
          <a:p>
            <a:pPr>
              <a:spcAft>
                <a:spcPts val="600"/>
              </a:spcAft>
              <a:defRPr sz="1800">
                <a:solidFill>
                  <a:srgbClr val="2C3E50"/>
                </a:solidFill>
                <a:latin typeface="Calibri"/>
              </a:defRPr>
            </a:pPr>
            <a:r>
              <a:t>•  Best model: S_variable64_v6_r3 (Mar 2026) — the encoder shipped in BrainScope.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164592"/>
          </a:xfrm>
          <a:prstGeom prst="rect">
            <a:avLst/>
          </a:prstGeom>
          <a:solidFill>
            <a:srgbClr val="36CFC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411480"/>
            <a:ext cx="11064240" cy="822960"/>
          </a:xfrm>
          <a:prstGeom prst="rect">
            <a:avLst/>
          </a:prstGeom>
          <a:noFill/>
        </p:spPr>
        <p:txBody>
          <a:bodyPr wrap="square" tIns="0" bIns="0">
            <a:spAutoFit/>
          </a:bodyPr>
          <a:lstStyle/>
          <a:p>
            <a:pPr>
              <a:defRPr sz="3200" b="1">
                <a:solidFill>
                  <a:srgbClr val="2C3E50"/>
                </a:solidFill>
                <a:latin typeface="Calibri"/>
              </a:defRPr>
            </a:pPr>
            <a:r>
              <a:t>Datasets — 7 cohorts, ~4,000 recordings</a:t>
            </a:r>
          </a:p>
        </p:txBody>
      </p:sp>
      <p:sp>
        <p:nvSpPr>
          <p:cNvPr id="4" name="TextBox 3"/>
          <p:cNvSpPr txBox="1"/>
          <p:nvPr/>
        </p:nvSpPr>
        <p:spPr>
          <a:xfrm>
            <a:off x="548640" y="1143000"/>
            <a:ext cx="11064240" cy="457200"/>
          </a:xfrm>
          <a:prstGeom prst="rect">
            <a:avLst/>
          </a:prstGeom>
          <a:noFill/>
        </p:spPr>
        <p:txBody>
          <a:bodyPr wrap="square">
            <a:spAutoFit/>
          </a:bodyPr>
          <a:lstStyle/>
          <a:p>
            <a:pPr>
              <a:defRPr sz="1600" i="1">
                <a:solidFill>
                  <a:srgbClr val="555B63"/>
                </a:solidFill>
              </a:defRPr>
            </a:pPr>
            <a:r>
              <a:t>ASZED excluded (5-second recordings, broken v5 processing).</a:t>
            </a:r>
          </a:p>
        </p:txBody>
      </p:sp>
      <p:graphicFrame>
        <p:nvGraphicFramePr>
          <p:cNvPr id="5" name="Table 4"/>
          <p:cNvGraphicFramePr>
            <a:graphicFrameLocks noGrp="1"/>
          </p:cNvGraphicFramePr>
          <p:nvPr/>
        </p:nvGraphicFramePr>
        <p:xfrm>
          <a:off x="548640" y="1737360"/>
          <a:ext cx="11064237" cy="3291840"/>
        </p:xfrm>
        <a:graphic>
          <a:graphicData uri="http://schemas.openxmlformats.org/drawingml/2006/table">
            <a:tbl>
              <a:tblPr firstRow="1" bandRow="1">
                <a:tableStyleId>{5C22544A-7EE6-4342-B048-85BDC9FD1C3A}</a:tableStyleId>
              </a:tblPr>
              <a:tblGrid>
                <a:gridCol w="1712322"/>
                <a:gridCol w="1448888"/>
                <a:gridCol w="1580605"/>
                <a:gridCol w="2634342"/>
                <a:gridCol w="3688080"/>
              </a:tblGrid>
              <a:tr h="411480">
                <a:tc>
                  <a:txBody>
                    <a:bodyPr/>
                    <a:lstStyle/>
                    <a:p>
                      <a:pPr>
                        <a:defRPr sz="1300" b="1">
                          <a:solidFill>
                            <a:srgbClr val="FFFFFF"/>
                          </a:solidFill>
                        </a:defRPr>
                      </a:pPr>
                      <a:r>
                        <a:t>Dataset</a:t>
                      </a:r>
                    </a:p>
                  </a:txBody>
                  <a:tcPr>
                    <a:solidFill>
                      <a:srgbClr val="2C3E50"/>
                    </a:solidFill>
                  </a:tcPr>
                </a:tc>
                <a:tc>
                  <a:txBody>
                    <a:bodyPr/>
                    <a:lstStyle/>
                    <a:p>
                      <a:pPr>
                        <a:defRPr sz="1300" b="1">
                          <a:solidFill>
                            <a:srgbClr val="FFFFFF"/>
                          </a:solidFill>
                        </a:defRPr>
                      </a:pPr>
                      <a:r>
                        <a:t>Recordings</a:t>
                      </a:r>
                    </a:p>
                  </a:txBody>
                  <a:tcPr>
                    <a:solidFill>
                      <a:srgbClr val="2C3E50"/>
                    </a:solidFill>
                  </a:tcPr>
                </a:tc>
                <a:tc>
                  <a:txBody>
                    <a:bodyPr/>
                    <a:lstStyle/>
                    <a:p>
                      <a:pPr>
                        <a:defRPr sz="1300" b="1">
                          <a:solidFill>
                            <a:srgbClr val="FFFFFF"/>
                          </a:solidFill>
                        </a:defRPr>
                      </a:pPr>
                      <a:r>
                        <a:t>Channels</a:t>
                      </a:r>
                    </a:p>
                  </a:txBody>
                  <a:tcPr>
                    <a:solidFill>
                      <a:srgbClr val="2C3E50"/>
                    </a:solidFill>
                  </a:tcPr>
                </a:tc>
                <a:tc>
                  <a:txBody>
                    <a:bodyPr/>
                    <a:lstStyle/>
                    <a:p>
                      <a:pPr>
                        <a:defRPr sz="1300" b="1">
                          <a:solidFill>
                            <a:srgbClr val="FFFFFF"/>
                          </a:solidFill>
                        </a:defRPr>
                      </a:pPr>
                      <a:r>
                        <a:t>Recording type</a:t>
                      </a:r>
                    </a:p>
                  </a:txBody>
                  <a:tcPr>
                    <a:solidFill>
                      <a:srgbClr val="2C3E50"/>
                    </a:solidFill>
                  </a:tcPr>
                </a:tc>
                <a:tc>
                  <a:txBody>
                    <a:bodyPr/>
                    <a:lstStyle/>
                    <a:p>
                      <a:pPr>
                        <a:defRPr sz="1300" b="1">
                          <a:solidFill>
                            <a:srgbClr val="FFFFFF"/>
                          </a:solidFill>
                        </a:defRPr>
                      </a:pPr>
                      <a:r>
                        <a:t>Clinical labels</a:t>
                      </a:r>
                    </a:p>
                  </a:txBody>
                  <a:tcPr>
                    <a:solidFill>
                      <a:srgbClr val="2C3E50"/>
                    </a:solidFill>
                  </a:tcPr>
                </a:tc>
              </a:tr>
              <a:tr h="411480">
                <a:tc>
                  <a:txBody>
                    <a:bodyPr/>
                    <a:lstStyle/>
                    <a:p>
                      <a:pPr>
                        <a:defRPr sz="1200">
                          <a:solidFill>
                            <a:srgbClr val="2C3E50"/>
                          </a:solidFill>
                        </a:defRPr>
                      </a:pPr>
                      <a:r>
                        <a:t>AD_EEG</a:t>
                      </a:r>
                    </a:p>
                  </a:txBody>
                  <a:tcPr>
                    <a:solidFill>
                      <a:srgbClr val="FFFFFF"/>
                    </a:solidFill>
                  </a:tcPr>
                </a:tc>
                <a:tc>
                  <a:txBody>
                    <a:bodyPr/>
                    <a:lstStyle/>
                    <a:p>
                      <a:pPr>
                        <a:defRPr sz="1200">
                          <a:solidFill>
                            <a:srgbClr val="2C3E50"/>
                          </a:solidFill>
                        </a:defRPr>
                      </a:pPr>
                      <a:r>
                        <a:t>88</a:t>
                      </a:r>
                    </a:p>
                  </a:txBody>
                  <a:tcPr>
                    <a:solidFill>
                      <a:srgbClr val="FFFFFF"/>
                    </a:solidFill>
                  </a:tcPr>
                </a:tc>
                <a:tc>
                  <a:txBody>
                    <a:bodyPr/>
                    <a:lstStyle/>
                    <a:p>
                      <a:pPr>
                        <a:defRPr sz="1200">
                          <a:solidFill>
                            <a:srgbClr val="2C3E50"/>
                          </a:solidFill>
                        </a:defRPr>
                      </a:pPr>
                      <a:r>
                        <a:t>19</a:t>
                      </a:r>
                    </a:p>
                  </a:txBody>
                  <a:tcPr>
                    <a:solidFill>
                      <a:srgbClr val="FFFFFF"/>
                    </a:solidFill>
                  </a:tcPr>
                </a:tc>
                <a:tc>
                  <a:txBody>
                    <a:bodyPr/>
                    <a:lstStyle/>
                    <a:p>
                      <a:pPr>
                        <a:defRPr sz="1200">
                          <a:solidFill>
                            <a:srgbClr val="2C3E50"/>
                          </a:solidFill>
                        </a:defRPr>
                      </a:pPr>
                      <a:r>
                        <a:t>Eyes-closed resting</a:t>
                      </a:r>
                    </a:p>
                  </a:txBody>
                  <a:tcPr>
                    <a:solidFill>
                      <a:srgbClr val="FFFFFF"/>
                    </a:solidFill>
                  </a:tcPr>
                </a:tc>
                <a:tc>
                  <a:txBody>
                    <a:bodyPr/>
                    <a:lstStyle/>
                    <a:p>
                      <a:pPr>
                        <a:defRPr sz="1200">
                          <a:solidFill>
                            <a:srgbClr val="2C3E50"/>
                          </a:solidFill>
                        </a:defRPr>
                      </a:pPr>
                      <a:r>
                        <a:t>Alzheimer's vs healthy</a:t>
                      </a:r>
                    </a:p>
                  </a:txBody>
                  <a:tcPr>
                    <a:solidFill>
                      <a:srgbClr val="FFFFFF"/>
                    </a:solidFill>
                  </a:tcPr>
                </a:tc>
              </a:tr>
              <a:tr h="411480">
                <a:tc>
                  <a:txBody>
                    <a:bodyPr/>
                    <a:lstStyle/>
                    <a:p>
                      <a:pPr>
                        <a:defRPr sz="1200">
                          <a:solidFill>
                            <a:srgbClr val="2C3E50"/>
                          </a:solidFill>
                        </a:defRPr>
                      </a:pPr>
                      <a:r>
                        <a:t>CAUEEG</a:t>
                      </a:r>
                    </a:p>
                  </a:txBody>
                  <a:tcPr>
                    <a:solidFill>
                      <a:srgbClr val="EEEEEE"/>
                    </a:solidFill>
                  </a:tcPr>
                </a:tc>
                <a:tc>
                  <a:txBody>
                    <a:bodyPr/>
                    <a:lstStyle/>
                    <a:p>
                      <a:pPr>
                        <a:defRPr sz="1200">
                          <a:solidFill>
                            <a:srgbClr val="2C3E50"/>
                          </a:solidFill>
                        </a:defRPr>
                      </a:pPr>
                      <a:r>
                        <a:t>~1,400</a:t>
                      </a:r>
                    </a:p>
                  </a:txBody>
                  <a:tcPr>
                    <a:solidFill>
                      <a:srgbClr val="EEEEEE"/>
                    </a:solidFill>
                  </a:tcPr>
                </a:tc>
                <a:tc>
                  <a:txBody>
                    <a:bodyPr/>
                    <a:lstStyle/>
                    <a:p>
                      <a:pPr>
                        <a:defRPr sz="1200">
                          <a:solidFill>
                            <a:srgbClr val="2C3E50"/>
                          </a:solidFill>
                        </a:defRPr>
                      </a:pPr>
                      <a:r>
                        <a:t>19</a:t>
                      </a:r>
                    </a:p>
                  </a:txBody>
                  <a:tcPr>
                    <a:solidFill>
                      <a:srgbClr val="EEEEEE"/>
                    </a:solidFill>
                  </a:tcPr>
                </a:tc>
                <a:tc>
                  <a:txBody>
                    <a:bodyPr/>
                    <a:lstStyle/>
                    <a:p>
                      <a:pPr>
                        <a:defRPr sz="1200">
                          <a:solidFill>
                            <a:srgbClr val="2C3E50"/>
                          </a:solidFill>
                        </a:defRPr>
                      </a:pPr>
                      <a:r>
                        <a:t>Eyes-closed resting</a:t>
                      </a:r>
                    </a:p>
                  </a:txBody>
                  <a:tcPr>
                    <a:solidFill>
                      <a:srgbClr val="EEEEEE"/>
                    </a:solidFill>
                  </a:tcPr>
                </a:tc>
                <a:tc>
                  <a:txBody>
                    <a:bodyPr/>
                    <a:lstStyle/>
                    <a:p>
                      <a:pPr>
                        <a:defRPr sz="1200">
                          <a:solidFill>
                            <a:srgbClr val="2C3E50"/>
                          </a:solidFill>
                        </a:defRPr>
                      </a:pPr>
                      <a:r>
                        <a:t>AD, MCI, VaD, Parkinson's, healthy</a:t>
                      </a:r>
                    </a:p>
                  </a:txBody>
                  <a:tcPr>
                    <a:solidFill>
                      <a:srgbClr val="EEEEEE"/>
                    </a:solidFill>
                  </a:tcPr>
                </a:tc>
              </a:tr>
              <a:tr h="411480">
                <a:tc>
                  <a:txBody>
                    <a:bodyPr/>
                    <a:lstStyle/>
                    <a:p>
                      <a:pPr>
                        <a:defRPr sz="1200">
                          <a:solidFill>
                            <a:srgbClr val="2C3E50"/>
                          </a:solidFill>
                        </a:defRPr>
                      </a:pPr>
                      <a:r>
                        <a:t>DS004504</a:t>
                      </a:r>
                    </a:p>
                  </a:txBody>
                  <a:tcPr>
                    <a:solidFill>
                      <a:srgbClr val="FFFFFF"/>
                    </a:solidFill>
                  </a:tcPr>
                </a:tc>
                <a:tc>
                  <a:txBody>
                    <a:bodyPr/>
                    <a:lstStyle/>
                    <a:p>
                      <a:pPr>
                        <a:defRPr sz="1200">
                          <a:solidFill>
                            <a:srgbClr val="2C3E50"/>
                          </a:solidFill>
                        </a:defRPr>
                      </a:pPr>
                      <a:r>
                        <a:t>88</a:t>
                      </a:r>
                    </a:p>
                  </a:txBody>
                  <a:tcPr>
                    <a:solidFill>
                      <a:srgbClr val="FFFFFF"/>
                    </a:solidFill>
                  </a:tcPr>
                </a:tc>
                <a:tc>
                  <a:txBody>
                    <a:bodyPr/>
                    <a:lstStyle/>
                    <a:p>
                      <a:pPr>
                        <a:defRPr sz="1200">
                          <a:solidFill>
                            <a:srgbClr val="2C3E50"/>
                          </a:solidFill>
                        </a:defRPr>
                      </a:pPr>
                      <a:r>
                        <a:t>19</a:t>
                      </a:r>
                    </a:p>
                  </a:txBody>
                  <a:tcPr>
                    <a:solidFill>
                      <a:srgbClr val="FFFFFF"/>
                    </a:solidFill>
                  </a:tcPr>
                </a:tc>
                <a:tc>
                  <a:txBody>
                    <a:bodyPr/>
                    <a:lstStyle/>
                    <a:p>
                      <a:pPr>
                        <a:defRPr sz="1200">
                          <a:solidFill>
                            <a:srgbClr val="2C3E50"/>
                          </a:solidFill>
                        </a:defRPr>
                      </a:pPr>
                      <a:r>
                        <a:t>Eyes-closed resting</a:t>
                      </a:r>
                    </a:p>
                  </a:txBody>
                  <a:tcPr>
                    <a:solidFill>
                      <a:srgbClr val="FFFFFF"/>
                    </a:solidFill>
                  </a:tcPr>
                </a:tc>
                <a:tc>
                  <a:txBody>
                    <a:bodyPr/>
                    <a:lstStyle/>
                    <a:p>
                      <a:pPr>
                        <a:defRPr sz="1200">
                          <a:solidFill>
                            <a:srgbClr val="2C3E50"/>
                          </a:solidFill>
                        </a:defRPr>
                      </a:pPr>
                      <a:r>
                        <a:t>AD, FTD, healthy</a:t>
                      </a:r>
                    </a:p>
                  </a:txBody>
                  <a:tcPr>
                    <a:solidFill>
                      <a:srgbClr val="FFFFFF"/>
                    </a:solidFill>
                  </a:tcPr>
                </a:tc>
              </a:tr>
              <a:tr h="411480">
                <a:tc>
                  <a:txBody>
                    <a:bodyPr/>
                    <a:lstStyle/>
                    <a:p>
                      <a:pPr>
                        <a:defRPr sz="1200">
                          <a:solidFill>
                            <a:srgbClr val="2C3E50"/>
                          </a:solidFill>
                        </a:defRPr>
                      </a:pPr>
                      <a:r>
                        <a:t>PEARL</a:t>
                      </a:r>
                    </a:p>
                  </a:txBody>
                  <a:tcPr>
                    <a:solidFill>
                      <a:srgbClr val="EEEEEE"/>
                    </a:solidFill>
                  </a:tcPr>
                </a:tc>
                <a:tc>
                  <a:txBody>
                    <a:bodyPr/>
                    <a:lstStyle/>
                    <a:p>
                      <a:pPr>
                        <a:defRPr sz="1200">
                          <a:solidFill>
                            <a:srgbClr val="2C3E50"/>
                          </a:solidFill>
                        </a:defRPr>
                      </a:pPr>
                      <a:r>
                        <a:t>~100</a:t>
                      </a:r>
                    </a:p>
                  </a:txBody>
                  <a:tcPr>
                    <a:solidFill>
                      <a:srgbClr val="EEEEEE"/>
                    </a:solidFill>
                  </a:tcPr>
                </a:tc>
                <a:tc>
                  <a:txBody>
                    <a:bodyPr/>
                    <a:lstStyle/>
                    <a:p>
                      <a:pPr>
                        <a:defRPr sz="1200">
                          <a:solidFill>
                            <a:srgbClr val="2C3E50"/>
                          </a:solidFill>
                        </a:defRPr>
                      </a:pPr>
                      <a:r>
                        <a:t>19</a:t>
                      </a:r>
                    </a:p>
                  </a:txBody>
                  <a:tcPr>
                    <a:solidFill>
                      <a:srgbClr val="EEEEEE"/>
                    </a:solidFill>
                  </a:tcPr>
                </a:tc>
                <a:tc>
                  <a:txBody>
                    <a:bodyPr/>
                    <a:lstStyle/>
                    <a:p>
                      <a:pPr>
                        <a:defRPr sz="1200">
                          <a:solidFill>
                            <a:srgbClr val="2C3E50"/>
                          </a:solidFill>
                        </a:defRPr>
                      </a:pPr>
                      <a:r>
                        <a:t>Resting + MSIT + Sternberg</a:t>
                      </a:r>
                    </a:p>
                  </a:txBody>
                  <a:tcPr>
                    <a:solidFill>
                      <a:srgbClr val="EEEEEE"/>
                    </a:solidFill>
                  </a:tcPr>
                </a:tc>
                <a:tc>
                  <a:txBody>
                    <a:bodyPr/>
                    <a:lstStyle/>
                    <a:p>
                      <a:pPr>
                        <a:defRPr sz="1200">
                          <a:solidFill>
                            <a:srgbClr val="2C3E50"/>
                          </a:solidFill>
                        </a:defRPr>
                      </a:pPr>
                      <a:r>
                        <a:t>APOE, BDI, RPM, 80+ clinical vars</a:t>
                      </a:r>
                    </a:p>
                  </a:txBody>
                  <a:tcPr>
                    <a:solidFill>
                      <a:srgbClr val="EEEEEE"/>
                    </a:solidFill>
                  </a:tcPr>
                </a:tc>
              </a:tr>
              <a:tr h="411480">
                <a:tc>
                  <a:txBody>
                    <a:bodyPr/>
                    <a:lstStyle/>
                    <a:p>
                      <a:pPr>
                        <a:defRPr sz="1200">
                          <a:solidFill>
                            <a:srgbClr val="2C3E50"/>
                          </a:solidFill>
                        </a:defRPr>
                      </a:pPr>
                      <a:r>
                        <a:t>TD_BRAIN</a:t>
                      </a:r>
                    </a:p>
                  </a:txBody>
                  <a:tcPr>
                    <a:solidFill>
                      <a:srgbClr val="FFFFFF"/>
                    </a:solidFill>
                  </a:tcPr>
                </a:tc>
                <a:tc>
                  <a:txBody>
                    <a:bodyPr/>
                    <a:lstStyle/>
                    <a:p>
                      <a:pPr>
                        <a:defRPr sz="1200">
                          <a:solidFill>
                            <a:srgbClr val="2C3E50"/>
                          </a:solidFill>
                        </a:defRPr>
                      </a:pPr>
                      <a:r>
                        <a:t>~600</a:t>
                      </a:r>
                    </a:p>
                  </a:txBody>
                  <a:tcPr>
                    <a:solidFill>
                      <a:srgbClr val="FFFFFF"/>
                    </a:solidFill>
                  </a:tcPr>
                </a:tc>
                <a:tc>
                  <a:txBody>
                    <a:bodyPr/>
                    <a:lstStyle/>
                    <a:p>
                      <a:pPr>
                        <a:defRPr sz="1200">
                          <a:solidFill>
                            <a:srgbClr val="2C3E50"/>
                          </a:solidFill>
                        </a:defRPr>
                      </a:pPr>
                      <a:r>
                        <a:t>19</a:t>
                      </a:r>
                    </a:p>
                  </a:txBody>
                  <a:tcPr>
                    <a:solidFill>
                      <a:srgbClr val="FFFFFF"/>
                    </a:solidFill>
                  </a:tcPr>
                </a:tc>
                <a:tc>
                  <a:txBody>
                    <a:bodyPr/>
                    <a:lstStyle/>
                    <a:p>
                      <a:pPr>
                        <a:defRPr sz="1200">
                          <a:solidFill>
                            <a:srgbClr val="2C3E50"/>
                          </a:solidFill>
                        </a:defRPr>
                      </a:pPr>
                      <a:r>
                        <a:t>Resting eyes open/closed</a:t>
                      </a:r>
                    </a:p>
                  </a:txBody>
                  <a:tcPr>
                    <a:solidFill>
                      <a:srgbClr val="FFFFFF"/>
                    </a:solidFill>
                  </a:tcPr>
                </a:tc>
                <a:tc>
                  <a:txBody>
                    <a:bodyPr/>
                    <a:lstStyle/>
                    <a:p>
                      <a:pPr>
                        <a:defRPr sz="1200">
                          <a:solidFill>
                            <a:srgbClr val="2C3E50"/>
                          </a:solidFill>
                        </a:defRPr>
                      </a:pPr>
                      <a:r>
                        <a:t>MDD, ADHD, sex, Tx response</a:t>
                      </a:r>
                    </a:p>
                  </a:txBody>
                  <a:tcPr>
                    <a:solidFill>
                      <a:srgbClr val="FFFFFF"/>
                    </a:solidFill>
                  </a:tcPr>
                </a:tc>
              </a:tr>
              <a:tr h="411480">
                <a:tc>
                  <a:txBody>
                    <a:bodyPr/>
                    <a:lstStyle/>
                    <a:p>
                      <a:pPr>
                        <a:defRPr sz="1200">
                          <a:solidFill>
                            <a:srgbClr val="2C3E50"/>
                          </a:solidFill>
                        </a:defRPr>
                      </a:pPr>
                      <a:r>
                        <a:t>READTBI</a:t>
                      </a:r>
                    </a:p>
                  </a:txBody>
                  <a:tcPr>
                    <a:solidFill>
                      <a:srgbClr val="EEEEEE"/>
                    </a:solidFill>
                  </a:tcPr>
                </a:tc>
                <a:tc>
                  <a:txBody>
                    <a:bodyPr/>
                    <a:lstStyle/>
                    <a:p>
                      <a:pPr>
                        <a:defRPr sz="1200">
                          <a:solidFill>
                            <a:srgbClr val="2C3E50"/>
                          </a:solidFill>
                        </a:defRPr>
                      </a:pPr>
                      <a:r>
                        <a:t>~400</a:t>
                      </a:r>
                    </a:p>
                  </a:txBody>
                  <a:tcPr>
                    <a:solidFill>
                      <a:srgbClr val="EEEEEE"/>
                    </a:solidFill>
                  </a:tcPr>
                </a:tc>
                <a:tc>
                  <a:txBody>
                    <a:bodyPr/>
                    <a:lstStyle/>
                    <a:p>
                      <a:pPr>
                        <a:defRPr sz="1200">
                          <a:solidFill>
                            <a:srgbClr val="2C3E50"/>
                          </a:solidFill>
                        </a:defRPr>
                      </a:pPr>
                      <a:r>
                        <a:t>4 (Fp1/Fp2/F7/F8)</a:t>
                      </a:r>
                    </a:p>
                  </a:txBody>
                  <a:tcPr>
                    <a:solidFill>
                      <a:srgbClr val="EEEEEE"/>
                    </a:solidFill>
                  </a:tcPr>
                </a:tc>
                <a:tc>
                  <a:txBody>
                    <a:bodyPr/>
                    <a:lstStyle/>
                    <a:p>
                      <a:pPr>
                        <a:defRPr sz="1200">
                          <a:solidFill>
                            <a:srgbClr val="2C3E50"/>
                          </a:solidFill>
                        </a:defRPr>
                      </a:pPr>
                      <a:r>
                        <a:t>Portable bedside</a:t>
                      </a:r>
                    </a:p>
                  </a:txBody>
                  <a:tcPr>
                    <a:solidFill>
                      <a:srgbClr val="EEEEEE"/>
                    </a:solidFill>
                  </a:tcPr>
                </a:tc>
                <a:tc>
                  <a:txBody>
                    <a:bodyPr/>
                    <a:lstStyle/>
                    <a:p>
                      <a:pPr>
                        <a:defRPr sz="1200">
                          <a:solidFill>
                            <a:srgbClr val="2C3E50"/>
                          </a:solidFill>
                        </a:defRPr>
                      </a:pPr>
                      <a:r>
                        <a:t>TBI vs healthy</a:t>
                      </a:r>
                    </a:p>
                  </a:txBody>
                  <a:tcPr>
                    <a:solidFill>
                      <a:srgbClr val="EEEEEE"/>
                    </a:solidFill>
                  </a:tcPr>
                </a:tc>
              </a:tr>
              <a:tr h="411480">
                <a:tc>
                  <a:txBody>
                    <a:bodyPr/>
                    <a:lstStyle/>
                    <a:p>
                      <a:pPr>
                        <a:defRPr sz="1200">
                          <a:solidFill>
                            <a:srgbClr val="2C3E50"/>
                          </a:solidFill>
                        </a:defRPr>
                      </a:pPr>
                      <a:r>
                        <a:t>DORTMUND (ds005385)</a:t>
                      </a:r>
                    </a:p>
                  </a:txBody>
                  <a:tcPr>
                    <a:solidFill>
                      <a:srgbClr val="FFFFFF"/>
                    </a:solidFill>
                  </a:tcPr>
                </a:tc>
                <a:tc>
                  <a:txBody>
                    <a:bodyPr/>
                    <a:lstStyle/>
                    <a:p>
                      <a:pPr>
                        <a:defRPr sz="1200">
                          <a:solidFill>
                            <a:srgbClr val="2C3E50"/>
                          </a:solidFill>
                        </a:defRPr>
                      </a:pPr>
                      <a:r>
                        <a:t>~3,200</a:t>
                      </a:r>
                    </a:p>
                  </a:txBody>
                  <a:tcPr>
                    <a:solidFill>
                      <a:srgbClr val="FFFFFF"/>
                    </a:solidFill>
                  </a:tcPr>
                </a:tc>
                <a:tc>
                  <a:txBody>
                    <a:bodyPr/>
                    <a:lstStyle/>
                    <a:p>
                      <a:pPr>
                        <a:defRPr sz="1200">
                          <a:solidFill>
                            <a:srgbClr val="2C3E50"/>
                          </a:solidFill>
                        </a:defRPr>
                      </a:pPr>
                      <a:r>
                        <a:t>64 (10-10 HD)</a:t>
                      </a:r>
                    </a:p>
                  </a:txBody>
                  <a:tcPr>
                    <a:solidFill>
                      <a:srgbClr val="FFFFFF"/>
                    </a:solidFill>
                  </a:tcPr>
                </a:tc>
                <a:tc>
                  <a:txBody>
                    <a:bodyPr/>
                    <a:lstStyle/>
                    <a:p>
                      <a:pPr>
                        <a:defRPr sz="1200">
                          <a:solidFill>
                            <a:srgbClr val="2C3E50"/>
                          </a:solidFill>
                        </a:defRPr>
                      </a:pPr>
                      <a:r>
                        <a:t>Eyes-closed / eyes-open resting</a:t>
                      </a:r>
                    </a:p>
                  </a:txBody>
                  <a:tcPr>
                    <a:solidFill>
                      <a:srgbClr val="FFFFFF"/>
                    </a:solidFill>
                  </a:tcPr>
                </a:tc>
                <a:tc>
                  <a:txBody>
                    <a:bodyPr/>
                    <a:lstStyle/>
                    <a:p>
                      <a:pPr>
                        <a:defRPr sz="1200">
                          <a:solidFill>
                            <a:srgbClr val="2C3E50"/>
                          </a:solidFill>
                        </a:defRPr>
                      </a:pPr>
                      <a:r>
                        <a:t>Age, sex (healthy cohort)</a:t>
                      </a:r>
                    </a:p>
                  </a:txBody>
                  <a:tcPr>
                    <a:solidFill>
                      <a:srgbClr val="FFFFFF"/>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